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tags/tag1.xml" ContentType="application/vnd.openxmlformats-officedocument.presentationml.tags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tags/tag2.xml" ContentType="application/vnd.openxmlformats-officedocument.presentationml.tags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charts/chart2.xml" ContentType="application/vnd.openxmlformats-officedocument.drawingml.chart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charts/chart3.xml" ContentType="application/vnd.openxmlformats-officedocument.drawingml.chart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notesSlides/notesSlide129.xml" ContentType="application/vnd.openxmlformats-officedocument.presentationml.notesSlide+xml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tags/tag3.xml" ContentType="application/vnd.openxmlformats-officedocument.presentationml.tags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3"/>
  </p:notesMasterIdLst>
  <p:handoutMasterIdLst>
    <p:handoutMasterId r:id="rId174"/>
  </p:handoutMasterIdLst>
  <p:sldIdLst>
    <p:sldId id="706" r:id="rId2"/>
    <p:sldId id="770" r:id="rId3"/>
    <p:sldId id="603" r:id="rId4"/>
    <p:sldId id="886" r:id="rId5"/>
    <p:sldId id="1207" r:id="rId6"/>
    <p:sldId id="495" r:id="rId7"/>
    <p:sldId id="1337" r:id="rId8"/>
    <p:sldId id="1338" r:id="rId9"/>
    <p:sldId id="1380" r:id="rId10"/>
    <p:sldId id="1381" r:id="rId11"/>
    <p:sldId id="1382" r:id="rId12"/>
    <p:sldId id="1383" r:id="rId13"/>
    <p:sldId id="1343" r:id="rId14"/>
    <p:sldId id="1344" r:id="rId15"/>
    <p:sldId id="1345" r:id="rId16"/>
    <p:sldId id="1346" r:id="rId17"/>
    <p:sldId id="1347" r:id="rId18"/>
    <p:sldId id="1350" r:id="rId19"/>
    <p:sldId id="1360" r:id="rId20"/>
    <p:sldId id="1361" r:id="rId21"/>
    <p:sldId id="1362" r:id="rId22"/>
    <p:sldId id="1363" r:id="rId23"/>
    <p:sldId id="1364" r:id="rId24"/>
    <p:sldId id="1365" r:id="rId25"/>
    <p:sldId id="1366" r:id="rId26"/>
    <p:sldId id="1367" r:id="rId27"/>
    <p:sldId id="1368" r:id="rId28"/>
    <p:sldId id="1369" r:id="rId29"/>
    <p:sldId id="1370" r:id="rId30"/>
    <p:sldId id="1371" r:id="rId31"/>
    <p:sldId id="1384" r:id="rId32"/>
    <p:sldId id="1372" r:id="rId33"/>
    <p:sldId id="1373" r:id="rId34"/>
    <p:sldId id="1374" r:id="rId35"/>
    <p:sldId id="1375" r:id="rId36"/>
    <p:sldId id="1377" r:id="rId37"/>
    <p:sldId id="1376" r:id="rId38"/>
    <p:sldId id="1378" r:id="rId39"/>
    <p:sldId id="1379" r:id="rId40"/>
    <p:sldId id="1385" r:id="rId41"/>
    <p:sldId id="1208" r:id="rId42"/>
    <p:sldId id="799" r:id="rId43"/>
    <p:sldId id="1223" r:id="rId44"/>
    <p:sldId id="762" r:id="rId45"/>
    <p:sldId id="763" r:id="rId46"/>
    <p:sldId id="764" r:id="rId47"/>
    <p:sldId id="1134" r:id="rId48"/>
    <p:sldId id="1224" r:id="rId49"/>
    <p:sldId id="1074" r:id="rId50"/>
    <p:sldId id="1135" r:id="rId51"/>
    <p:sldId id="1136" r:id="rId52"/>
    <p:sldId id="1075" r:id="rId53"/>
    <p:sldId id="1137" r:id="rId54"/>
    <p:sldId id="1076" r:id="rId55"/>
    <p:sldId id="1077" r:id="rId56"/>
    <p:sldId id="1078" r:id="rId57"/>
    <p:sldId id="1079" r:id="rId58"/>
    <p:sldId id="1334" r:id="rId59"/>
    <p:sldId id="1138" r:id="rId60"/>
    <p:sldId id="1081" r:id="rId61"/>
    <p:sldId id="1139" r:id="rId62"/>
    <p:sldId id="1271" r:id="rId63"/>
    <p:sldId id="1269" r:id="rId64"/>
    <p:sldId id="1270" r:id="rId65"/>
    <p:sldId id="1225" r:id="rId66"/>
    <p:sldId id="1189" r:id="rId67"/>
    <p:sldId id="615" r:id="rId68"/>
    <p:sldId id="1285" r:id="rId69"/>
    <p:sldId id="1286" r:id="rId70"/>
    <p:sldId id="1261" r:id="rId71"/>
    <p:sldId id="554" r:id="rId72"/>
    <p:sldId id="971" r:id="rId73"/>
    <p:sldId id="970" r:id="rId74"/>
    <p:sldId id="1226" r:id="rId75"/>
    <p:sldId id="1205" r:id="rId76"/>
    <p:sldId id="883" r:id="rId77"/>
    <p:sldId id="767" r:id="rId78"/>
    <p:sldId id="903" r:id="rId79"/>
    <p:sldId id="445" r:id="rId80"/>
    <p:sldId id="1227" r:id="rId81"/>
    <p:sldId id="670" r:id="rId82"/>
    <p:sldId id="777" r:id="rId83"/>
    <p:sldId id="966" r:id="rId84"/>
    <p:sldId id="517" r:id="rId85"/>
    <p:sldId id="645" r:id="rId86"/>
    <p:sldId id="972" r:id="rId87"/>
    <p:sldId id="973" r:id="rId88"/>
    <p:sldId id="489" r:id="rId89"/>
    <p:sldId id="556" r:id="rId90"/>
    <p:sldId id="649" r:id="rId91"/>
    <p:sldId id="650" r:id="rId92"/>
    <p:sldId id="547" r:id="rId93"/>
    <p:sldId id="1112" r:id="rId94"/>
    <p:sldId id="1395" r:id="rId95"/>
    <p:sldId id="1396" r:id="rId96"/>
    <p:sldId id="1113" r:id="rId97"/>
    <p:sldId id="1114" r:id="rId98"/>
    <p:sldId id="1115" r:id="rId99"/>
    <p:sldId id="1116" r:id="rId100"/>
    <p:sldId id="1117" r:id="rId101"/>
    <p:sldId id="1118" r:id="rId102"/>
    <p:sldId id="1230" r:id="rId103"/>
    <p:sldId id="1222" r:id="rId104"/>
    <p:sldId id="969" r:id="rId105"/>
    <p:sldId id="590" r:id="rId106"/>
    <p:sldId id="690" r:id="rId107"/>
    <p:sldId id="1235" r:id="rId108"/>
    <p:sldId id="1236" r:id="rId109"/>
    <p:sldId id="422" r:id="rId110"/>
    <p:sldId id="301" r:id="rId111"/>
    <p:sldId id="1289" r:id="rId112"/>
    <p:sldId id="1237" r:id="rId113"/>
    <p:sldId id="399" r:id="rId114"/>
    <p:sldId id="284" r:id="rId115"/>
    <p:sldId id="333" r:id="rId116"/>
    <p:sldId id="359" r:id="rId117"/>
    <p:sldId id="334" r:id="rId118"/>
    <p:sldId id="1386" r:id="rId119"/>
    <p:sldId id="1072" r:id="rId120"/>
    <p:sldId id="1234" r:id="rId121"/>
    <p:sldId id="1238" r:id="rId122"/>
    <p:sldId id="337" r:id="rId123"/>
    <p:sldId id="338" r:id="rId124"/>
    <p:sldId id="360" r:id="rId125"/>
    <p:sldId id="940" r:id="rId126"/>
    <p:sldId id="1239" r:id="rId127"/>
    <p:sldId id="1070" r:id="rId128"/>
    <p:sldId id="1071" r:id="rId129"/>
    <p:sldId id="1290" r:id="rId130"/>
    <p:sldId id="1291" r:id="rId131"/>
    <p:sldId id="1292" r:id="rId132"/>
    <p:sldId id="1293" r:id="rId133"/>
    <p:sldId id="1240" r:id="rId134"/>
    <p:sldId id="303" r:id="rId135"/>
    <p:sldId id="887" r:id="rId136"/>
    <p:sldId id="454" r:id="rId137"/>
    <p:sldId id="455" r:id="rId138"/>
    <p:sldId id="456" r:id="rId139"/>
    <p:sldId id="1085" r:id="rId140"/>
    <p:sldId id="1287" r:id="rId141"/>
    <p:sldId id="1288" r:id="rId142"/>
    <p:sldId id="1086" r:id="rId143"/>
    <p:sldId id="1087" r:id="rId144"/>
    <p:sldId id="1088" r:id="rId145"/>
    <p:sldId id="1242" r:id="rId146"/>
    <p:sldId id="885" r:id="rId147"/>
    <p:sldId id="308" r:id="rId148"/>
    <p:sldId id="309" r:id="rId149"/>
    <p:sldId id="1245" r:id="rId150"/>
    <p:sldId id="415" r:id="rId151"/>
    <p:sldId id="358" r:id="rId152"/>
    <p:sldId id="457" r:id="rId153"/>
    <p:sldId id="1252" r:id="rId154"/>
    <p:sldId id="1053" r:id="rId155"/>
    <p:sldId id="1054" r:id="rId156"/>
    <p:sldId id="1255" r:id="rId157"/>
    <p:sldId id="949" r:id="rId158"/>
    <p:sldId id="950" r:id="rId159"/>
    <p:sldId id="951" r:id="rId160"/>
    <p:sldId id="848" r:id="rId161"/>
    <p:sldId id="849" r:id="rId162"/>
    <p:sldId id="850" r:id="rId163"/>
    <p:sldId id="851" r:id="rId164"/>
    <p:sldId id="852" r:id="rId165"/>
    <p:sldId id="853" r:id="rId166"/>
    <p:sldId id="854" r:id="rId167"/>
    <p:sldId id="855" r:id="rId168"/>
    <p:sldId id="856" r:id="rId169"/>
    <p:sldId id="857" r:id="rId170"/>
    <p:sldId id="858" r:id="rId171"/>
    <p:sldId id="1023" r:id="rId172"/>
  </p:sldIdLst>
  <p:sldSz cx="9144000" cy="6858000" type="screen4x3"/>
  <p:notesSz cx="9926638" cy="6797675"/>
  <p:custShowLst>
    <p:custShow name="Test show" id="0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215773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AA57"/>
    <a:srgbClr val="FFCC66"/>
    <a:srgbClr val="FFFFCC"/>
    <a:srgbClr val="FFFF99"/>
    <a:srgbClr val="FFFFFF"/>
    <a:srgbClr val="008A3E"/>
    <a:srgbClr val="FFBDBD"/>
    <a:srgbClr val="CCFFCC"/>
    <a:srgbClr val="0070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9" autoAdjust="0"/>
    <p:restoredTop sz="98167" autoAdjust="0"/>
  </p:normalViewPr>
  <p:slideViewPr>
    <p:cSldViewPr>
      <p:cViewPr varScale="1">
        <p:scale>
          <a:sx n="111" d="100"/>
          <a:sy n="111" d="100"/>
        </p:scale>
        <p:origin x="-192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notesMaster" Target="notesMasters/notesMaster1.xml"/><Relationship Id="rId174" Type="http://schemas.openxmlformats.org/officeDocument/2006/relationships/handoutMaster" Target="handoutMasters/handoutMaster1.xml"/><Relationship Id="rId175" Type="http://schemas.openxmlformats.org/officeDocument/2006/relationships/printerSettings" Target="printerSettings/printerSettings1.bin"/><Relationship Id="rId176" Type="http://schemas.openxmlformats.org/officeDocument/2006/relationships/presProps" Target="presProps.xml"/><Relationship Id="rId177" Type="http://schemas.openxmlformats.org/officeDocument/2006/relationships/viewProps" Target="viewProps.xml"/><Relationship Id="rId178" Type="http://schemas.openxmlformats.org/officeDocument/2006/relationships/theme" Target="theme/theme1.xml"/><Relationship Id="rId179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2.xml"/><Relationship Id="rId4" Type="http://schemas.openxmlformats.org/officeDocument/2006/relationships/slide" Target="slides/slide23.xml"/><Relationship Id="rId5" Type="http://schemas.openxmlformats.org/officeDocument/2006/relationships/slide" Target="slides/slide24.xml"/><Relationship Id="rId6" Type="http://schemas.openxmlformats.org/officeDocument/2006/relationships/slide" Target="slides/slide110.xml"/><Relationship Id="rId7" Type="http://schemas.openxmlformats.org/officeDocument/2006/relationships/slide" Target="slides/slide114.xml"/><Relationship Id="rId8" Type="http://schemas.openxmlformats.org/officeDocument/2006/relationships/slide" Target="slides/slide134.xml"/><Relationship Id="rId9" Type="http://schemas.openxmlformats.org/officeDocument/2006/relationships/slide" Target="slides/slide136.xml"/><Relationship Id="rId10" Type="http://schemas.openxmlformats.org/officeDocument/2006/relationships/slide" Target="slides/slide137.xml"/><Relationship Id="rId11" Type="http://schemas.openxmlformats.org/officeDocument/2006/relationships/slide" Target="slides/slide138.xml"/><Relationship Id="rId1" Type="http://schemas.openxmlformats.org/officeDocument/2006/relationships/slide" Target="slides/slide3.xml"/><Relationship Id="rId2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Features and functions used in a typical system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8C71"/>
              </a:solidFill>
            </c:spPr>
          </c:dPt>
          <c:dLbls>
            <c:dLbl>
              <c:idx val="0"/>
              <c:layout>
                <c:manualLayout>
                  <c:x val="-0.0676604286143422"/>
                  <c:y val="0.1233164722256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64027402421958"/>
                  <c:y val="-0.0174889414597276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Some-times</a:t>
                    </a:r>
                    <a:r>
                      <a:rPr lang="en-US"/>
                      <a:t>
16%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lang="sv-SE" sz="160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Always</c:v>
                </c:pt>
                <c:pt idx="1">
                  <c:v>Often</c:v>
                </c:pt>
                <c:pt idx="2">
                  <c:v>Sometimes</c:v>
                </c:pt>
                <c:pt idx="3">
                  <c:v>Rarely</c:v>
                </c:pt>
                <c:pt idx="4">
                  <c:v>Never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0.07</c:v>
                </c:pt>
                <c:pt idx="1">
                  <c:v>0.13</c:v>
                </c:pt>
                <c:pt idx="2">
                  <c:v>0.160000000000003</c:v>
                </c:pt>
                <c:pt idx="3">
                  <c:v>0.190000000000002</c:v>
                </c:pt>
                <c:pt idx="4">
                  <c:v>0.45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Features and functions used in a typical system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8C71"/>
              </a:solidFill>
            </c:spPr>
          </c:dPt>
          <c:dLbls>
            <c:dLbl>
              <c:idx val="0"/>
              <c:layout>
                <c:manualLayout>
                  <c:x val="-0.0676604286143414"/>
                  <c:y val="0.1233164722256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64027402421957"/>
                  <c:y val="-0.017488941459727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Some-times</a:t>
                    </a:r>
                    <a:r>
                      <a:rPr lang="en-US"/>
                      <a:t>
16%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lang="sv-SE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Always</c:v>
                </c:pt>
                <c:pt idx="1">
                  <c:v>Often</c:v>
                </c:pt>
                <c:pt idx="2">
                  <c:v>Sometimes</c:v>
                </c:pt>
                <c:pt idx="3">
                  <c:v>Rarely</c:v>
                </c:pt>
                <c:pt idx="4">
                  <c:v>Never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0.07</c:v>
                </c:pt>
                <c:pt idx="1">
                  <c:v>0.13</c:v>
                </c:pt>
                <c:pt idx="2">
                  <c:v>0.160000000000001</c:v>
                </c:pt>
                <c:pt idx="3">
                  <c:v>0.190000000000001</c:v>
                </c:pt>
                <c:pt idx="4">
                  <c:v>0.45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900">
          <a:solidFill>
            <a:srgbClr val="002060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Features and functions used in a typical system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8C71"/>
              </a:solidFill>
            </c:spPr>
          </c:dPt>
          <c:dLbls>
            <c:dLbl>
              <c:idx val="0"/>
              <c:layout>
                <c:manualLayout>
                  <c:x val="-0.0676604286143414"/>
                  <c:y val="0.1233164722256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64027402421957"/>
                  <c:y val="-0.017488941459727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Some-times</a:t>
                    </a:r>
                    <a:r>
                      <a:rPr lang="en-US"/>
                      <a:t>
16%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lang="sv-SE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Always</c:v>
                </c:pt>
                <c:pt idx="1">
                  <c:v>Often</c:v>
                </c:pt>
                <c:pt idx="2">
                  <c:v>Sometimes</c:v>
                </c:pt>
                <c:pt idx="3">
                  <c:v>Rarely</c:v>
                </c:pt>
                <c:pt idx="4">
                  <c:v>Never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0.07</c:v>
                </c:pt>
                <c:pt idx="1">
                  <c:v>0.13</c:v>
                </c:pt>
                <c:pt idx="2">
                  <c:v>0.160000000000001</c:v>
                </c:pt>
                <c:pt idx="3">
                  <c:v>0.190000000000001</c:v>
                </c:pt>
                <c:pt idx="4">
                  <c:v>0.45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900">
          <a:solidFill>
            <a:srgbClr val="002060"/>
          </a:solidFill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0092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3323" y="1"/>
            <a:ext cx="4301704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656"/>
            <a:ext cx="4300092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3323" y="6456656"/>
            <a:ext cx="4301704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41A98AC-C441-4F26-87B0-C3B8C34140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668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0092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23" y="1"/>
            <a:ext cx="4301704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7075" y="509588"/>
            <a:ext cx="3397250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827" y="3229951"/>
            <a:ext cx="7940988" cy="305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656"/>
            <a:ext cx="4300092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b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23" y="6456656"/>
            <a:ext cx="4301704" cy="33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91" tIns="46546" rIns="93091" bIns="46546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515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0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10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2.xml"/></Relationships>
</file>

<file path=ppt/notesSlides/_rels/notesSlide10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3.xml"/></Relationships>
</file>

<file path=ppt/notesSlides/_rels/notesSlide10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4.xml"/></Relationships>
</file>

<file path=ppt/notesSlides/_rels/notesSlide10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5.xml"/></Relationships>
</file>

<file path=ppt/notesSlides/_rels/notesSlide10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10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10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10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10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1.xml"/></Relationships>
</file>

<file path=ppt/notesSlides/_rels/notesSlide1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2.xml"/></Relationships>
</file>

<file path=ppt/notesSlides/_rels/notesSlide1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3.xml"/></Relationships>
</file>

<file path=ppt/notesSlides/_rels/notesSlide1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4.xml"/></Relationships>
</file>

<file path=ppt/notesSlides/_rels/notesSlide1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6.xml"/></Relationships>
</file>

<file path=ppt/notesSlides/_rels/notesSlide1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7.xml"/></Relationships>
</file>

<file path=ppt/notesSlides/_rels/notesSlide1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8.xml"/></Relationships>
</file>

<file path=ppt/notesSlides/_rels/notesSlide1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9.xml"/></Relationships>
</file>

<file path=ppt/notesSlides/_rels/notesSlide1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3.xml"/></Relationships>
</file>

<file path=ppt/notesSlides/_rels/notesSlide1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5.xml"/></Relationships>
</file>

<file path=ppt/notesSlides/_rels/notesSlide1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6.xml"/></Relationships>
</file>

<file path=ppt/notesSlides/_rels/notesSlide1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7.xml"/></Relationships>
</file>

<file path=ppt/notesSlides/_rels/notesSlide1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8.xml"/></Relationships>
</file>

<file path=ppt/notesSlides/_rels/notesSlide1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9.xml"/></Relationships>
</file>

<file path=ppt/notesSlides/_rels/notesSlide1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2.xml"/></Relationships>
</file>

<file path=ppt/notesSlides/_rels/notesSlide1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5.xml"/></Relationships>
</file>

<file path=ppt/notesSlides/_rels/notesSlide1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1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7.xml"/></Relationships>
</file>

<file path=ppt/notesSlides/_rels/notesSlide1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9.xml"/></Relationships>
</file>

<file path=ppt/notesSlides/_rels/notesSlide1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0.xml"/></Relationships>
</file>

<file path=ppt/notesSlides/_rels/notesSlide1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1.xml"/></Relationships>
</file>

<file path=ppt/notesSlides/_rels/notesSlide1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1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3.xml"/></Relationships>
</file>

<file path=ppt/notesSlides/_rels/notesSlide1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4.xml"/></Relationships>
</file>

<file path=ppt/notesSlides/_rels/notesSlide1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1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6.xml"/></Relationships>
</file>

<file path=ppt/notesSlides/_rels/notesSlide1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7.xml"/></Relationships>
</file>

<file path=ppt/notesSlides/_rels/notesSlide1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9.xml"/></Relationships>
</file>

<file path=ppt/notesSlides/_rels/notesSlide1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0.xml"/></Relationships>
</file>

<file path=ppt/notesSlides/_rels/notesSlide1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1.xml"/></Relationships>
</file>

<file path=ppt/notesSlides/_rels/notesSlide1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2.xml"/></Relationships>
</file>

<file path=ppt/notesSlides/_rels/notesSlide1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3.xml"/></Relationships>
</file>

<file path=ppt/notesSlides/_rels/notesSlide1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4.xml"/></Relationships>
</file>

<file path=ppt/notesSlides/_rels/notesSlide1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5.xml"/></Relationships>
</file>

<file path=ppt/notesSlides/_rels/notesSlide1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6.xml"/></Relationships>
</file>

<file path=ppt/notesSlides/_rels/notesSlide1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7.xml"/></Relationships>
</file>

<file path=ppt/notesSlides/_rels/notesSlide1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9.xml"/></Relationships>
</file>

<file path=ppt/notesSlides/_rels/notesSlide1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0.xml"/></Relationships>
</file>

<file path=ppt/notesSlides/_rels/notesSlide1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1.xml"/></Relationships>
</file>

<file path=ppt/notesSlides/_rels/notesSlide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8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8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4.xml"/></Relationships>
</file>

<file path=ppt/notesSlides/_rels/notesSlide8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8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8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8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8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9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9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9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9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9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9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9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9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9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CE5563-5776-462D-AE85-FAD3FA8E0CDE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3F6286-4073-4B5A-BB13-6DB90830CFF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E6B2350-7208-4A58-AD19-FB83E7E6A8B3}" type="slidenum">
              <a:rPr lang="en-US" smtClean="0"/>
              <a:pPr>
                <a:defRPr/>
              </a:pPr>
              <a:t>110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91131C-B650-4151-8D05-085FBFC708EE}" type="slidenum">
              <a:rPr lang="en-US"/>
              <a:pPr>
                <a:defRPr/>
              </a:pPr>
              <a:t>113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04D373-3945-4AB6-8022-BEC5385C4110}" type="slidenum">
              <a:rPr lang="en-US" smtClean="0"/>
              <a:pPr>
                <a:defRPr/>
              </a:pPr>
              <a:t>114</a:t>
            </a:fld>
            <a:endParaRPr lang="en-US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F815D3-2388-434C-B290-E4571EEDAEDB}" type="slidenum">
              <a:rPr lang="en-US" smtClean="0"/>
              <a:pPr>
                <a:defRPr/>
              </a:pPr>
              <a:t>115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51473C-5BB8-4F92-BFEA-1F030BFCE198}" type="slidenum">
              <a:rPr lang="en-US" smtClean="0"/>
              <a:pPr>
                <a:defRPr/>
              </a:pPr>
              <a:t>116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24C147-95FD-49CC-B929-A1BE2F782956}" type="slidenum">
              <a:rPr lang="en-US" smtClean="0"/>
              <a:pPr>
                <a:defRPr/>
              </a:pPr>
              <a:t>117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118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119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/>
              <a:t>A</a:t>
            </a:r>
            <a:r>
              <a:rPr lang="sv-SE" baseline="0"/>
              <a:t> task board (in this case a Kanban board) is more than just an early warning tool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D7F860-1122-44DB-BEB1-54EDCF0180E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121</a:t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A56FE9-6247-4CBC-B156-3FFD02210931}" type="slidenum">
              <a:rPr lang="en-US" smtClean="0"/>
              <a:pPr>
                <a:defRPr/>
              </a:pPr>
              <a:t>122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DC0167-2494-4D78-904D-8128850A611F}" type="slidenum">
              <a:rPr lang="en-US" smtClean="0"/>
              <a:pPr>
                <a:defRPr/>
              </a:pPr>
              <a:t>123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4FE8C2C-BC0A-4DBA-A57C-87BDCE85A30E}" type="slidenum">
              <a:rPr lang="en-US" smtClean="0"/>
              <a:pPr>
                <a:defRPr/>
              </a:pPr>
              <a:t>124</a:t>
            </a:fld>
            <a:endParaRPr lang="en-US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126</a:t>
            </a:fld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127</a:t>
            </a:fld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/>
              <a:t>Normally</a:t>
            </a:r>
            <a:r>
              <a:rPr lang="sv-SE" baseline="0"/>
              <a:t> we do everything, or micromanage the kids.</a:t>
            </a:r>
          </a:p>
          <a:p>
            <a:r>
              <a:rPr lang="sv-SE" baseline="0"/>
              <a:t>Now we did self-org via taskboard</a:t>
            </a:r>
          </a:p>
          <a:p>
            <a:r>
              <a:rPr lang="sv-SE" baseline="0"/>
              <a:t>When steam ran out we would do ”hourly scrum”</a:t>
            </a:r>
          </a:p>
          <a:p>
            <a:r>
              <a:rPr lang="sv-SE" baseline="0"/>
              <a:t>They even descoped!</a:t>
            </a:r>
          </a:p>
          <a:p>
            <a:endParaRPr lang="sv-SE" baseline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128</a:t>
            </a:fld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129</a:t>
            </a:fld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133</a:t>
            </a:fld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AD22A0-FD91-4D41-B204-FA77BB9CD841}" type="slidenum">
              <a:rPr lang="en-US" smtClean="0"/>
              <a:pPr>
                <a:defRPr/>
              </a:pPr>
              <a:t>134</a:t>
            </a:fld>
            <a:endParaRPr lang="en-US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61E138-6077-4030-A09D-268AEDC0164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4A8EAF-14E1-374E-BAAA-7E34B2B14954}" type="slidenum">
              <a:rPr lang="en-US" smtClean="0"/>
              <a:pPr>
                <a:defRPr/>
              </a:pPr>
              <a:t>135</a:t>
            </a:fld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2CCFE3-C46C-4E57-8211-4E558E97AF2C}" type="slidenum">
              <a:rPr lang="en-US" smtClean="0"/>
              <a:pPr>
                <a:defRPr/>
              </a:pPr>
              <a:t>136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2CCFE3-C46C-4E57-8211-4E558E97AF2C}" type="slidenum">
              <a:rPr lang="en-US" smtClean="0"/>
              <a:pPr>
                <a:defRPr/>
              </a:pPr>
              <a:t>137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2CCFE3-C46C-4E57-8211-4E558E97AF2C}" type="slidenum">
              <a:rPr lang="en-US" smtClean="0"/>
              <a:pPr>
                <a:defRPr/>
              </a:pPr>
              <a:t>138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/>
              <a:t>Some teams do this in real-time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139</a:t>
            </a:fld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/>
              <a:t>TODO obfuscate!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142</a:t>
            </a:fld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145</a:t>
            </a:fld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EXERCISE:</a:t>
            </a:r>
            <a:endParaRPr lang="sv-SE" baseline="0" smtClean="0"/>
          </a:p>
          <a:p>
            <a:pPr>
              <a:buFontTx/>
              <a:buChar char="-"/>
            </a:pPr>
            <a:r>
              <a:rPr lang="sv-SE" baseline="0" smtClean="0"/>
              <a:t>How much % of your work is failure demand?</a:t>
            </a:r>
          </a:p>
          <a:p>
            <a:pPr>
              <a:buFontTx/>
              <a:buChar char="-"/>
            </a:pPr>
            <a:r>
              <a:rPr lang="sv-SE" baseline="0" smtClean="0"/>
              <a:t>What can you do to reduce this?</a:t>
            </a:r>
          </a:p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146</a:t>
            </a:fld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65B935-D71A-4896-B203-CF6623C63977}" type="slidenum">
              <a:rPr lang="en-US" smtClean="0"/>
              <a:pPr>
                <a:defRPr/>
              </a:pPr>
              <a:t>147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8034F8-85C2-4EBE-BF3F-AC3506F4ABBD}" type="slidenum">
              <a:rPr lang="en-US" smtClean="0"/>
              <a:pPr>
                <a:defRPr/>
              </a:pPr>
              <a:t>148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8B5042-5013-42CA-930C-F31DBDE8ECE2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149</a:t>
            </a:fld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150</a:t>
            </a:fld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891EF6-F717-4F0B-82B7-221BC7ABBEB0}" type="slidenum">
              <a:rPr lang="en-US" smtClean="0"/>
              <a:pPr>
                <a:defRPr/>
              </a:pPr>
              <a:t>151</a:t>
            </a:fld>
            <a:endParaRPr lang="en-US" smtClean="0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31034" eaLnBrk="1" hangingPunct="1">
              <a:defRPr/>
            </a:pPr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152</a:t>
            </a:fld>
            <a:endParaRPr 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153</a:t>
            </a:fld>
            <a:endParaRPr 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154</a:t>
            </a:fld>
            <a:endParaRPr lang="en-US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In Scrum and Kanban you are supposed</a:t>
            </a:r>
            <a:r>
              <a:rPr lang="sv-SE" baseline="0" smtClean="0"/>
              <a:t> to add stuff.</a:t>
            </a:r>
            <a:endParaRPr lang="sv-SE" smtClean="0"/>
          </a:p>
          <a:p>
            <a:r>
              <a:rPr lang="sv-SE" smtClean="0"/>
              <a:t>In RUP,</a:t>
            </a:r>
            <a:r>
              <a:rPr lang="sv-SE" baseline="0" smtClean="0"/>
              <a:t> you are supposed to remove stuff.</a:t>
            </a:r>
          </a:p>
          <a:p>
            <a:endParaRPr lang="sv-SE" baseline="0" smtClean="0"/>
          </a:p>
          <a:p>
            <a:r>
              <a:rPr lang="sv-SE" smtClean="0"/>
              <a:t>Scrum + XP</a:t>
            </a:r>
          </a:p>
          <a:p>
            <a:r>
              <a:rPr lang="sv-SE" smtClean="0"/>
              <a:t>Kanban</a:t>
            </a:r>
            <a:r>
              <a:rPr lang="sv-SE" baseline="0" smtClean="0"/>
              <a:t> + daily standup</a:t>
            </a:r>
          </a:p>
          <a:p>
            <a:r>
              <a:rPr lang="sv-SE" baseline="0" smtClean="0"/>
              <a:t>Scrum team using use cases or limiting WIP</a:t>
            </a:r>
          </a:p>
          <a:p>
            <a:endParaRPr lang="sv-SE" smtClean="0"/>
          </a:p>
          <a:p>
            <a:pPr defTabSz="931134">
              <a:defRPr/>
            </a:pPr>
            <a:r>
              <a:rPr lang="en-US" baseline="0" smtClean="0"/>
              <a:t>Don’t call it Scrum if it isn’t.</a:t>
            </a:r>
          </a:p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155</a:t>
            </a:fld>
            <a:endParaRPr 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156</a:t>
            </a:fld>
            <a:endParaRPr 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F8E6BB-BF85-45C8-86FD-DD455114D73B}" type="slidenum">
              <a:rPr lang="en-US" smtClean="0"/>
              <a:pPr>
                <a:defRPr/>
              </a:pPr>
              <a:t>157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51AFFE-7734-49E8-B345-5A0AE99A02E0}" type="slidenum">
              <a:rPr lang="en-US" smtClean="0"/>
              <a:pPr>
                <a:defRPr/>
              </a:pPr>
              <a:t>158</a:t>
            </a:fld>
            <a:endParaRPr lang="en-US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EBA6419-A614-4B47-AA62-8F790CF6B755}" type="slidenum">
              <a:rPr lang="en-US" smtClean="0"/>
              <a:pPr>
                <a:defRPr/>
              </a:pPr>
              <a:t>159</a:t>
            </a:fld>
            <a:endParaRPr 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PO</a:t>
            </a:r>
            <a:r>
              <a:rPr lang="sv-SE" baseline="0" smtClean="0"/>
              <a:t> is one voice, not necessarily one person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160</a:t>
            </a:fld>
            <a:endParaRPr lang="en-US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161</a:t>
            </a:fld>
            <a:endParaRPr lang="en-US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162</a:t>
            </a:fld>
            <a:endParaRPr 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163</a:t>
            </a:fld>
            <a:endParaRPr lang="en-US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164</a:t>
            </a:fld>
            <a:endParaRPr lang="en-US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165</a:t>
            </a:fld>
            <a:endParaRPr lang="en-US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166</a:t>
            </a:fld>
            <a:endParaRPr lang="en-US"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167</a:t>
            </a:fld>
            <a:endParaRPr lang="en-US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169</a:t>
            </a:fld>
            <a:endParaRPr lang="en-US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170</a:t>
            </a:fld>
            <a:endParaRPr lang="en-US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171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baseline="0"/>
              <a:t>Don’t tell people what to do.</a:t>
            </a:r>
          </a:p>
          <a:p>
            <a:r>
              <a:rPr lang="sv-SE" baseline="0"/>
              <a:t>Tell them where you want to go &amp; why.</a:t>
            </a:r>
          </a:p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C2FE24-0DE6-4A0E-BBEB-C6A79A18D246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C2FE24-0DE6-4A0E-BBEB-C6A79A18D246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C2FE24-0DE6-4A0E-BBEB-C6A79A18D246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Definition of Done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CB6851-003A-44CE-B3C3-7AF95D64B41B}" type="slidenum">
              <a:rPr lang="en-US" smtClean="0"/>
              <a:pPr>
                <a:defRPr/>
              </a:pPr>
              <a:t>28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sv-SE" smtClean="0"/>
              <a:t>TODO animate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F8E6BB-BF85-45C8-86FD-DD455114D73B}" type="slidenum">
              <a:rPr lang="en-US" smtClean="0"/>
              <a:pPr>
                <a:defRPr/>
              </a:pPr>
              <a:t>33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1D4BEC-88D9-452C-9AAA-4F8AAAABA7C5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BFA636-222B-4D6F-BA0A-C3440765A825}" type="slidenum">
              <a:rPr lang="en-US" smtClean="0"/>
              <a:pPr>
                <a:defRPr/>
              </a:pPr>
              <a:t>34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Kanban:</a:t>
            </a:r>
            <a:r>
              <a:rPr lang="sv-SE" baseline="0" smtClean="0"/>
              <a:t> if you need to make commitments, you need to decide how to provide predictability.</a:t>
            </a:r>
          </a:p>
          <a:p>
            <a:endParaRPr lang="sv-SE" baseline="0" smtClean="0"/>
          </a:p>
          <a:p>
            <a:pPr>
              <a:buFontTx/>
              <a:buChar char="-"/>
            </a:pPr>
            <a:r>
              <a:rPr lang="sv-SE" baseline="0" smtClean="0"/>
              <a:t> Velocity (story points, or number of equal-sized items)</a:t>
            </a:r>
          </a:p>
          <a:p>
            <a:pPr>
              <a:buFontTx/>
              <a:buChar char="-"/>
            </a:pPr>
            <a:r>
              <a:rPr lang="sv-SE" baseline="0" smtClean="0"/>
              <a:t> Average lead time per MMF</a:t>
            </a:r>
          </a:p>
          <a:p>
            <a:pPr>
              <a:buFontTx/>
              <a:buChar char="-"/>
            </a:pPr>
            <a:endParaRPr lang="sv-SE" baseline="0" smtClean="0"/>
          </a:p>
          <a:p>
            <a:pPr>
              <a:buFontTx/>
              <a:buNone/>
            </a:pPr>
            <a:r>
              <a:rPr lang="sv-SE" baseline="0" smtClean="0"/>
              <a:t>Kanban =&gt; smooth flow and less variability =&gt; better predictability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16BA09-0D1D-4988-B324-EACF4AAC2C98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45m +</a:t>
            </a:r>
            <a:r>
              <a:rPr lang="sv-SE" baseline="0" smtClean="0"/>
              <a:t> 15m debrief</a:t>
            </a:r>
            <a:endParaRPr lang="sv-SE" smtClean="0"/>
          </a:p>
          <a:p>
            <a:r>
              <a:rPr lang="sv-SE" smtClean="0"/>
              <a:t>Varför tappar vi bollar?</a:t>
            </a:r>
          </a:p>
          <a:p>
            <a:r>
              <a:rPr lang="sv-SE" smtClean="0"/>
              <a:t>Var</a:t>
            </a:r>
            <a:r>
              <a:rPr lang="sv-SE" baseline="0" smtClean="0"/>
              <a:t> är flaskhalsen just nu?</a:t>
            </a:r>
          </a:p>
          <a:p>
            <a:endParaRPr lang="sv-SE" baseline="0" smtClean="0"/>
          </a:p>
          <a:p>
            <a:r>
              <a:rPr lang="sv-SE" baseline="0" smtClean="0"/>
              <a:t>How do you assure quality?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baseline="0" smtClean="0"/>
              <a:t>What are your hidden assumptions?</a:t>
            </a:r>
          </a:p>
          <a:p>
            <a:r>
              <a:rPr lang="sv-SE" baseline="0" smtClean="0"/>
              <a:t>Hur kan vi engagera kunden?</a:t>
            </a:r>
          </a:p>
          <a:p>
            <a:r>
              <a:rPr lang="sv-SE" baseline="0" smtClean="0"/>
              <a:t>Hur många bollar vill vi ha i luften?</a:t>
            </a:r>
          </a:p>
          <a:p>
            <a:r>
              <a:rPr lang="sv-SE" baseline="0" smtClean="0"/>
              <a:t>Hade lösningen gått att komma på från början?</a:t>
            </a:r>
          </a:p>
          <a:p>
            <a:r>
              <a:rPr lang="sv-SE" baseline="0" smtClean="0"/>
              <a:t>Vad hade hänt om vi inte hade haft regelbundna utvärdering?</a:t>
            </a:r>
          </a:p>
          <a:p>
            <a:r>
              <a:rPr lang="sv-SE" baseline="0" smtClean="0"/>
              <a:t>Vad krävs för att självorganisering ska funka?</a:t>
            </a:r>
          </a:p>
          <a:p>
            <a:r>
              <a:rPr lang="sv-SE" baseline="0" smtClean="0"/>
              <a:t>Koppling mellan storlek &amp; värde?</a:t>
            </a:r>
          </a:p>
          <a:p>
            <a:r>
              <a:rPr lang="sv-SE" baseline="0" smtClean="0"/>
              <a:t>vad händer om vi byter ut folk mellan team?</a:t>
            </a:r>
          </a:p>
          <a:p>
            <a:r>
              <a:rPr lang="sv-SE" baseline="0" smtClean="0"/>
              <a:t>Vad hade hänt om ni inte fått reda på att andra team klara 100+?</a:t>
            </a:r>
          </a:p>
          <a:p>
            <a:r>
              <a:rPr lang="sv-SE" baseline="0" smtClean="0"/>
              <a:t>Hur kändes längden på iterationerna i början resp. i slutet?</a:t>
            </a:r>
          </a:p>
          <a:p>
            <a:r>
              <a:rPr lang="sv-SE" baseline="0" smtClean="0"/>
              <a:t>what caused the improvement? Did you get better at throwing balls?</a:t>
            </a:r>
          </a:p>
          <a:p>
            <a:r>
              <a:rPr lang="sv-SE" baseline="0" smtClean="0"/>
              <a:t>Behöver räkning vara exakt?</a:t>
            </a:r>
          </a:p>
          <a:p>
            <a:endParaRPr lang="sv-SE" baseline="0" smtClean="0"/>
          </a:p>
          <a:p>
            <a:endParaRPr lang="sv-SE" baseline="0" smtClean="0"/>
          </a:p>
          <a:p>
            <a:r>
              <a:rPr lang="sv-SE" baseline="0" smtClean="0"/>
              <a:t>Could work half time</a:t>
            </a:r>
          </a:p>
          <a:p>
            <a:r>
              <a:rPr lang="sv-SE" baseline="0" smtClean="0"/>
              <a:t>When you have least time to do retrospectives, you have most need for them</a:t>
            </a:r>
          </a:p>
          <a:p>
            <a:endParaRPr lang="sv-SE" baseline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baseline="0" smtClean="0"/>
              <a:t>”dåliga” ändringar?</a:t>
            </a:r>
          </a:p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A0A429-A669-4468-8E9A-2CECB93C9378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62996D-1B87-49ED-B414-69FE88B145C1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9A5D4B-4AB3-434B-BA39-7DA8E0BE72FD}" type="slidenum">
              <a:rPr lang="en-US"/>
              <a:pPr/>
              <a:t>4</a:t>
            </a:fld>
            <a:endParaRPr lang="en-US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endParaRPr lang="sv-SE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AF8527-D3CB-41F1-B00F-595ECDDA16FE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F8E6BB-BF85-45C8-86FD-DD455114D73B}" type="slidenum">
              <a:rPr lang="en-US" smtClean="0"/>
              <a:pPr>
                <a:defRPr/>
              </a:pPr>
              <a:t>47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Distinct phases</a:t>
            </a:r>
          </a:p>
          <a:p>
            <a:r>
              <a:rPr lang="sv-SE" smtClean="0"/>
              <a:t>Fixed scope &amp; date</a:t>
            </a:r>
          </a:p>
          <a:p>
            <a:r>
              <a:rPr lang="sv-SE" smtClean="0"/>
              <a:t>Delays &amp; missed milestones</a:t>
            </a:r>
          </a:p>
          <a:p>
            <a:r>
              <a:rPr lang="sv-SE" smtClean="0"/>
              <a:t>Big-bang approach instead of iterative &amp; incremental</a:t>
            </a:r>
          </a:p>
          <a:p>
            <a:r>
              <a:rPr lang="sv-SE" smtClean="0"/>
              <a:t>No definition of done, burndowns, velocity, or test automation.</a:t>
            </a:r>
          </a:p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- Stopped using burndowns</a:t>
            </a:r>
          </a:p>
          <a:p>
            <a:pPr>
              <a:buFontTx/>
              <a:buChar char="-"/>
            </a:pPr>
            <a:r>
              <a:rPr lang="sv-SE" smtClean="0"/>
              <a:t> Feature is done</a:t>
            </a:r>
            <a:r>
              <a:rPr lang="sv-SE" baseline="0" smtClean="0"/>
              <a:t>. Defects are logged.</a:t>
            </a:r>
          </a:p>
          <a:p>
            <a:pPr>
              <a:buFontTx/>
              <a:buChar char="-"/>
            </a:pPr>
            <a:r>
              <a:rPr lang="sv-SE" baseline="0" smtClean="0"/>
              <a:t> Testing isn’t my problem.</a:t>
            </a:r>
          </a:p>
          <a:p>
            <a:pPr>
              <a:buFontTx/>
              <a:buChar char="-"/>
            </a:pPr>
            <a:r>
              <a:rPr lang="sv-SE" baseline="0" smtClean="0"/>
              <a:t> Part-time resources. </a:t>
            </a:r>
          </a:p>
          <a:p>
            <a:pPr>
              <a:buFontTx/>
              <a:buChar char="-"/>
            </a:pPr>
            <a:r>
              <a:rPr lang="sv-SE" baseline="0" smtClean="0"/>
              <a:t> Interruptions</a:t>
            </a:r>
          </a:p>
          <a:p>
            <a:pPr>
              <a:buFontTx/>
              <a:buChar char="-"/>
            </a:pPr>
            <a:r>
              <a:rPr lang="sv-SE" baseline="0" smtClean="0"/>
              <a:t> Pressure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/>
              <a:t>TODO:</a:t>
            </a:r>
            <a:r>
              <a:rPr lang="sv-SE" baseline="0"/>
              <a:t> numbers per item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sv-SE" smtClean="0"/>
              <a:t>Probably even later, because:</a:t>
            </a:r>
          </a:p>
          <a:p>
            <a:pPr>
              <a:buFontTx/>
              <a:buNone/>
            </a:pPr>
            <a:r>
              <a:rPr lang="sv-SE" baseline="0" smtClean="0"/>
              <a:t>  - No customer feedback</a:t>
            </a:r>
          </a:p>
          <a:p>
            <a:pPr>
              <a:buFontTx/>
              <a:buNone/>
            </a:pPr>
            <a:r>
              <a:rPr lang="sv-SE" baseline="0" smtClean="0"/>
              <a:t>  - Holidays</a:t>
            </a:r>
          </a:p>
          <a:p>
            <a:pPr>
              <a:buFontTx/>
              <a:buNone/>
            </a:pPr>
            <a:r>
              <a:rPr lang="sv-SE" baseline="0" smtClean="0"/>
              <a:t>  - Platform upgrades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F8E6BB-BF85-45C8-86FD-DD455114D73B}" type="slidenum">
              <a:rPr lang="en-US" smtClean="0"/>
              <a:pPr>
                <a:defRPr/>
              </a:pPr>
              <a:t>66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sv-SE" smtClean="0"/>
              <a:t>Role</a:t>
            </a:r>
            <a:r>
              <a:rPr lang="sv-SE" baseline="0" smtClean="0"/>
              <a:t> != who ”does” it, but who ”wants” it.</a:t>
            </a:r>
          </a:p>
          <a:p>
            <a:endParaRPr lang="sv-SE" baseline="0" smtClean="0"/>
          </a:p>
          <a:p>
            <a:r>
              <a:rPr lang="sv-SE" baseline="0" smtClean="0"/>
              <a:t>Advantages of limiting it to one card (or small space)</a:t>
            </a:r>
          </a:p>
          <a:p>
            <a:pPr>
              <a:buFontTx/>
              <a:buChar char="-"/>
            </a:pPr>
            <a:r>
              <a:rPr lang="sv-SE" baseline="0" smtClean="0"/>
              <a:t>Focus on the essentials</a:t>
            </a:r>
          </a:p>
          <a:p>
            <a:pPr>
              <a:buFontTx/>
              <a:buChar char="-"/>
            </a:pPr>
            <a:r>
              <a:rPr lang="sv-SE" baseline="0" smtClean="0"/>
              <a:t>Higher likelihood that people will read it and use it</a:t>
            </a:r>
          </a:p>
          <a:p>
            <a:pPr>
              <a:buFontTx/>
              <a:buChar char="-"/>
            </a:pPr>
            <a:r>
              <a:rPr lang="sv-SE" baseline="0" smtClean="0"/>
              <a:t>Higher flexibility in how to implement</a:t>
            </a:r>
          </a:p>
          <a:p>
            <a:pPr>
              <a:buFontTx/>
              <a:buChar char="-"/>
            </a:pPr>
            <a:r>
              <a:rPr lang="sv-SE" baseline="0" smtClean="0"/>
              <a:t>Less waste if we throw it away or break down</a:t>
            </a:r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5167BB-618A-4CDD-8F82-40AE12CEE441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AE0D26-1F02-4170-AA95-CEFD6C8E4D9B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A0511F-A6AB-4E7E-A8DD-EFFA81850B9B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F8E6BB-BF85-45C8-86FD-DD455114D73B}" type="slidenum">
              <a:rPr lang="en-US" smtClean="0"/>
              <a:pPr>
                <a:defRPr/>
              </a:pPr>
              <a:t>75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26674-D82B-47B2-9380-2F8477077540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16BA09-0D1D-4988-B324-EACF4AAC2C98}" type="slidenum">
              <a:rPr lang="en-US" smtClean="0"/>
              <a:pPr>
                <a:defRPr/>
              </a:pPr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4A0511F-A6AB-4E7E-A8DD-EFFA81850B9B}" type="slidenum">
              <a:rPr lang="en-US" smtClean="0"/>
              <a:pPr>
                <a:defRPr/>
              </a:pPr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CB6851-003A-44CE-B3C3-7AF95D64B41B}" type="slidenum">
              <a:rPr lang="en-US" smtClean="0"/>
              <a:pPr>
                <a:defRPr/>
              </a:pPr>
              <a:t>94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sv-SE" smtClean="0"/>
              <a:t>TODO animate</a:t>
            </a: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16BA09-0D1D-4988-B324-EACF4AAC2C98}" type="slidenum">
              <a:rPr lang="en-US" smtClean="0"/>
              <a:pPr>
                <a:defRPr/>
              </a:pPr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TODO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22E8B3-00F1-487C-AF6D-6E92BD28EFBF}" type="slidenum">
              <a:rPr lang="en-US"/>
              <a:pPr/>
              <a:t>98</a:t>
            </a:fld>
            <a:endParaRPr lang="en-US"/>
          </a:p>
        </p:txBody>
      </p:sp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5625096" y="6455431"/>
            <a:ext cx="4299246" cy="341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056" tIns="44529" rIns="89056" bIns="44529" anchor="b"/>
          <a:lstStyle/>
          <a:p>
            <a:pPr algn="r" defTabSz="890391"/>
            <a:fld id="{1EA710FB-7AFE-43F6-9574-0449F2A68CBD}" type="slidenum">
              <a:rPr lang="en-US" sz="1100">
                <a:ea typeface="Arial Unicode MS" pitchFamily="34" charset="-128"/>
                <a:cs typeface="Arial Unicode MS" pitchFamily="34" charset="-128"/>
              </a:rPr>
              <a:pPr algn="r" defTabSz="890391"/>
              <a:t>98</a:t>
            </a:fld>
            <a:endParaRPr lang="en-US" sz="11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5488" y="508000"/>
            <a:ext cx="3398837" cy="255111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371" y="3230077"/>
            <a:ext cx="7945906" cy="3058954"/>
          </a:xfrm>
        </p:spPr>
        <p:txBody>
          <a:bodyPr lIns="89056" tIns="44529" rIns="89056" bIns="44529"/>
          <a:lstStyle/>
          <a:p>
            <a:endParaRPr lang="sv-SE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C12947-EE9A-473A-9046-6513E448F049}" type="slidenum">
              <a:rPr lang="en-US"/>
              <a:pPr/>
              <a:t>99</a:t>
            </a:fld>
            <a:endParaRPr lang="en-US"/>
          </a:p>
        </p:txBody>
      </p:sp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5625096" y="6455431"/>
            <a:ext cx="4299246" cy="341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056" tIns="44529" rIns="89056" bIns="44529" anchor="b"/>
          <a:lstStyle/>
          <a:p>
            <a:pPr algn="r" defTabSz="890391"/>
            <a:fld id="{86EA8991-B854-40A9-A02B-3527CB7DA653}" type="slidenum">
              <a:rPr lang="en-US" sz="1100">
                <a:ea typeface="Arial Unicode MS" pitchFamily="34" charset="-128"/>
                <a:cs typeface="Arial Unicode MS" pitchFamily="34" charset="-128"/>
              </a:rPr>
              <a:pPr algn="r" defTabSz="890391"/>
              <a:t>99</a:t>
            </a:fld>
            <a:endParaRPr lang="en-US" sz="11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76645" y="508284"/>
            <a:ext cx="3376571" cy="2551157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371" y="3230077"/>
            <a:ext cx="7945906" cy="3058954"/>
          </a:xfrm>
        </p:spPr>
        <p:txBody>
          <a:bodyPr lIns="89056" tIns="44529" rIns="89056" bIns="44529"/>
          <a:lstStyle/>
          <a:p>
            <a:endParaRPr lang="sv-S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84EA01-DB89-4BD1-8533-8FBA494A051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 smtClean="0"/>
              <a:t>TODO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v-SE"/>
              <a:t>Focusing question:</a:t>
            </a:r>
          </a:p>
          <a:p>
            <a:r>
              <a:rPr lang="sv-SE"/>
              <a:t>What</a:t>
            </a:r>
            <a:r>
              <a:rPr lang="sv-SE" baseline="0"/>
              <a:t> if all meetings were optional?</a:t>
            </a:r>
          </a:p>
          <a:p>
            <a:r>
              <a:rPr lang="sv-SE" baseline="0"/>
              <a:t>What if all your subordinates were volunteers?</a:t>
            </a:r>
          </a:p>
          <a:p>
            <a:r>
              <a:rPr lang="sv-SE" baseline="0"/>
              <a:t>Have you ever come to work early to ”work undisturbed”?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/>
              <a:pPr>
                <a:defRPr/>
              </a:pPr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1FD9FB1-1C21-4495-9D29-4F8DF82422AB}" type="slidenum">
              <a:rPr lang="en-US" smtClean="0"/>
              <a:pPr>
                <a:defRPr/>
              </a:pPr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F7C568D-DED9-4906-A46B-7208966320DE}" type="slidenum">
              <a:rPr lang="en-US" smtClean="0"/>
              <a:pPr>
                <a:defRPr/>
              </a:pPr>
              <a:t>109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v-S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5175"/>
            <a:ext cx="7772400" cy="7921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Klicka här för att ändra format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700213"/>
            <a:ext cx="6400800" cy="93662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Klicka här för att ändra format på underrubrik i bakgrunden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05200" y="3716338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cs typeface="+mn-cs"/>
              </a:defRPr>
            </a:lvl1pPr>
          </a:lstStyle>
          <a:p>
            <a:pPr>
              <a:defRPr/>
            </a:pPr>
            <a:fld id="{1B81A53B-3C54-49D9-A812-879A76D4D85F}" type="datetime1">
              <a:rPr lang="sv-SE"/>
              <a:pPr>
                <a:defRPr/>
              </a:pPr>
              <a:t>23/06/16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437063"/>
            <a:ext cx="2895600" cy="476250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58C46-83BF-4AFA-9613-469906FD75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76250"/>
            <a:ext cx="2057400" cy="51133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76250"/>
            <a:ext cx="6019800" cy="51133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C1632-936E-4F91-9E77-FC0534910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49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12875"/>
            <a:ext cx="4038600" cy="41767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12875"/>
            <a:ext cx="4038600" cy="2011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576638"/>
            <a:ext cx="4038600" cy="201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E09A8-D89B-4A69-997B-45B1287969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476250"/>
            <a:ext cx="8229600" cy="649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12875"/>
            <a:ext cx="4038600" cy="2011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412875"/>
            <a:ext cx="4038600" cy="2011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576638"/>
            <a:ext cx="4038600" cy="201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576638"/>
            <a:ext cx="4038600" cy="201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87EE8-4777-478F-A365-53D6F12263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49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12875"/>
            <a:ext cx="4038600" cy="41767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41767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896F1-B5FB-439B-9411-83A01C71E0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F8524-7D42-4DEF-9BDD-8ACCC2C77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302B7-1045-4A7C-BF17-50E0FF04D9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8600" cy="4176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875"/>
            <a:ext cx="4038600" cy="4176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9AE83-8F14-4E9F-91B4-A6533AD56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E818B-2F32-4E28-8DDF-5B55C1C744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94E5E-8B1A-447A-9225-393B2ADAA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D63D4-39C7-4F35-86C6-26FA1E4F10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8D602-3EF8-4E9B-AD5E-CA1BC6CA77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76250"/>
            <a:ext cx="82296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12875"/>
            <a:ext cx="82296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42088" y="62372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0D479EA9-DB78-4A9E-A007-FAB8FC260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7019925" y="6237288"/>
            <a:ext cx="16557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fld id="{B201A6D8-2C73-4FE6-B5AB-CEC8C12023F1}" type="slidenum">
              <a:rPr lang="en-US" sz="1800">
                <a:cs typeface="+mn-cs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sz="1800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7.jpeg"/><Relationship Id="rId8" Type="http://schemas.openxmlformats.org/officeDocument/2006/relationships/image" Target="../media/image8.jpeg"/><Relationship Id="rId9" Type="http://schemas.openxmlformats.org/officeDocument/2006/relationships/image" Target="../media/image9.png"/><Relationship Id="rId10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.emf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0.xml"/><Relationship Id="rId3" Type="http://schemas.openxmlformats.org/officeDocument/2006/relationships/chart" Target="../charts/chart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22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40.wmf"/><Relationship Id="rId5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4.xml"/><Relationship Id="rId3" Type="http://schemas.openxmlformats.org/officeDocument/2006/relationships/image" Target="../media/image29.emf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Relationship Id="rId6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8.xml"/><Relationship Id="rId3" Type="http://schemas.openxmlformats.org/officeDocument/2006/relationships/image" Target="../media/image22.jpe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emf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2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1.xml"/><Relationship Id="rId3" Type="http://schemas.openxmlformats.org/officeDocument/2006/relationships/image" Target="../media/image22.jpe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2.xml"/><Relationship Id="rId3" Type="http://schemas.openxmlformats.org/officeDocument/2006/relationships/image" Target="../media/image136.emf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3.xml"/><Relationship Id="rId3" Type="http://schemas.openxmlformats.org/officeDocument/2006/relationships/image" Target="../media/image137.jpe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4.xml"/><Relationship Id="rId3" Type="http://schemas.openxmlformats.org/officeDocument/2006/relationships/image" Target="../media/image138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emf"/><Relationship Id="rId4" Type="http://schemas.openxmlformats.org/officeDocument/2006/relationships/image" Target="../media/image140.emf"/><Relationship Id="rId5" Type="http://schemas.openxmlformats.org/officeDocument/2006/relationships/image" Target="../media/image141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5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6.xml"/><Relationship Id="rId3" Type="http://schemas.openxmlformats.org/officeDocument/2006/relationships/image" Target="../media/image15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emf"/><Relationship Id="rId4" Type="http://schemas.openxmlformats.org/officeDocument/2006/relationships/image" Target="../media/image143.emf"/><Relationship Id="rId5" Type="http://schemas.openxmlformats.org/officeDocument/2006/relationships/image" Target="../media/image144.gif"/><Relationship Id="rId6" Type="http://schemas.openxmlformats.org/officeDocument/2006/relationships/image" Target="../media/image14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4" Type="http://schemas.openxmlformats.org/officeDocument/2006/relationships/image" Target="../media/image147.png"/><Relationship Id="rId5" Type="http://schemas.openxmlformats.org/officeDocument/2006/relationships/image" Target="../media/image14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gif"/><Relationship Id="rId4" Type="http://schemas.openxmlformats.org/officeDocument/2006/relationships/image" Target="../media/image150.gif"/><Relationship Id="rId5" Type="http://schemas.openxmlformats.org/officeDocument/2006/relationships/image" Target="../media/image151.gif"/><Relationship Id="rId6" Type="http://schemas.openxmlformats.org/officeDocument/2006/relationships/image" Target="../media/image152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9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0.xml"/><Relationship Id="rId3" Type="http://schemas.openxmlformats.org/officeDocument/2006/relationships/image" Target="../media/image22.jpe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Relationship Id="rId3" Type="http://schemas.openxmlformats.org/officeDocument/2006/relationships/image" Target="../media/image153.emf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2.xml"/><Relationship Id="rId3" Type="http://schemas.openxmlformats.org/officeDocument/2006/relationships/image" Target="../media/image154.emf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3.xml"/><Relationship Id="rId3" Type="http://schemas.openxmlformats.org/officeDocument/2006/relationships/image" Target="../media/image155.emf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6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4.xml"/><Relationship Id="rId3" Type="http://schemas.openxmlformats.org/officeDocument/2006/relationships/image" Target="../media/image22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4" Type="http://schemas.openxmlformats.org/officeDocument/2006/relationships/image" Target="../media/image158.jpeg"/><Relationship Id="rId5" Type="http://schemas.openxmlformats.org/officeDocument/2006/relationships/image" Target="../media/image159.jpeg"/><Relationship Id="rId6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5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4" Type="http://schemas.openxmlformats.org/officeDocument/2006/relationships/image" Target="../media/image162.png"/><Relationship Id="rId5" Type="http://schemas.openxmlformats.org/officeDocument/2006/relationships/image" Target="../media/image163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7.xml"/><Relationship Id="rId3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31.emf"/><Relationship Id="rId6" Type="http://schemas.openxmlformats.org/officeDocument/2006/relationships/image" Target="../media/image32.wmf"/><Relationship Id="rId7" Type="http://schemas.openxmlformats.org/officeDocument/2006/relationships/oleObject" Target="../embeddings/oleObject2.bin"/><Relationship Id="rId8" Type="http://schemas.openxmlformats.org/officeDocument/2006/relationships/oleObject" Target="../embeddings/oleObject3.bin"/><Relationship Id="rId9" Type="http://schemas.openxmlformats.org/officeDocument/2006/relationships/oleObject" Target="../embeddings/oleObject4.bin"/><Relationship Id="rId10" Type="http://schemas.openxmlformats.org/officeDocument/2006/relationships/oleObject" Target="../embeddings/oleObject5.bin"/><Relationship Id="rId11" Type="http://schemas.openxmlformats.org/officeDocument/2006/relationships/oleObject" Target="../embeddings/oleObject6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emf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7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emf"/><Relationship Id="rId3" Type="http://schemas.openxmlformats.org/officeDocument/2006/relationships/image" Target="../media/image29.emf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8.xml"/><Relationship Id="rId3" Type="http://schemas.openxmlformats.org/officeDocument/2006/relationships/image" Target="../media/image22.jpe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9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0.xml"/><Relationship Id="rId3" Type="http://schemas.openxmlformats.org/officeDocument/2006/relationships/image" Target="../media/image168.pn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1.xml"/><Relationship Id="rId3" Type="http://schemas.openxmlformats.org/officeDocument/2006/relationships/image" Target="../media/image169.wmf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2.xml"/><Relationship Id="rId3" Type="http://schemas.openxmlformats.org/officeDocument/2006/relationships/image" Target="../media/image97.emf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3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4" Type="http://schemas.openxmlformats.org/officeDocument/2006/relationships/image" Target="../media/image17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emf"/><Relationship Id="rId3" Type="http://schemas.openxmlformats.org/officeDocument/2006/relationships/image" Target="../media/image172.jpe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emf"/><Relationship Id="rId3" Type="http://schemas.openxmlformats.org/officeDocument/2006/relationships/image" Target="../media/image30.emf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4" Type="http://schemas.openxmlformats.org/officeDocument/2006/relationships/image" Target="../media/image174.png"/><Relationship Id="rId5" Type="http://schemas.openxmlformats.org/officeDocument/2006/relationships/image" Target="../media/image175.png"/><Relationship Id="rId6" Type="http://schemas.openxmlformats.org/officeDocument/2006/relationships/image" Target="../media/image176.png"/><Relationship Id="rId7" Type="http://schemas.openxmlformats.org/officeDocument/2006/relationships/image" Target="../media/image177.png"/><Relationship Id="rId8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5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9.pn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3.png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6.xml"/><Relationship Id="rId3" Type="http://schemas.openxmlformats.org/officeDocument/2006/relationships/image" Target="../media/image22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gif"/><Relationship Id="rId4" Type="http://schemas.openxmlformats.org/officeDocument/2006/relationships/image" Target="../media/image14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7.xml"/></Relationships>
</file>

<file path=ppt/slides/_rels/slide14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20" Type="http://schemas.openxmlformats.org/officeDocument/2006/relationships/oleObject" Target="../embeddings/oleObject22.bin"/><Relationship Id="rId21" Type="http://schemas.openxmlformats.org/officeDocument/2006/relationships/oleObject" Target="../embeddings/oleObject23.bin"/><Relationship Id="rId22" Type="http://schemas.openxmlformats.org/officeDocument/2006/relationships/oleObject" Target="../embeddings/oleObject24.bin"/><Relationship Id="rId23" Type="http://schemas.openxmlformats.org/officeDocument/2006/relationships/oleObject" Target="../embeddings/oleObject25.bin"/><Relationship Id="rId24" Type="http://schemas.openxmlformats.org/officeDocument/2006/relationships/oleObject" Target="../embeddings/oleObject26.bin"/><Relationship Id="rId25" Type="http://schemas.openxmlformats.org/officeDocument/2006/relationships/oleObject" Target="../embeddings/oleObject27.bin"/><Relationship Id="rId26" Type="http://schemas.openxmlformats.org/officeDocument/2006/relationships/oleObject" Target="../embeddings/oleObject28.bin"/><Relationship Id="rId27" Type="http://schemas.openxmlformats.org/officeDocument/2006/relationships/oleObject" Target="../embeddings/oleObject29.bin"/><Relationship Id="rId28" Type="http://schemas.openxmlformats.org/officeDocument/2006/relationships/oleObject" Target="../embeddings/oleObject30.bin"/><Relationship Id="rId29" Type="http://schemas.openxmlformats.org/officeDocument/2006/relationships/oleObject" Target="../embeddings/oleObject31.bin"/><Relationship Id="rId30" Type="http://schemas.openxmlformats.org/officeDocument/2006/relationships/oleObject" Target="../embeddings/oleObject32.bin"/><Relationship Id="rId31" Type="http://schemas.openxmlformats.org/officeDocument/2006/relationships/oleObject" Target="../embeddings/oleObject33.bin"/><Relationship Id="rId32" Type="http://schemas.openxmlformats.org/officeDocument/2006/relationships/oleObject" Target="../embeddings/oleObject34.bin"/><Relationship Id="rId10" Type="http://schemas.openxmlformats.org/officeDocument/2006/relationships/oleObject" Target="../embeddings/oleObject12.bin"/><Relationship Id="rId11" Type="http://schemas.openxmlformats.org/officeDocument/2006/relationships/oleObject" Target="../embeddings/oleObject13.bin"/><Relationship Id="rId12" Type="http://schemas.openxmlformats.org/officeDocument/2006/relationships/oleObject" Target="../embeddings/oleObject14.bin"/><Relationship Id="rId13" Type="http://schemas.openxmlformats.org/officeDocument/2006/relationships/oleObject" Target="../embeddings/oleObject15.bin"/><Relationship Id="rId14" Type="http://schemas.openxmlformats.org/officeDocument/2006/relationships/oleObject" Target="../embeddings/oleObject16.bin"/><Relationship Id="rId15" Type="http://schemas.openxmlformats.org/officeDocument/2006/relationships/oleObject" Target="../embeddings/oleObject17.bin"/><Relationship Id="rId16" Type="http://schemas.openxmlformats.org/officeDocument/2006/relationships/oleObject" Target="../embeddings/oleObject18.bin"/><Relationship Id="rId17" Type="http://schemas.openxmlformats.org/officeDocument/2006/relationships/oleObject" Target="../embeddings/oleObject19.bin"/><Relationship Id="rId18" Type="http://schemas.openxmlformats.org/officeDocument/2006/relationships/oleObject" Target="../embeddings/oleObject20.bin"/><Relationship Id="rId19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28.xml"/><Relationship Id="rId4" Type="http://schemas.openxmlformats.org/officeDocument/2006/relationships/oleObject" Target="../embeddings/oleObject7.bin"/><Relationship Id="rId5" Type="http://schemas.openxmlformats.org/officeDocument/2006/relationships/image" Target="../media/image184.emf"/><Relationship Id="rId6" Type="http://schemas.openxmlformats.org/officeDocument/2006/relationships/oleObject" Target="../embeddings/oleObject8.bin"/><Relationship Id="rId7" Type="http://schemas.openxmlformats.org/officeDocument/2006/relationships/oleObject" Target="../embeddings/oleObject9.bin"/><Relationship Id="rId8" Type="http://schemas.openxmlformats.org/officeDocument/2006/relationships/oleObject" Target="../embeddings/oleObject10.bin"/></Relationships>
</file>

<file path=ppt/slides/_rels/slide148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41.bin"/><Relationship Id="rId12" Type="http://schemas.openxmlformats.org/officeDocument/2006/relationships/oleObject" Target="../embeddings/oleObject42.bin"/><Relationship Id="rId13" Type="http://schemas.openxmlformats.org/officeDocument/2006/relationships/oleObject" Target="../embeddings/oleObject43.bin"/><Relationship Id="rId14" Type="http://schemas.openxmlformats.org/officeDocument/2006/relationships/oleObject" Target="../embeddings/oleObject44.bin"/><Relationship Id="rId15" Type="http://schemas.openxmlformats.org/officeDocument/2006/relationships/oleObject" Target="../embeddings/oleObject45.bin"/><Relationship Id="rId16" Type="http://schemas.openxmlformats.org/officeDocument/2006/relationships/oleObject" Target="../embeddings/oleObject46.bin"/><Relationship Id="rId17" Type="http://schemas.openxmlformats.org/officeDocument/2006/relationships/oleObject" Target="../embeddings/oleObject47.bin"/><Relationship Id="rId18" Type="http://schemas.openxmlformats.org/officeDocument/2006/relationships/oleObject" Target="../embeddings/oleObject48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29.xml"/><Relationship Id="rId4" Type="http://schemas.openxmlformats.org/officeDocument/2006/relationships/oleObject" Target="../embeddings/oleObject35.bin"/><Relationship Id="rId5" Type="http://schemas.openxmlformats.org/officeDocument/2006/relationships/image" Target="../media/image184.emf"/><Relationship Id="rId6" Type="http://schemas.openxmlformats.org/officeDocument/2006/relationships/oleObject" Target="../embeddings/oleObject36.bin"/><Relationship Id="rId7" Type="http://schemas.openxmlformats.org/officeDocument/2006/relationships/oleObject" Target="../embeddings/oleObject37.bin"/><Relationship Id="rId8" Type="http://schemas.openxmlformats.org/officeDocument/2006/relationships/oleObject" Target="../embeddings/oleObject38.bin"/><Relationship Id="rId9" Type="http://schemas.openxmlformats.org/officeDocument/2006/relationships/oleObject" Target="../embeddings/oleObject39.bin"/><Relationship Id="rId10" Type="http://schemas.openxmlformats.org/officeDocument/2006/relationships/oleObject" Target="../embeddings/oleObject40.bin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0.xml"/><Relationship Id="rId3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chart" Target="../charts/chart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85.wmf"/><Relationship Id="rId5" Type="http://schemas.openxmlformats.org/officeDocument/2006/relationships/image" Target="../media/image186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1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2.xml"/><Relationship Id="rId3" Type="http://schemas.openxmlformats.org/officeDocument/2006/relationships/image" Target="../media/image115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4" Type="http://schemas.openxmlformats.org/officeDocument/2006/relationships/image" Target="../media/image115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4.xml"/><Relationship Id="rId3" Type="http://schemas.openxmlformats.org/officeDocument/2006/relationships/image" Target="../media/image22.jpe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4" Type="http://schemas.openxmlformats.org/officeDocument/2006/relationships/image" Target="../media/image188.wmf"/><Relationship Id="rId5" Type="http://schemas.openxmlformats.org/officeDocument/2006/relationships/image" Target="../media/image189.png"/><Relationship Id="rId6" Type="http://schemas.openxmlformats.org/officeDocument/2006/relationships/image" Target="../media/image190.png"/><Relationship Id="rId7" Type="http://schemas.openxmlformats.org/officeDocument/2006/relationships/image" Target="../media/image191.png"/><Relationship Id="rId8" Type="http://schemas.openxmlformats.org/officeDocument/2006/relationships/image" Target="../media/image192.png"/><Relationship Id="rId9" Type="http://schemas.openxmlformats.org/officeDocument/2006/relationships/image" Target="../media/image193.png"/><Relationship Id="rId10" Type="http://schemas.openxmlformats.org/officeDocument/2006/relationships/image" Target="../media/image194.png"/><Relationship Id="rId11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5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6.xml"/><Relationship Id="rId3" Type="http://schemas.openxmlformats.org/officeDocument/2006/relationships/image" Target="../media/image196.wmf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7.xml"/><Relationship Id="rId3" Type="http://schemas.openxmlformats.org/officeDocument/2006/relationships/image" Target="../media/image22.jpe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8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wmf"/><Relationship Id="rId4" Type="http://schemas.openxmlformats.org/officeDocument/2006/relationships/image" Target="../media/image186.wmf"/><Relationship Id="rId5" Type="http://schemas.openxmlformats.org/officeDocument/2006/relationships/image" Target="../media/image197.emf"/><Relationship Id="rId6" Type="http://schemas.openxmlformats.org/officeDocument/2006/relationships/image" Target="../media/image198.emf"/><Relationship Id="rId7" Type="http://schemas.openxmlformats.org/officeDocument/2006/relationships/image" Target="../media/image199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9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0.xml"/><Relationship Id="rId3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3.xml"/><Relationship Id="rId3" Type="http://schemas.openxmlformats.org/officeDocument/2006/relationships/image" Target="../media/image29.emf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4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4" Type="http://schemas.openxmlformats.org/officeDocument/2006/relationships/image" Target="../media/image201.jpeg"/><Relationship Id="rId5" Type="http://schemas.openxmlformats.org/officeDocument/2006/relationships/image" Target="../media/image20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5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6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8.xml"/><Relationship Id="rId3" Type="http://schemas.openxmlformats.org/officeDocument/2006/relationships/image" Target="../media/image203.jpe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4" Type="http://schemas.openxmlformats.org/officeDocument/2006/relationships/image" Target="../media/image20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9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0.xml"/><Relationship Id="rId3" Type="http://schemas.openxmlformats.org/officeDocument/2006/relationships/image" Target="../media/image20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1.xml"/><Relationship Id="rId3" Type="http://schemas.openxmlformats.org/officeDocument/2006/relationships/image" Target="../media/image207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4" Type="http://schemas.openxmlformats.org/officeDocument/2006/relationships/image" Target="../media/image20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4" Type="http://schemas.openxmlformats.org/officeDocument/2006/relationships/image" Target="../media/image29.emf"/><Relationship Id="rId5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0" Type="http://schemas.openxmlformats.org/officeDocument/2006/relationships/image" Target="../media/image60.png"/><Relationship Id="rId21" Type="http://schemas.openxmlformats.org/officeDocument/2006/relationships/image" Target="../media/image61.png"/><Relationship Id="rId22" Type="http://schemas.openxmlformats.org/officeDocument/2006/relationships/image" Target="../media/image62.png"/><Relationship Id="rId23" Type="http://schemas.openxmlformats.org/officeDocument/2006/relationships/image" Target="../media/image63.png"/><Relationship Id="rId24" Type="http://schemas.openxmlformats.org/officeDocument/2006/relationships/image" Target="../media/image64.png"/><Relationship Id="rId25" Type="http://schemas.openxmlformats.org/officeDocument/2006/relationships/image" Target="../media/image65.png"/><Relationship Id="rId26" Type="http://schemas.openxmlformats.org/officeDocument/2006/relationships/image" Target="../media/image66.png"/><Relationship Id="rId27" Type="http://schemas.openxmlformats.org/officeDocument/2006/relationships/image" Target="../media/image67.png"/><Relationship Id="rId28" Type="http://schemas.openxmlformats.org/officeDocument/2006/relationships/image" Target="../media/image68.jpeg"/><Relationship Id="rId29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3.jpe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30" Type="http://schemas.openxmlformats.org/officeDocument/2006/relationships/image" Target="../media/image70.png"/><Relationship Id="rId31" Type="http://schemas.openxmlformats.org/officeDocument/2006/relationships/image" Target="../media/image71.png"/><Relationship Id="rId32" Type="http://schemas.openxmlformats.org/officeDocument/2006/relationships/image" Target="../media/image72.png"/><Relationship Id="rId9" Type="http://schemas.openxmlformats.org/officeDocument/2006/relationships/image" Target="../media/image49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jpeg"/><Relationship Id="rId33" Type="http://schemas.openxmlformats.org/officeDocument/2006/relationships/image" Target="../media/image73.png"/><Relationship Id="rId10" Type="http://schemas.openxmlformats.org/officeDocument/2006/relationships/image" Target="../media/image50.png"/><Relationship Id="rId11" Type="http://schemas.openxmlformats.org/officeDocument/2006/relationships/image" Target="../media/image51.png"/><Relationship Id="rId12" Type="http://schemas.openxmlformats.org/officeDocument/2006/relationships/image" Target="../media/image52.png"/><Relationship Id="rId13" Type="http://schemas.openxmlformats.org/officeDocument/2006/relationships/image" Target="../media/image53.png"/><Relationship Id="rId14" Type="http://schemas.openxmlformats.org/officeDocument/2006/relationships/image" Target="../media/image54.png"/><Relationship Id="rId15" Type="http://schemas.openxmlformats.org/officeDocument/2006/relationships/image" Target="../media/image55.png"/><Relationship Id="rId16" Type="http://schemas.openxmlformats.org/officeDocument/2006/relationships/image" Target="../media/image56.png"/><Relationship Id="rId17" Type="http://schemas.openxmlformats.org/officeDocument/2006/relationships/image" Target="../media/image57.png"/><Relationship Id="rId18" Type="http://schemas.openxmlformats.org/officeDocument/2006/relationships/image" Target="../media/image58.png"/><Relationship Id="rId19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4.gif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3.wmf"/><Relationship Id="rId12" Type="http://schemas.openxmlformats.org/officeDocument/2006/relationships/image" Target="../media/image84.wmf"/><Relationship Id="rId13" Type="http://schemas.openxmlformats.org/officeDocument/2006/relationships/image" Target="../media/image85.png"/><Relationship Id="rId14" Type="http://schemas.openxmlformats.org/officeDocument/2006/relationships/image" Target="../media/image86.wmf"/><Relationship Id="rId15" Type="http://schemas.openxmlformats.org/officeDocument/2006/relationships/image" Target="../media/image87.wmf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jpe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88.png"/><Relationship Id="rId5" Type="http://schemas.openxmlformats.org/officeDocument/2006/relationships/image" Target="../media/image87.wmf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4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3.0/" TargetMode="External"/><Relationship Id="rId4" Type="http://schemas.openxmlformats.org/officeDocument/2006/relationships/image" Target="../media/image14.png"/><Relationship Id="rId5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92.wmf"/><Relationship Id="rId5" Type="http://schemas.openxmlformats.org/officeDocument/2006/relationships/image" Target="../media/image41.emf"/><Relationship Id="rId6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9.xml"/><Relationship Id="rId5" Type="http://schemas.openxmlformats.org/officeDocument/2006/relationships/image" Target="../media/image94.emf"/><Relationship Id="rId6" Type="http://schemas.openxmlformats.org/officeDocument/2006/relationships/image" Target="../media/image30.emf"/><Relationship Id="rId7" Type="http://schemas.openxmlformats.org/officeDocument/2006/relationships/image" Target="../media/image29.emf"/><Relationship Id="rId8" Type="http://schemas.openxmlformats.org/officeDocument/2006/relationships/image" Target="../media/image95.png"/><Relationship Id="rId1" Type="http://schemas.microsoft.com/office/2007/relationships/media" Target="file://localhost/Users/henrik/Documents/Fun/Customer-Demands.wav" TargetMode="External"/><Relationship Id="rId2" Type="http://schemas.openxmlformats.org/officeDocument/2006/relationships/audio" Target="file://localhost/Users/henrik/Documents/Fun/Customer-Demands.wav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4" Type="http://schemas.openxmlformats.org/officeDocument/2006/relationships/image" Target="../media/image97.emf"/><Relationship Id="rId5" Type="http://schemas.openxmlformats.org/officeDocument/2006/relationships/image" Target="../media/image30.emf"/><Relationship Id="rId6" Type="http://schemas.openxmlformats.org/officeDocument/2006/relationships/image" Target="../media/image98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4" Type="http://schemas.openxmlformats.org/officeDocument/2006/relationships/image" Target="../media/image101.emf"/><Relationship Id="rId5" Type="http://schemas.openxmlformats.org/officeDocument/2006/relationships/image" Target="../media/image10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0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png"/><Relationship Id="rId6" Type="http://schemas.openxmlformats.org/officeDocument/2006/relationships/image" Target="../media/image19.jpe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0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0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0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4" Type="http://schemas.openxmlformats.org/officeDocument/2006/relationships/image" Target="../media/image10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2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0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0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0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1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4" Type="http://schemas.openxmlformats.org/officeDocument/2006/relationships/image" Target="../media/image24.wmf"/><Relationship Id="rId5" Type="http://schemas.openxmlformats.org/officeDocument/2006/relationships/image" Target="../media/image25.wmf"/><Relationship Id="rId6" Type="http://schemas.openxmlformats.org/officeDocument/2006/relationships/image" Target="../media/image26.wmf"/><Relationship Id="rId7" Type="http://schemas.openxmlformats.org/officeDocument/2006/relationships/image" Target="../media/image27.wmf"/><Relationship Id="rId8" Type="http://schemas.openxmlformats.org/officeDocument/2006/relationships/image" Target="../media/image28.w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2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81.png"/><Relationship Id="rId5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e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22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17.e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22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4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4" Type="http://schemas.openxmlformats.org/officeDocument/2006/relationships/image" Target="../media/image1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23.wmf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22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24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25.wmf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30.emf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30.e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emf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8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26.wmf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22.jpe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30.emf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7.xml"/><Relationship Id="rId3" Type="http://schemas.openxmlformats.org/officeDocument/2006/relationships/chart" Target="../charts/char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8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1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3600450"/>
            <a:ext cx="1657350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2888" y="5256213"/>
            <a:ext cx="1714500" cy="320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31D89BFB-7A1C-4C8D-A139-E7CA20253EDE}" type="datetime1">
              <a:rPr lang="sv-SE"/>
              <a:pPr algn="ctr"/>
              <a:t>23/06/16</a:t>
            </a:fld>
            <a:endParaRPr lang="sv-SE" dirty="0"/>
          </a:p>
        </p:txBody>
      </p:sp>
      <p:sp>
        <p:nvSpPr>
          <p:cNvPr id="75780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327775" y="5556250"/>
            <a:ext cx="1714500" cy="425450"/>
          </a:xfrm>
        </p:spPr>
        <p:txBody>
          <a:bodyPr/>
          <a:lstStyle/>
          <a:p>
            <a:pPr>
              <a:defRPr/>
            </a:pPr>
            <a:fld id="{25179F1B-08FB-4D5C-928B-C862BAA2CC47}" type="slidenum">
              <a:rPr lang="en-US" smtClean="0"/>
              <a:pPr>
                <a:defRPr/>
              </a:pPr>
              <a:t>1</a:t>
            </a:fld>
            <a:endParaRPr lang="en-US" dirty="0" smtClean="0"/>
          </a:p>
        </p:txBody>
      </p: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1785938" y="71438"/>
            <a:ext cx="6000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v-SE" dirty="0" err="1"/>
              <a:t>http://www.jacobsen.no/anders/blog/archives/images/project-thumb.jpg</a:t>
            </a:r>
            <a:endParaRPr lang="sv-SE"/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9250"/>
            <a:ext cx="1690688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4838" y="355600"/>
            <a:ext cx="164465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63950" y="355600"/>
            <a:ext cx="165735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25" y="350838"/>
            <a:ext cx="1644650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29500" y="357188"/>
            <a:ext cx="1668463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643313"/>
            <a:ext cx="16573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30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14750" y="3643313"/>
            <a:ext cx="16573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3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72125" y="3640138"/>
            <a:ext cx="164465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32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29500" y="3594100"/>
            <a:ext cx="1668463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" y="303650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the customer explained it</a:t>
            </a:r>
            <a:endParaRPr lang="sv-SE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74838" y="304920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the Project Leader understood it</a:t>
            </a:r>
            <a:endParaRPr lang="sv-SE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63950" y="304920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the analyst designed it</a:t>
            </a:r>
            <a:endParaRPr lang="sv-SE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2125" y="304920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the programmer wrote it</a:t>
            </a:r>
            <a:endParaRPr lang="sv-SE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338" y="631945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the project was documented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62138" y="6317862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What operations installed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14750" y="631945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the customer was billed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43550" y="630040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it was supported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50125" y="3036500"/>
            <a:ext cx="1793875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 the business consultant described it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40613" y="6319450"/>
            <a:ext cx="1657350" cy="4671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sv-S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What the customer really needed</a:t>
            </a: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-39688" y="3575050"/>
            <a:ext cx="9183688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6257925" cy="649288"/>
          </a:xfrm>
        </p:spPr>
        <p:txBody>
          <a:bodyPr/>
          <a:lstStyle/>
          <a:p>
            <a:r>
              <a:rPr lang="sv-SE" smtClean="0"/>
              <a:t>How estimates are affected by irrelevant information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  <a:p>
            <a:pPr>
              <a:defRPr/>
            </a:pPr>
            <a:endParaRPr lang="sv-SE" sz="18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704850" y="1500188"/>
            <a:ext cx="1223963" cy="1214437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57225" y="4064000"/>
            <a:ext cx="1162050" cy="793750"/>
            <a:chOff x="-14" y="164"/>
            <a:chExt cx="732" cy="500"/>
          </a:xfrm>
        </p:grpSpPr>
        <p:pic>
          <p:nvPicPr>
            <p:cNvPr id="54309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10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11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12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13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14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38" name="Rectangular Callout 37"/>
          <p:cNvSpPr>
            <a:spLocks noChangeArrowheads="1"/>
          </p:cNvSpPr>
          <p:nvPr/>
        </p:nvSpPr>
        <p:spPr bwMode="auto">
          <a:xfrm>
            <a:off x="1714500" y="3143250"/>
            <a:ext cx="1143000" cy="642938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/>
              <a:t>20 hrs</a:t>
            </a:r>
          </a:p>
        </p:txBody>
      </p:sp>
      <p:sp>
        <p:nvSpPr>
          <p:cNvPr id="54281" name="TextBox 48"/>
          <p:cNvSpPr txBox="1">
            <a:spLocks noChangeArrowheads="1"/>
          </p:cNvSpPr>
          <p:nvPr/>
        </p:nvSpPr>
        <p:spPr bwMode="auto">
          <a:xfrm>
            <a:off x="357188" y="1000125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Spec 1</a:t>
            </a:r>
          </a:p>
        </p:txBody>
      </p:sp>
      <p:sp>
        <p:nvSpPr>
          <p:cNvPr id="54283" name="Rectangle 51"/>
          <p:cNvSpPr>
            <a:spLocks noChangeArrowheads="1"/>
          </p:cNvSpPr>
          <p:nvPr/>
        </p:nvSpPr>
        <p:spPr bwMode="auto">
          <a:xfrm>
            <a:off x="857250" y="1571625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A</a:t>
            </a:r>
          </a:p>
        </p:txBody>
      </p:sp>
      <p:sp>
        <p:nvSpPr>
          <p:cNvPr id="54284" name="Rectangle 52"/>
          <p:cNvSpPr>
            <a:spLocks noChangeArrowheads="1"/>
          </p:cNvSpPr>
          <p:nvPr/>
        </p:nvSpPr>
        <p:spPr bwMode="auto">
          <a:xfrm>
            <a:off x="857250" y="1928813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B</a:t>
            </a:r>
          </a:p>
        </p:txBody>
      </p:sp>
      <p:sp>
        <p:nvSpPr>
          <p:cNvPr id="54285" name="Rectangle 53"/>
          <p:cNvSpPr>
            <a:spLocks noChangeArrowheads="1"/>
          </p:cNvSpPr>
          <p:nvPr/>
        </p:nvSpPr>
        <p:spPr bwMode="auto">
          <a:xfrm>
            <a:off x="857250" y="2286000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C</a:t>
            </a: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4929188" y="1928813"/>
            <a:ext cx="1571625" cy="15716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3867150" y="1071563"/>
            <a:ext cx="39195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Same spec</a:t>
            </a:r>
          </a:p>
          <a:p>
            <a:r>
              <a:rPr lang="sv-SE" sz="2400"/>
              <a:t>+ irrelevant details</a:t>
            </a:r>
          </a:p>
        </p:txBody>
      </p: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5072063" y="2071688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A</a:t>
            </a:r>
          </a:p>
        </p:txBody>
      </p:sp>
      <p:sp>
        <p:nvSpPr>
          <p:cNvPr id="92" name="Rectangle 91"/>
          <p:cNvSpPr>
            <a:spLocks noChangeArrowheads="1"/>
          </p:cNvSpPr>
          <p:nvPr/>
        </p:nvSpPr>
        <p:spPr bwMode="auto">
          <a:xfrm>
            <a:off x="5072063" y="2428875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B</a:t>
            </a:r>
          </a:p>
        </p:txBody>
      </p:sp>
      <p:sp>
        <p:nvSpPr>
          <p:cNvPr id="94" name="Rectangle 93"/>
          <p:cNvSpPr>
            <a:spLocks noChangeArrowheads="1"/>
          </p:cNvSpPr>
          <p:nvPr/>
        </p:nvSpPr>
        <p:spPr bwMode="auto">
          <a:xfrm>
            <a:off x="5072063" y="2786063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C</a:t>
            </a:r>
          </a:p>
        </p:txBody>
      </p:sp>
      <p:sp>
        <p:nvSpPr>
          <p:cNvPr id="95" name="Rectangle 94"/>
          <p:cNvSpPr/>
          <p:nvPr/>
        </p:nvSpPr>
        <p:spPr bwMode="auto">
          <a:xfrm>
            <a:off x="6000750" y="2428875"/>
            <a:ext cx="357188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96" name="Rectangle 95"/>
          <p:cNvSpPr/>
          <p:nvPr/>
        </p:nvSpPr>
        <p:spPr bwMode="auto">
          <a:xfrm>
            <a:off x="6000750" y="2071688"/>
            <a:ext cx="357188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97" name="Rectangle 96"/>
          <p:cNvSpPr/>
          <p:nvPr/>
        </p:nvSpPr>
        <p:spPr bwMode="auto">
          <a:xfrm>
            <a:off x="6000750" y="2786063"/>
            <a:ext cx="357188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98" name="Rectangle 97"/>
          <p:cNvSpPr/>
          <p:nvPr/>
        </p:nvSpPr>
        <p:spPr bwMode="auto">
          <a:xfrm>
            <a:off x="6000750" y="2428875"/>
            <a:ext cx="357188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99" name="Rectangle 98"/>
          <p:cNvSpPr/>
          <p:nvPr/>
        </p:nvSpPr>
        <p:spPr bwMode="auto">
          <a:xfrm>
            <a:off x="5072063" y="3143250"/>
            <a:ext cx="357187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00" name="Rectangle 99"/>
          <p:cNvSpPr/>
          <p:nvPr/>
        </p:nvSpPr>
        <p:spPr bwMode="auto">
          <a:xfrm>
            <a:off x="6000750" y="3143250"/>
            <a:ext cx="357188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01" name="Rectangle 100"/>
          <p:cNvSpPr/>
          <p:nvPr/>
        </p:nvSpPr>
        <p:spPr bwMode="auto">
          <a:xfrm>
            <a:off x="5530850" y="3143250"/>
            <a:ext cx="357188" cy="28575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4443413" y="4706938"/>
            <a:ext cx="1162050" cy="793750"/>
            <a:chOff x="-14" y="164"/>
            <a:chExt cx="732" cy="500"/>
          </a:xfrm>
        </p:grpSpPr>
        <p:pic>
          <p:nvPicPr>
            <p:cNvPr id="54301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02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03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04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05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306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11" name="Rectangular Callout 110"/>
          <p:cNvSpPr>
            <a:spLocks noChangeArrowheads="1"/>
          </p:cNvSpPr>
          <p:nvPr/>
        </p:nvSpPr>
        <p:spPr bwMode="auto">
          <a:xfrm>
            <a:off x="5500688" y="3786188"/>
            <a:ext cx="1143000" cy="642937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>
                <a:solidFill>
                  <a:srgbClr val="C00000"/>
                </a:solidFill>
              </a:rPr>
              <a:t>39 hrs</a:t>
            </a:r>
          </a:p>
        </p:txBody>
      </p:sp>
      <p:sp>
        <p:nvSpPr>
          <p:cNvPr id="43" name="Rectangle 144"/>
          <p:cNvSpPr>
            <a:spLocks noChangeArrowheads="1"/>
          </p:cNvSpPr>
          <p:nvPr/>
        </p:nvSpPr>
        <p:spPr bwMode="auto">
          <a:xfrm>
            <a:off x="4929190" y="5715016"/>
            <a:ext cx="4214739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/>
              <a:t>Source: How to avoid impact from irrelevant and misleading info on your cost estimates, Simula research labs estimation seminar, Oslo, Norway, 2006</a:t>
            </a:r>
            <a:endParaRPr lang="sv-SE" sz="11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63" grpId="0" animBg="1"/>
      <p:bldP spid="80" grpId="0"/>
      <p:bldP spid="90" grpId="0" animBg="1"/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11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AutoShape 94"/>
          <p:cNvSpPr>
            <a:spLocks noChangeArrowheads="1"/>
          </p:cNvSpPr>
          <p:nvPr/>
        </p:nvSpPr>
        <p:spPr bwMode="auto">
          <a:xfrm rot="10800000" flipH="1">
            <a:off x="0" y="1785926"/>
            <a:ext cx="1500166" cy="1143008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Money for nothing, change for free</a:t>
            </a: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59AE83-8F14-4E9F-91B4-A6533AD56037}" type="slidenum">
              <a:rPr lang="en-US" smtClean="0"/>
              <a:pPr>
                <a:defRPr/>
              </a:pPr>
              <a:t>100</a:t>
            </a:fld>
            <a:endParaRPr lang="en-US"/>
          </a:p>
        </p:txBody>
      </p:sp>
      <p:grpSp>
        <p:nvGrpSpPr>
          <p:cNvPr id="3" name="Group 42"/>
          <p:cNvGrpSpPr/>
          <p:nvPr/>
        </p:nvGrpSpPr>
        <p:grpSpPr>
          <a:xfrm>
            <a:off x="2285984" y="1928802"/>
            <a:ext cx="3286148" cy="2697138"/>
            <a:chOff x="6072198" y="1785926"/>
            <a:chExt cx="3286148" cy="2697138"/>
          </a:xfrm>
        </p:grpSpPr>
        <p:graphicFrame>
          <p:nvGraphicFramePr>
            <p:cNvPr id="40" name="Chart 39"/>
            <p:cNvGraphicFramePr/>
            <p:nvPr/>
          </p:nvGraphicFramePr>
          <p:xfrm>
            <a:off x="6143636" y="1928802"/>
            <a:ext cx="2143140" cy="21431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6429388" y="1785926"/>
              <a:ext cx="17145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smtClean="0"/>
                <a:t>Features and functions used in a typical system:</a:t>
              </a:r>
              <a:endParaRPr lang="sv-SE" sz="105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072198" y="3929066"/>
              <a:ext cx="328614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smtClean="0">
                  <a:latin typeface="Arial" pitchFamily="34" charset="0"/>
                </a:rPr>
                <a:t>Source: Standish Group Study Reported at XP2002</a:t>
              </a:r>
            </a:p>
            <a:p>
              <a:r>
                <a:rPr lang="en-US" sz="1000" i="1" smtClean="0">
                  <a:latin typeface="Arial" pitchFamily="34" charset="0"/>
                </a:rPr>
                <a:t>by Jim Johnson, Chairman</a:t>
              </a:r>
            </a:p>
            <a:p>
              <a:endParaRPr lang="sv-SE" sz="1000"/>
            </a:p>
          </p:txBody>
        </p:sp>
      </p:grpSp>
      <p:sp>
        <p:nvSpPr>
          <p:cNvPr id="145" name="Rectangle 144"/>
          <p:cNvSpPr/>
          <p:nvPr/>
        </p:nvSpPr>
        <p:spPr bwMode="auto">
          <a:xfrm>
            <a:off x="6372337" y="4857760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6372337" y="4978322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6372337" y="5091324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6366775" y="5203260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6366775" y="5316262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572264" y="4061988"/>
            <a:ext cx="1963358" cy="623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>
                <a:solidFill>
                  <a:srgbClr val="C00000"/>
                </a:solidFill>
              </a:rPr>
              <a:t>Unnecessary features that</a:t>
            </a:r>
          </a:p>
          <a:p>
            <a:r>
              <a:rPr lang="sv-SE" smtClean="0">
                <a:solidFill>
                  <a:srgbClr val="C00000"/>
                </a:solidFill>
              </a:rPr>
              <a:t>shouldn’t be in</a:t>
            </a:r>
          </a:p>
          <a:p>
            <a:r>
              <a:rPr lang="sv-SE" sz="1050" smtClean="0">
                <a:solidFill>
                  <a:srgbClr val="C00000"/>
                </a:solidFill>
              </a:rPr>
              <a:t>(but we don’t know which)</a:t>
            </a:r>
            <a:endParaRPr lang="sv-SE" sz="1050">
              <a:solidFill>
                <a:srgbClr val="C00000"/>
              </a:solidFill>
            </a:endParaRPr>
          </a:p>
        </p:txBody>
      </p:sp>
      <p:sp>
        <p:nvSpPr>
          <p:cNvPr id="158" name="Left Brace 157"/>
          <p:cNvSpPr/>
          <p:nvPr/>
        </p:nvSpPr>
        <p:spPr bwMode="auto">
          <a:xfrm flipH="1">
            <a:off x="6888942" y="4816196"/>
            <a:ext cx="142876" cy="642942"/>
          </a:xfrm>
          <a:prstGeom prst="leftBrace">
            <a:avLst/>
          </a:prstGeom>
          <a:noFill/>
          <a:ln w="9525" cap="flat" cmpd="sng" algn="ctr">
            <a:solidFill>
              <a:srgbClr val="0070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008A3E"/>
              </a:solidFill>
              <a:effectLst/>
              <a:latin typeface="Tahoma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7000924" y="4959072"/>
            <a:ext cx="221454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>
                <a:solidFill>
                  <a:srgbClr val="007033"/>
                </a:solidFill>
              </a:rPr>
              <a:t>Importantant features that should be in</a:t>
            </a:r>
          </a:p>
          <a:p>
            <a:r>
              <a:rPr lang="sv-SE" sz="1050" smtClean="0">
                <a:solidFill>
                  <a:srgbClr val="007033"/>
                </a:solidFill>
              </a:rPr>
              <a:t>(but we don’t know which)</a:t>
            </a:r>
            <a:endParaRPr lang="sv-SE" sz="1050">
              <a:solidFill>
                <a:srgbClr val="007033"/>
              </a:solidFill>
            </a:endParaRPr>
          </a:p>
        </p:txBody>
      </p:sp>
      <p:grpSp>
        <p:nvGrpSpPr>
          <p:cNvPr id="4" name="Group 232"/>
          <p:cNvGrpSpPr/>
          <p:nvPr/>
        </p:nvGrpSpPr>
        <p:grpSpPr>
          <a:xfrm>
            <a:off x="1420798" y="1785926"/>
            <a:ext cx="1008062" cy="4214843"/>
            <a:chOff x="386034" y="1428735"/>
            <a:chExt cx="1008062" cy="4214843"/>
          </a:xfrm>
        </p:grpSpPr>
        <p:sp>
          <p:nvSpPr>
            <p:cNvPr id="8" name="AutoShape 94"/>
            <p:cNvSpPr>
              <a:spLocks noChangeArrowheads="1"/>
            </p:cNvSpPr>
            <p:nvPr/>
          </p:nvSpPr>
          <p:spPr bwMode="auto">
            <a:xfrm rot="10800000" flipH="1">
              <a:off x="386034" y="1428735"/>
              <a:ext cx="1008062" cy="4214843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20" name="Text Box 106"/>
            <p:cNvSpPr txBox="1">
              <a:spLocks noChangeArrowheads="1"/>
            </p:cNvSpPr>
            <p:nvPr/>
          </p:nvSpPr>
          <p:spPr bwMode="auto">
            <a:xfrm>
              <a:off x="612746" y="1428737"/>
              <a:ext cx="50526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 smtClean="0">
                  <a:solidFill>
                    <a:schemeClr val="tx1"/>
                  </a:solidFill>
                  <a:latin typeface="Arial" charset="0"/>
                </a:rPr>
                <a:t>”Req”</a:t>
              </a:r>
              <a:endParaRPr lang="sv-SE" sz="100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4" name="Rectangle 143"/>
            <p:cNvSpPr/>
            <p:nvPr/>
          </p:nvSpPr>
          <p:spPr bwMode="auto">
            <a:xfrm>
              <a:off x="571472" y="171448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 bwMode="auto">
            <a:xfrm>
              <a:off x="571472" y="183811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1" name="Rectangle 160"/>
            <p:cNvSpPr/>
            <p:nvPr/>
          </p:nvSpPr>
          <p:spPr bwMode="auto">
            <a:xfrm>
              <a:off x="571472" y="196422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2" name="Rectangle 161"/>
            <p:cNvSpPr/>
            <p:nvPr/>
          </p:nvSpPr>
          <p:spPr bwMode="auto">
            <a:xfrm>
              <a:off x="571472" y="208785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 bwMode="auto">
            <a:xfrm>
              <a:off x="571472" y="221345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4" name="Rectangle 163"/>
            <p:cNvSpPr/>
            <p:nvPr/>
          </p:nvSpPr>
          <p:spPr bwMode="auto">
            <a:xfrm>
              <a:off x="571472" y="233707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 bwMode="auto">
            <a:xfrm>
              <a:off x="571472" y="246319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6" name="Rectangle 165"/>
            <p:cNvSpPr/>
            <p:nvPr/>
          </p:nvSpPr>
          <p:spPr bwMode="auto">
            <a:xfrm>
              <a:off x="571472" y="258681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 bwMode="auto">
            <a:xfrm>
              <a:off x="571472" y="271854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8" name="Rectangle 167"/>
            <p:cNvSpPr/>
            <p:nvPr/>
          </p:nvSpPr>
          <p:spPr bwMode="auto">
            <a:xfrm>
              <a:off x="571472" y="284216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9" name="Rectangle 168"/>
            <p:cNvSpPr/>
            <p:nvPr/>
          </p:nvSpPr>
          <p:spPr bwMode="auto">
            <a:xfrm>
              <a:off x="571472" y="296828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 bwMode="auto">
            <a:xfrm>
              <a:off x="571472" y="309190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1" name="Rectangle 170"/>
            <p:cNvSpPr/>
            <p:nvPr/>
          </p:nvSpPr>
          <p:spPr bwMode="auto">
            <a:xfrm>
              <a:off x="571472" y="321750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2" name="Rectangle 171"/>
            <p:cNvSpPr/>
            <p:nvPr/>
          </p:nvSpPr>
          <p:spPr bwMode="auto">
            <a:xfrm>
              <a:off x="571472" y="334113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 bwMode="auto">
            <a:xfrm>
              <a:off x="571472" y="346724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4" name="Rectangle 173"/>
            <p:cNvSpPr/>
            <p:nvPr/>
          </p:nvSpPr>
          <p:spPr bwMode="auto">
            <a:xfrm>
              <a:off x="571472" y="359087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5" name="Rectangle 174"/>
            <p:cNvSpPr/>
            <p:nvPr/>
          </p:nvSpPr>
          <p:spPr bwMode="auto">
            <a:xfrm>
              <a:off x="571472" y="372480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571472" y="384842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7" name="Rectangle 176"/>
            <p:cNvSpPr/>
            <p:nvPr/>
          </p:nvSpPr>
          <p:spPr bwMode="auto">
            <a:xfrm>
              <a:off x="571472" y="397453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8" name="Rectangle 177"/>
            <p:cNvSpPr/>
            <p:nvPr/>
          </p:nvSpPr>
          <p:spPr bwMode="auto">
            <a:xfrm>
              <a:off x="571472" y="409816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9" name="Rectangle 178"/>
            <p:cNvSpPr/>
            <p:nvPr/>
          </p:nvSpPr>
          <p:spPr bwMode="auto">
            <a:xfrm>
              <a:off x="571472" y="422376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0" name="Rectangle 179"/>
            <p:cNvSpPr/>
            <p:nvPr/>
          </p:nvSpPr>
          <p:spPr bwMode="auto">
            <a:xfrm>
              <a:off x="571472" y="434739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1" name="Rectangle 180"/>
            <p:cNvSpPr/>
            <p:nvPr/>
          </p:nvSpPr>
          <p:spPr bwMode="auto">
            <a:xfrm>
              <a:off x="571472" y="447350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 bwMode="auto">
            <a:xfrm>
              <a:off x="571472" y="459712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3" name="Rectangle 182"/>
            <p:cNvSpPr/>
            <p:nvPr/>
          </p:nvSpPr>
          <p:spPr bwMode="auto">
            <a:xfrm>
              <a:off x="571472" y="472885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4" name="Rectangle 183"/>
            <p:cNvSpPr/>
            <p:nvPr/>
          </p:nvSpPr>
          <p:spPr bwMode="auto">
            <a:xfrm>
              <a:off x="571472" y="485248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5" name="Rectangle 184"/>
            <p:cNvSpPr/>
            <p:nvPr/>
          </p:nvSpPr>
          <p:spPr bwMode="auto">
            <a:xfrm>
              <a:off x="571472" y="497859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6" name="Rectangle 185"/>
            <p:cNvSpPr/>
            <p:nvPr/>
          </p:nvSpPr>
          <p:spPr bwMode="auto">
            <a:xfrm>
              <a:off x="571472" y="510221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7" name="Rectangle 186"/>
            <p:cNvSpPr/>
            <p:nvPr/>
          </p:nvSpPr>
          <p:spPr bwMode="auto">
            <a:xfrm>
              <a:off x="571472" y="522781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 bwMode="auto">
            <a:xfrm>
              <a:off x="571472" y="535144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191" name="AutoShape 94"/>
          <p:cNvSpPr>
            <a:spLocks noChangeArrowheads="1"/>
          </p:cNvSpPr>
          <p:nvPr/>
        </p:nvSpPr>
        <p:spPr bwMode="auto">
          <a:xfrm rot="10800000" flipH="1">
            <a:off x="5286380" y="1857364"/>
            <a:ext cx="1008062" cy="4214842"/>
          </a:xfrm>
          <a:prstGeom prst="verticalScroll">
            <a:avLst>
              <a:gd name="adj" fmla="val 12500"/>
            </a:avLst>
          </a:prstGeom>
          <a:solidFill>
            <a:srgbClr val="FFFFD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192" name="Text Box 106"/>
          <p:cNvSpPr txBox="1">
            <a:spLocks noChangeArrowheads="1"/>
          </p:cNvSpPr>
          <p:nvPr/>
        </p:nvSpPr>
        <p:spPr bwMode="auto">
          <a:xfrm>
            <a:off x="5513092" y="1857366"/>
            <a:ext cx="50526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smtClean="0">
                <a:solidFill>
                  <a:schemeClr val="tx1"/>
                </a:solidFill>
                <a:latin typeface="Arial" charset="0"/>
              </a:rPr>
              <a:t>”Req”</a:t>
            </a:r>
            <a:endParaRPr lang="sv-SE" sz="1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3" name="Rectangle 192"/>
          <p:cNvSpPr/>
          <p:nvPr/>
        </p:nvSpPr>
        <p:spPr bwMode="auto">
          <a:xfrm>
            <a:off x="5471818" y="214311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4" name="Rectangle 193"/>
          <p:cNvSpPr/>
          <p:nvPr/>
        </p:nvSpPr>
        <p:spPr bwMode="auto">
          <a:xfrm>
            <a:off x="5471818" y="2266743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5" name="Rectangle 194"/>
          <p:cNvSpPr/>
          <p:nvPr/>
        </p:nvSpPr>
        <p:spPr bwMode="auto">
          <a:xfrm>
            <a:off x="5471818" y="2392855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6" name="Rectangle 195"/>
          <p:cNvSpPr/>
          <p:nvPr/>
        </p:nvSpPr>
        <p:spPr bwMode="auto">
          <a:xfrm>
            <a:off x="5471818" y="2516481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7" name="Rectangle 196"/>
          <p:cNvSpPr/>
          <p:nvPr/>
        </p:nvSpPr>
        <p:spPr bwMode="auto">
          <a:xfrm>
            <a:off x="5471818" y="2642081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8" name="Rectangle 197"/>
          <p:cNvSpPr/>
          <p:nvPr/>
        </p:nvSpPr>
        <p:spPr bwMode="auto">
          <a:xfrm>
            <a:off x="5471818" y="276570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9" name="Rectangle 198"/>
          <p:cNvSpPr/>
          <p:nvPr/>
        </p:nvSpPr>
        <p:spPr bwMode="auto">
          <a:xfrm>
            <a:off x="5471818" y="289181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0" name="Rectangle 199"/>
          <p:cNvSpPr/>
          <p:nvPr/>
        </p:nvSpPr>
        <p:spPr bwMode="auto">
          <a:xfrm>
            <a:off x="5471818" y="3015445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1" name="Rectangle 200"/>
          <p:cNvSpPr/>
          <p:nvPr/>
        </p:nvSpPr>
        <p:spPr bwMode="auto">
          <a:xfrm>
            <a:off x="5471818" y="3147171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2" name="Rectangle 201"/>
          <p:cNvSpPr/>
          <p:nvPr/>
        </p:nvSpPr>
        <p:spPr bwMode="auto">
          <a:xfrm>
            <a:off x="5471818" y="327079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3" name="Rectangle 202"/>
          <p:cNvSpPr/>
          <p:nvPr/>
        </p:nvSpPr>
        <p:spPr bwMode="auto">
          <a:xfrm>
            <a:off x="5471818" y="3396909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4" name="Rectangle 203"/>
          <p:cNvSpPr/>
          <p:nvPr/>
        </p:nvSpPr>
        <p:spPr bwMode="auto">
          <a:xfrm>
            <a:off x="5471818" y="3520535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5" name="Rectangle 204"/>
          <p:cNvSpPr/>
          <p:nvPr/>
        </p:nvSpPr>
        <p:spPr bwMode="auto">
          <a:xfrm>
            <a:off x="5471818" y="3646135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6" name="Rectangle 205"/>
          <p:cNvSpPr/>
          <p:nvPr/>
        </p:nvSpPr>
        <p:spPr bwMode="auto">
          <a:xfrm>
            <a:off x="5471818" y="3769761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7" name="Rectangle 206"/>
          <p:cNvSpPr/>
          <p:nvPr/>
        </p:nvSpPr>
        <p:spPr bwMode="auto">
          <a:xfrm>
            <a:off x="5471818" y="3895873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8" name="Rectangle 207"/>
          <p:cNvSpPr/>
          <p:nvPr/>
        </p:nvSpPr>
        <p:spPr bwMode="auto">
          <a:xfrm>
            <a:off x="5471818" y="401949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9" name="Rectangle 208"/>
          <p:cNvSpPr/>
          <p:nvPr/>
        </p:nvSpPr>
        <p:spPr bwMode="auto">
          <a:xfrm>
            <a:off x="5471818" y="415342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0" name="Rectangle 209"/>
          <p:cNvSpPr/>
          <p:nvPr/>
        </p:nvSpPr>
        <p:spPr bwMode="auto">
          <a:xfrm>
            <a:off x="5471818" y="4277055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1" name="Rectangle 210"/>
          <p:cNvSpPr/>
          <p:nvPr/>
        </p:nvSpPr>
        <p:spPr bwMode="auto">
          <a:xfrm>
            <a:off x="5471818" y="440316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2" name="Rectangle 211"/>
          <p:cNvSpPr/>
          <p:nvPr/>
        </p:nvSpPr>
        <p:spPr bwMode="auto">
          <a:xfrm>
            <a:off x="5471818" y="4526793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3" name="Rectangle 212"/>
          <p:cNvSpPr/>
          <p:nvPr/>
        </p:nvSpPr>
        <p:spPr bwMode="auto">
          <a:xfrm>
            <a:off x="5471818" y="4652393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4" name="Rectangle 213"/>
          <p:cNvSpPr/>
          <p:nvPr/>
        </p:nvSpPr>
        <p:spPr bwMode="auto">
          <a:xfrm>
            <a:off x="5471818" y="477601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5" name="Rectangle 214"/>
          <p:cNvSpPr/>
          <p:nvPr/>
        </p:nvSpPr>
        <p:spPr bwMode="auto">
          <a:xfrm>
            <a:off x="5471818" y="4902131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6" name="Rectangle 215"/>
          <p:cNvSpPr/>
          <p:nvPr/>
        </p:nvSpPr>
        <p:spPr bwMode="auto">
          <a:xfrm>
            <a:off x="5471818" y="5025757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7" name="Rectangle 216"/>
          <p:cNvSpPr/>
          <p:nvPr/>
        </p:nvSpPr>
        <p:spPr bwMode="auto">
          <a:xfrm>
            <a:off x="5471818" y="5157483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5471818" y="5281109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5471818" y="5411116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1" name="Rectangle 220"/>
          <p:cNvSpPr/>
          <p:nvPr/>
        </p:nvSpPr>
        <p:spPr bwMode="auto">
          <a:xfrm>
            <a:off x="5471818" y="5536716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2" name="Rectangle 221"/>
          <p:cNvSpPr/>
          <p:nvPr/>
        </p:nvSpPr>
        <p:spPr bwMode="auto">
          <a:xfrm>
            <a:off x="5471818" y="5660342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3" name="Rectangle 222"/>
          <p:cNvSpPr/>
          <p:nvPr/>
        </p:nvSpPr>
        <p:spPr bwMode="auto">
          <a:xfrm>
            <a:off x="5471818" y="5786454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225" name="Straight Arrow Connector 224"/>
          <p:cNvCxnSpPr/>
          <p:nvPr/>
        </p:nvCxnSpPr>
        <p:spPr bwMode="auto">
          <a:xfrm rot="10800000">
            <a:off x="6215074" y="4071956"/>
            <a:ext cx="357190" cy="1428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226" name="Straight Arrow Connector 225"/>
          <p:cNvCxnSpPr/>
          <p:nvPr/>
        </p:nvCxnSpPr>
        <p:spPr bwMode="auto">
          <a:xfrm rot="10800000" flipV="1">
            <a:off x="6215074" y="4286255"/>
            <a:ext cx="357190" cy="28575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230" name="TextBox 229"/>
          <p:cNvSpPr txBox="1"/>
          <p:nvPr/>
        </p:nvSpPr>
        <p:spPr>
          <a:xfrm>
            <a:off x="71438" y="2000240"/>
            <a:ext cx="1214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Price: 10 M</a:t>
            </a:r>
          </a:p>
          <a:p>
            <a:r>
              <a:rPr lang="sv-SE" smtClean="0"/>
              <a:t>Time: 1 year</a:t>
            </a:r>
          </a:p>
          <a:p>
            <a:r>
              <a:rPr lang="sv-SE" smtClean="0"/>
              <a:t>Scope:</a:t>
            </a:r>
            <a:endParaRPr lang="sv-SE"/>
          </a:p>
        </p:txBody>
      </p:sp>
      <p:sp>
        <p:nvSpPr>
          <p:cNvPr id="232" name="Text Box 106"/>
          <p:cNvSpPr txBox="1">
            <a:spLocks noChangeArrowheads="1"/>
          </p:cNvSpPr>
          <p:nvPr/>
        </p:nvSpPr>
        <p:spPr bwMode="auto">
          <a:xfrm>
            <a:off x="214314" y="1785926"/>
            <a:ext cx="7473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Contract 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4" name="Right Arrow 233"/>
          <p:cNvSpPr/>
          <p:nvPr/>
        </p:nvSpPr>
        <p:spPr bwMode="auto">
          <a:xfrm>
            <a:off x="714348" y="2428868"/>
            <a:ext cx="571504" cy="21431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8" name="AutoShape 94"/>
          <p:cNvSpPr>
            <a:spLocks noChangeArrowheads="1"/>
          </p:cNvSpPr>
          <p:nvPr/>
        </p:nvSpPr>
        <p:spPr bwMode="auto">
          <a:xfrm rot="10800000" flipH="1">
            <a:off x="6357950" y="1071546"/>
            <a:ext cx="2643206" cy="1285884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89" name="Text Box 106"/>
          <p:cNvSpPr txBox="1">
            <a:spLocks noChangeArrowheads="1"/>
          </p:cNvSpPr>
          <p:nvPr/>
        </p:nvSpPr>
        <p:spPr bwMode="auto">
          <a:xfrm>
            <a:off x="6550545" y="1111077"/>
            <a:ext cx="7745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Option #1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72264" y="1425347"/>
            <a:ext cx="22860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smtClean="0"/>
              <a:t>”Change for free” as long as total scope doesn’t iincrease</a:t>
            </a:r>
            <a:br>
              <a:rPr lang="sv-SE" sz="1100" smtClean="0"/>
            </a:br>
            <a:endParaRPr lang="sv-SE" sz="1100"/>
          </a:p>
        </p:txBody>
      </p:sp>
      <p:sp>
        <p:nvSpPr>
          <p:cNvPr id="91" name="AutoShape 94"/>
          <p:cNvSpPr>
            <a:spLocks noChangeArrowheads="1"/>
          </p:cNvSpPr>
          <p:nvPr/>
        </p:nvSpPr>
        <p:spPr bwMode="auto">
          <a:xfrm rot="10800000" flipH="1">
            <a:off x="6429388" y="2500306"/>
            <a:ext cx="2643206" cy="1143008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92" name="Text Box 106"/>
          <p:cNvSpPr txBox="1">
            <a:spLocks noChangeArrowheads="1"/>
          </p:cNvSpPr>
          <p:nvPr/>
        </p:nvSpPr>
        <p:spPr bwMode="auto">
          <a:xfrm>
            <a:off x="6643702" y="2500306"/>
            <a:ext cx="7745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Option #2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643702" y="2714620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smtClean="0"/>
              <a:t>”Early termination”</a:t>
            </a:r>
          </a:p>
          <a:p>
            <a:r>
              <a:rPr lang="sv-SE" sz="1100" smtClean="0"/>
              <a:t>Customer can end project early.</a:t>
            </a:r>
          </a:p>
          <a:p>
            <a:r>
              <a:rPr lang="sv-SE" sz="1100" smtClean="0"/>
              <a:t>Costs only 20% of remaining budget.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eft-Right Arrow 23"/>
          <p:cNvSpPr/>
          <p:nvPr/>
        </p:nvSpPr>
        <p:spPr bwMode="auto">
          <a:xfrm>
            <a:off x="571472" y="1928802"/>
            <a:ext cx="7929618" cy="285752"/>
          </a:xfrm>
          <a:prstGeom prst="leftRightArrow">
            <a:avLst/>
          </a:prstGeom>
          <a:gradFill flip="none" rotWithShape="1">
            <a:gsLst>
              <a:gs pos="0">
                <a:srgbClr val="92D05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FF5050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Contracts</a:t>
            </a: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59AE83-8F14-4E9F-91B4-A6533AD56037}" type="slidenum">
              <a:rPr lang="en-US" smtClean="0"/>
              <a:pPr>
                <a:defRPr/>
              </a:pPr>
              <a:t>101</a:t>
            </a:fld>
            <a:endParaRPr lang="en-US"/>
          </a:p>
        </p:txBody>
      </p:sp>
      <p:grpSp>
        <p:nvGrpSpPr>
          <p:cNvPr id="3" name="Group 30"/>
          <p:cNvGrpSpPr/>
          <p:nvPr/>
        </p:nvGrpSpPr>
        <p:grpSpPr>
          <a:xfrm>
            <a:off x="428596" y="2000240"/>
            <a:ext cx="1630575" cy="1033169"/>
            <a:chOff x="428596" y="2000240"/>
            <a:chExt cx="1630575" cy="1033169"/>
          </a:xfrm>
        </p:grpSpPr>
        <p:sp>
          <p:nvSpPr>
            <p:cNvPr id="10" name="TextBox 9"/>
            <p:cNvSpPr txBox="1"/>
            <p:nvPr/>
          </p:nvSpPr>
          <p:spPr>
            <a:xfrm>
              <a:off x="428596" y="2571744"/>
              <a:ext cx="16305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Fixed everything</a:t>
              </a:r>
            </a:p>
            <a:p>
              <a:r>
                <a:rPr lang="sv-SE" smtClean="0"/>
                <a:t>(price / scope / time)</a:t>
              </a:r>
              <a:endParaRPr lang="sv-SE"/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928662" y="2000240"/>
              <a:ext cx="142876" cy="142876"/>
            </a:xfrm>
            <a:prstGeom prst="ellipse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19" name="Straight Connector 18"/>
            <p:cNvCxnSpPr>
              <a:stCxn id="10" idx="0"/>
              <a:endCxn id="15" idx="4"/>
            </p:cNvCxnSpPr>
            <p:nvPr/>
          </p:nvCxnSpPr>
          <p:spPr bwMode="auto">
            <a:xfrm rot="16200000" flipV="1">
              <a:off x="907678" y="2235538"/>
              <a:ext cx="428628" cy="24378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4" name="Group 31"/>
          <p:cNvGrpSpPr/>
          <p:nvPr/>
        </p:nvGrpSpPr>
        <p:grpSpPr>
          <a:xfrm>
            <a:off x="7358082" y="2000240"/>
            <a:ext cx="1340432" cy="1104607"/>
            <a:chOff x="7358082" y="2000240"/>
            <a:chExt cx="1340432" cy="1104607"/>
          </a:xfrm>
        </p:grpSpPr>
        <p:sp>
          <p:nvSpPr>
            <p:cNvPr id="11" name="TextBox 10"/>
            <p:cNvSpPr txBox="1"/>
            <p:nvPr/>
          </p:nvSpPr>
          <p:spPr>
            <a:xfrm>
              <a:off x="7358082" y="2643182"/>
              <a:ext cx="1340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Time &amp; materials</a:t>
              </a:r>
            </a:p>
            <a:p>
              <a:r>
                <a:rPr lang="sv-SE" smtClean="0"/>
                <a:t>($ per iteration)</a:t>
              </a: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8001024" y="2000240"/>
              <a:ext cx="142876" cy="142876"/>
            </a:xfrm>
            <a:prstGeom prst="ellipse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20" name="Straight Connector 19"/>
            <p:cNvCxnSpPr>
              <a:stCxn id="11" idx="0"/>
            </p:cNvCxnSpPr>
            <p:nvPr/>
          </p:nvCxnSpPr>
          <p:spPr bwMode="auto">
            <a:xfrm rot="5400000" flipH="1" flipV="1">
              <a:off x="7838823" y="2404049"/>
              <a:ext cx="428609" cy="4965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7" name="Group 34"/>
          <p:cNvGrpSpPr/>
          <p:nvPr/>
        </p:nvGrpSpPr>
        <p:grpSpPr>
          <a:xfrm>
            <a:off x="3071802" y="2000240"/>
            <a:ext cx="2567049" cy="785818"/>
            <a:chOff x="3071802" y="2000240"/>
            <a:chExt cx="2567049" cy="785818"/>
          </a:xfrm>
        </p:grpSpPr>
        <p:sp>
          <p:nvSpPr>
            <p:cNvPr id="12" name="TextBox 11"/>
            <p:cNvSpPr txBox="1"/>
            <p:nvPr/>
          </p:nvSpPr>
          <p:spPr>
            <a:xfrm>
              <a:off x="3071802" y="2509059"/>
              <a:ext cx="25670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Money for nothing, change for free</a:t>
              </a: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4286248" y="2000240"/>
              <a:ext cx="142876" cy="142876"/>
            </a:xfrm>
            <a:prstGeom prst="ellipse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22" name="Straight Connector 21"/>
            <p:cNvCxnSpPr>
              <a:stCxn id="12" idx="0"/>
            </p:cNvCxnSpPr>
            <p:nvPr/>
          </p:nvCxnSpPr>
          <p:spPr bwMode="auto">
            <a:xfrm rot="5400000" flipH="1" flipV="1">
              <a:off x="4173536" y="2324908"/>
              <a:ext cx="365942" cy="23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sp>
        <p:nvSpPr>
          <p:cNvPr id="25" name="TextBox 24"/>
          <p:cNvSpPr txBox="1"/>
          <p:nvPr/>
        </p:nvSpPr>
        <p:spPr>
          <a:xfrm>
            <a:off x="7553043" y="1500174"/>
            <a:ext cx="1122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008A3E"/>
                </a:solidFill>
              </a:rPr>
              <a:t>More agile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5800" y="1500174"/>
            <a:ext cx="10651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FF0000"/>
                </a:solidFill>
              </a:rPr>
              <a:t>Less agile</a:t>
            </a:r>
          </a:p>
        </p:txBody>
      </p:sp>
      <p:grpSp>
        <p:nvGrpSpPr>
          <p:cNvPr id="8" name="Grupp 62"/>
          <p:cNvGrpSpPr/>
          <p:nvPr/>
        </p:nvGrpSpPr>
        <p:grpSpPr>
          <a:xfrm>
            <a:off x="7772400" y="3220090"/>
            <a:ext cx="1371600" cy="818510"/>
            <a:chOff x="7772400" y="3220090"/>
            <a:chExt cx="1371600" cy="818510"/>
          </a:xfrm>
        </p:grpSpPr>
        <p:sp>
          <p:nvSpPr>
            <p:cNvPr id="35" name="Isosceles Triangle 4"/>
            <p:cNvSpPr/>
            <p:nvPr/>
          </p:nvSpPr>
          <p:spPr bwMode="auto">
            <a:xfrm>
              <a:off x="8153400" y="3352799"/>
              <a:ext cx="655320" cy="609601"/>
            </a:xfrm>
            <a:prstGeom prst="triangl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6" name="Oval 5"/>
            <p:cNvSpPr/>
            <p:nvPr/>
          </p:nvSpPr>
          <p:spPr bwMode="auto">
            <a:xfrm>
              <a:off x="8259135" y="322009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37" name="Oval 6"/>
            <p:cNvSpPr/>
            <p:nvPr/>
          </p:nvSpPr>
          <p:spPr bwMode="auto">
            <a:xfrm>
              <a:off x="7848600" y="38100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38" name="Oval 7"/>
            <p:cNvSpPr/>
            <p:nvPr/>
          </p:nvSpPr>
          <p:spPr bwMode="auto">
            <a:xfrm>
              <a:off x="8610600" y="38100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39" name="Oval 8"/>
            <p:cNvSpPr/>
            <p:nvPr/>
          </p:nvSpPr>
          <p:spPr bwMode="auto">
            <a:xfrm>
              <a:off x="8320949" y="3657600"/>
              <a:ext cx="289651" cy="24548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1050" smtClean="0"/>
                <a:t>Q</a:t>
              </a: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0" name="Rounded Rectangle 9"/>
            <p:cNvSpPr/>
            <p:nvPr/>
          </p:nvSpPr>
          <p:spPr bwMode="auto">
            <a:xfrm>
              <a:off x="7772400" y="3581400"/>
              <a:ext cx="1371600" cy="4572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9" name="Grupp 61"/>
          <p:cNvGrpSpPr/>
          <p:nvPr/>
        </p:nvGrpSpPr>
        <p:grpSpPr>
          <a:xfrm>
            <a:off x="152400" y="3124199"/>
            <a:ext cx="2667000" cy="1828801"/>
            <a:chOff x="152400" y="3124199"/>
            <a:chExt cx="2667000" cy="1828801"/>
          </a:xfrm>
        </p:grpSpPr>
        <p:sp>
          <p:nvSpPr>
            <p:cNvPr id="44" name="Isosceles Triangle 4"/>
            <p:cNvSpPr/>
            <p:nvPr/>
          </p:nvSpPr>
          <p:spPr bwMode="auto">
            <a:xfrm>
              <a:off x="695332" y="3276599"/>
              <a:ext cx="1666868" cy="1371600"/>
            </a:xfrm>
            <a:prstGeom prst="triangl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5" name="Oval 5"/>
            <p:cNvSpPr/>
            <p:nvPr/>
          </p:nvSpPr>
          <p:spPr bwMode="auto">
            <a:xfrm>
              <a:off x="1143000" y="3124199"/>
              <a:ext cx="721364" cy="360682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20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46" name="Oval 6"/>
            <p:cNvSpPr/>
            <p:nvPr/>
          </p:nvSpPr>
          <p:spPr bwMode="auto">
            <a:xfrm>
              <a:off x="193036" y="4495799"/>
              <a:ext cx="721364" cy="360682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20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47" name="Oval 7"/>
            <p:cNvSpPr/>
            <p:nvPr/>
          </p:nvSpPr>
          <p:spPr bwMode="auto">
            <a:xfrm>
              <a:off x="2057400" y="4495799"/>
              <a:ext cx="721364" cy="360682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20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48" name="Oval 8"/>
            <p:cNvSpPr/>
            <p:nvPr/>
          </p:nvSpPr>
          <p:spPr bwMode="auto">
            <a:xfrm>
              <a:off x="1066800" y="3962399"/>
              <a:ext cx="856619" cy="40576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2000" smtClean="0"/>
                <a:t>Quality</a:t>
              </a:r>
              <a:endParaRPr kumimoji="0" lang="sv-SE" sz="20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Rounded Rectangle 9"/>
            <p:cNvSpPr/>
            <p:nvPr/>
          </p:nvSpPr>
          <p:spPr bwMode="auto">
            <a:xfrm>
              <a:off x="152400" y="3124200"/>
              <a:ext cx="2667000" cy="18288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3" name="Grupp 63"/>
          <p:cNvGrpSpPr/>
          <p:nvPr/>
        </p:nvGrpSpPr>
        <p:grpSpPr>
          <a:xfrm>
            <a:off x="7772400" y="4134490"/>
            <a:ext cx="1371600" cy="818510"/>
            <a:chOff x="7772400" y="4134490"/>
            <a:chExt cx="1371600" cy="818510"/>
          </a:xfrm>
        </p:grpSpPr>
        <p:sp>
          <p:nvSpPr>
            <p:cNvPr id="50" name="Isosceles Triangle 4"/>
            <p:cNvSpPr/>
            <p:nvPr/>
          </p:nvSpPr>
          <p:spPr bwMode="auto">
            <a:xfrm>
              <a:off x="8153400" y="4267199"/>
              <a:ext cx="655320" cy="609601"/>
            </a:xfrm>
            <a:prstGeom prst="triangl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1" name="Oval 5"/>
            <p:cNvSpPr/>
            <p:nvPr/>
          </p:nvSpPr>
          <p:spPr bwMode="auto">
            <a:xfrm>
              <a:off x="8259135" y="413449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52" name="Oval 6"/>
            <p:cNvSpPr/>
            <p:nvPr/>
          </p:nvSpPr>
          <p:spPr bwMode="auto">
            <a:xfrm>
              <a:off x="7848600" y="47244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53" name="Oval 7"/>
            <p:cNvSpPr/>
            <p:nvPr/>
          </p:nvSpPr>
          <p:spPr bwMode="auto">
            <a:xfrm>
              <a:off x="8610600" y="47244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54" name="Oval 8"/>
            <p:cNvSpPr/>
            <p:nvPr/>
          </p:nvSpPr>
          <p:spPr bwMode="auto">
            <a:xfrm>
              <a:off x="8320949" y="4572000"/>
              <a:ext cx="289651" cy="24548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1050" smtClean="0"/>
                <a:t>Q</a:t>
              </a: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5" name="Rounded Rectangle 9"/>
            <p:cNvSpPr/>
            <p:nvPr/>
          </p:nvSpPr>
          <p:spPr bwMode="auto">
            <a:xfrm>
              <a:off x="7772400" y="4495800"/>
              <a:ext cx="1371600" cy="4572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4" name="Grupp 64"/>
          <p:cNvGrpSpPr/>
          <p:nvPr/>
        </p:nvGrpSpPr>
        <p:grpSpPr>
          <a:xfrm>
            <a:off x="7772400" y="5048890"/>
            <a:ext cx="1371600" cy="818510"/>
            <a:chOff x="7772400" y="5048890"/>
            <a:chExt cx="1371600" cy="818510"/>
          </a:xfrm>
        </p:grpSpPr>
        <p:sp>
          <p:nvSpPr>
            <p:cNvPr id="56" name="Isosceles Triangle 4"/>
            <p:cNvSpPr/>
            <p:nvPr/>
          </p:nvSpPr>
          <p:spPr bwMode="auto">
            <a:xfrm>
              <a:off x="8153400" y="5181599"/>
              <a:ext cx="655320" cy="609601"/>
            </a:xfrm>
            <a:prstGeom prst="triangl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7" name="Oval 5"/>
            <p:cNvSpPr/>
            <p:nvPr/>
          </p:nvSpPr>
          <p:spPr bwMode="auto">
            <a:xfrm>
              <a:off x="8259135" y="504889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58" name="Oval 6"/>
            <p:cNvSpPr/>
            <p:nvPr/>
          </p:nvSpPr>
          <p:spPr bwMode="auto">
            <a:xfrm>
              <a:off x="7848600" y="56388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59" name="Oval 7"/>
            <p:cNvSpPr/>
            <p:nvPr/>
          </p:nvSpPr>
          <p:spPr bwMode="auto">
            <a:xfrm>
              <a:off x="8610600" y="56388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60" name="Oval 8"/>
            <p:cNvSpPr/>
            <p:nvPr/>
          </p:nvSpPr>
          <p:spPr bwMode="auto">
            <a:xfrm>
              <a:off x="8320949" y="5486400"/>
              <a:ext cx="289651" cy="24548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1050" smtClean="0"/>
                <a:t>Q</a:t>
              </a: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Rounded Rectangle 9"/>
            <p:cNvSpPr/>
            <p:nvPr/>
          </p:nvSpPr>
          <p:spPr bwMode="auto">
            <a:xfrm>
              <a:off x="7772400" y="5410200"/>
              <a:ext cx="1371600" cy="4572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62" name="Höger 61"/>
          <p:cNvSpPr/>
          <p:nvPr/>
        </p:nvSpPr>
        <p:spPr bwMode="auto">
          <a:xfrm>
            <a:off x="5334000" y="2209800"/>
            <a:ext cx="1371600" cy="3048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3" name="Höger 62"/>
          <p:cNvSpPr/>
          <p:nvPr/>
        </p:nvSpPr>
        <p:spPr bwMode="auto">
          <a:xfrm>
            <a:off x="2209800" y="2209800"/>
            <a:ext cx="1371600" cy="304800"/>
          </a:xfrm>
          <a:prstGeom prst="rightArrow">
            <a:avLst/>
          </a:prstGeom>
          <a:solidFill>
            <a:srgbClr val="2CC7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Team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102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2614602" cy="649288"/>
          </a:xfrm>
        </p:spPr>
        <p:txBody>
          <a:bodyPr/>
          <a:lstStyle/>
          <a:p>
            <a:r>
              <a:rPr lang="sv-SE" smtClean="0"/>
              <a:t>Teamwork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103</a:t>
            </a:fld>
            <a:endParaRPr lang="en-US"/>
          </a:p>
        </p:txBody>
      </p:sp>
      <p:sp>
        <p:nvSpPr>
          <p:cNvPr id="7" name="Oval 20"/>
          <p:cNvSpPr>
            <a:spLocks noChangeArrowheads="1"/>
          </p:cNvSpPr>
          <p:nvPr/>
        </p:nvSpPr>
        <p:spPr bwMode="auto">
          <a:xfrm>
            <a:off x="1214437" y="2428868"/>
            <a:ext cx="1785938" cy="1785938"/>
          </a:xfrm>
          <a:prstGeom prst="ellipse">
            <a:avLst/>
          </a:prstGeom>
          <a:solidFill>
            <a:srgbClr val="C1FFC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8" name="Right Arrow 7"/>
          <p:cNvSpPr/>
          <p:nvPr/>
        </p:nvSpPr>
        <p:spPr bwMode="auto">
          <a:xfrm>
            <a:off x="2071676" y="2643181"/>
            <a:ext cx="14287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9" name="Right Arrow 8"/>
          <p:cNvSpPr/>
          <p:nvPr/>
        </p:nvSpPr>
        <p:spPr bwMode="auto">
          <a:xfrm rot="19256756">
            <a:off x="2205026" y="3019418"/>
            <a:ext cx="444500" cy="13652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0" name="Right Arrow 9"/>
          <p:cNvSpPr/>
          <p:nvPr/>
        </p:nvSpPr>
        <p:spPr bwMode="auto">
          <a:xfrm rot="794078">
            <a:off x="2155814" y="3540118"/>
            <a:ext cx="365125" cy="134938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1" name="Right Arrow 10"/>
          <p:cNvSpPr/>
          <p:nvPr/>
        </p:nvSpPr>
        <p:spPr bwMode="auto">
          <a:xfrm rot="3861436">
            <a:off x="1489064" y="3700456"/>
            <a:ext cx="42862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2" name="Right Arrow 11"/>
          <p:cNvSpPr/>
          <p:nvPr/>
        </p:nvSpPr>
        <p:spPr bwMode="auto">
          <a:xfrm rot="14014967">
            <a:off x="1480332" y="3040850"/>
            <a:ext cx="338137" cy="12065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pic>
        <p:nvPicPr>
          <p:cNvPr id="13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1526" y="2928931"/>
            <a:ext cx="309563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4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26" y="2500306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9" y="3357556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5751" y="2928931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39" y="3286118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1285852" y="4500570"/>
            <a:ext cx="1785938" cy="1785937"/>
          </a:xfrm>
          <a:prstGeom prst="ellipse">
            <a:avLst/>
          </a:prstGeom>
          <a:solidFill>
            <a:srgbClr val="C1FFC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" name="Right Arrow 19"/>
          <p:cNvSpPr/>
          <p:nvPr/>
        </p:nvSpPr>
        <p:spPr bwMode="auto">
          <a:xfrm>
            <a:off x="2143102" y="4786320"/>
            <a:ext cx="14287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21" name="Right Arrow 20"/>
          <p:cNvSpPr/>
          <p:nvPr/>
        </p:nvSpPr>
        <p:spPr bwMode="auto">
          <a:xfrm>
            <a:off x="2357415" y="5214945"/>
            <a:ext cx="500062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22" name="Right Arrow 21"/>
          <p:cNvSpPr/>
          <p:nvPr/>
        </p:nvSpPr>
        <p:spPr bwMode="auto">
          <a:xfrm>
            <a:off x="2220890" y="5572132"/>
            <a:ext cx="42227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23" name="Right Arrow 22"/>
          <p:cNvSpPr/>
          <p:nvPr/>
        </p:nvSpPr>
        <p:spPr bwMode="auto">
          <a:xfrm>
            <a:off x="1643040" y="5572132"/>
            <a:ext cx="42862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24" name="Right Arrow 23"/>
          <p:cNvSpPr/>
          <p:nvPr/>
        </p:nvSpPr>
        <p:spPr bwMode="auto">
          <a:xfrm>
            <a:off x="1714477" y="5214945"/>
            <a:ext cx="42862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pic>
        <p:nvPicPr>
          <p:cNvPr id="2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0" y="5000632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6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2" y="4572007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7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65" y="5429257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8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2" y="5000632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9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5" y="5357820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3429004" y="2500306"/>
            <a:ext cx="1785938" cy="1785937"/>
          </a:xfrm>
          <a:prstGeom prst="ellipse">
            <a:avLst/>
          </a:prstGeom>
          <a:solidFill>
            <a:srgbClr val="FFD3C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2" name="Right Arrow 31"/>
          <p:cNvSpPr/>
          <p:nvPr/>
        </p:nvSpPr>
        <p:spPr bwMode="auto">
          <a:xfrm>
            <a:off x="4214817" y="2714618"/>
            <a:ext cx="500062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33" name="Right Arrow 32"/>
          <p:cNvSpPr/>
          <p:nvPr/>
        </p:nvSpPr>
        <p:spPr bwMode="auto">
          <a:xfrm rot="19256756">
            <a:off x="4392617" y="3005131"/>
            <a:ext cx="71437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34" name="Right Arrow 33"/>
          <p:cNvSpPr/>
          <p:nvPr/>
        </p:nvSpPr>
        <p:spPr bwMode="auto">
          <a:xfrm rot="794078">
            <a:off x="4364042" y="3651243"/>
            <a:ext cx="714375" cy="14287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35" name="Right Arrow 34"/>
          <p:cNvSpPr/>
          <p:nvPr/>
        </p:nvSpPr>
        <p:spPr bwMode="auto">
          <a:xfrm rot="3501949">
            <a:off x="3607598" y="3863175"/>
            <a:ext cx="685800" cy="13176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36" name="Right Arrow 35"/>
          <p:cNvSpPr/>
          <p:nvPr/>
        </p:nvSpPr>
        <p:spPr bwMode="auto">
          <a:xfrm rot="14014967">
            <a:off x="3523460" y="3024975"/>
            <a:ext cx="574675" cy="16986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pic>
        <p:nvPicPr>
          <p:cNvPr id="37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4" y="3000368"/>
            <a:ext cx="309563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4" y="2571743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7" y="3428993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6842" y="3017831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1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7" y="3357556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3" name="Picture 1" descr="C:\Users\Henrik\AppData\Local\Microsoft\Windows\Temporary Internet Files\Content.IE5\C54AMB63\MCj0304813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5143512"/>
            <a:ext cx="93186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646228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7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646228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8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574790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9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574790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0" name="Rectangle 49"/>
          <p:cNvSpPr/>
          <p:nvPr/>
        </p:nvSpPr>
        <p:spPr bwMode="auto">
          <a:xfrm>
            <a:off x="3500430" y="1431914"/>
            <a:ext cx="71438" cy="7143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285984" y="1431914"/>
            <a:ext cx="71438" cy="7143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4500562" y="1431914"/>
            <a:ext cx="71438" cy="7143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53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789104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4" name="Curved Down Arrow 53"/>
          <p:cNvSpPr/>
          <p:nvPr/>
        </p:nvSpPr>
        <p:spPr bwMode="auto">
          <a:xfrm>
            <a:off x="1714480" y="1217600"/>
            <a:ext cx="1000132" cy="35719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3" name="Group 101"/>
          <p:cNvGrpSpPr/>
          <p:nvPr/>
        </p:nvGrpSpPr>
        <p:grpSpPr>
          <a:xfrm>
            <a:off x="2428860" y="1789104"/>
            <a:ext cx="285752" cy="285752"/>
            <a:chOff x="2428860" y="1789104"/>
            <a:chExt cx="285752" cy="285752"/>
          </a:xfrm>
        </p:grpSpPr>
        <p:sp>
          <p:nvSpPr>
            <p:cNvPr id="57" name="Rectangle 56"/>
            <p:cNvSpPr/>
            <p:nvPr/>
          </p:nvSpPr>
          <p:spPr bwMode="auto">
            <a:xfrm>
              <a:off x="2428860" y="1931980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2428860" y="2003418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2428860" y="1789104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2428860" y="1860542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65" name="Curved Down Arrow 64"/>
          <p:cNvSpPr/>
          <p:nvPr/>
        </p:nvSpPr>
        <p:spPr bwMode="auto">
          <a:xfrm>
            <a:off x="2928926" y="1146162"/>
            <a:ext cx="1000132" cy="35719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6" name="Group 102"/>
          <p:cNvGrpSpPr/>
          <p:nvPr/>
        </p:nvGrpSpPr>
        <p:grpSpPr>
          <a:xfrm>
            <a:off x="3643306" y="1789104"/>
            <a:ext cx="285752" cy="285752"/>
            <a:chOff x="3643306" y="1789104"/>
            <a:chExt cx="285752" cy="285752"/>
          </a:xfrm>
        </p:grpSpPr>
        <p:sp>
          <p:nvSpPr>
            <p:cNvPr id="66" name="Rectangle 65"/>
            <p:cNvSpPr/>
            <p:nvPr/>
          </p:nvSpPr>
          <p:spPr bwMode="auto">
            <a:xfrm>
              <a:off x="3643306" y="1931980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3643306" y="2003418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3643306" y="1789104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3643306" y="1860542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8" name="Group 103"/>
          <p:cNvGrpSpPr/>
          <p:nvPr/>
        </p:nvGrpSpPr>
        <p:grpSpPr>
          <a:xfrm>
            <a:off x="4643438" y="1789104"/>
            <a:ext cx="285752" cy="285752"/>
            <a:chOff x="4643438" y="1789104"/>
            <a:chExt cx="285752" cy="285752"/>
          </a:xfrm>
        </p:grpSpPr>
        <p:sp>
          <p:nvSpPr>
            <p:cNvPr id="70" name="Rectangle 69"/>
            <p:cNvSpPr/>
            <p:nvPr/>
          </p:nvSpPr>
          <p:spPr bwMode="auto">
            <a:xfrm>
              <a:off x="4643438" y="1931980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4643438" y="2003418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2" name="Rectangle 71"/>
            <p:cNvSpPr/>
            <p:nvPr/>
          </p:nvSpPr>
          <p:spPr bwMode="auto">
            <a:xfrm>
              <a:off x="4643438" y="1789104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 bwMode="auto">
            <a:xfrm>
              <a:off x="4643438" y="1860542"/>
              <a:ext cx="285752" cy="7143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74" name="Rectangle 73"/>
          <p:cNvSpPr/>
          <p:nvPr/>
        </p:nvSpPr>
        <p:spPr bwMode="auto">
          <a:xfrm>
            <a:off x="5572132" y="1431914"/>
            <a:ext cx="71438" cy="7143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428728" y="1431914"/>
            <a:ext cx="71438" cy="7143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6" name="Curved Down Arrow 75"/>
          <p:cNvSpPr/>
          <p:nvPr/>
        </p:nvSpPr>
        <p:spPr bwMode="auto">
          <a:xfrm>
            <a:off x="4143372" y="1146162"/>
            <a:ext cx="857256" cy="35719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8" name="Cube 77"/>
          <p:cNvSpPr/>
          <p:nvPr/>
        </p:nvSpPr>
        <p:spPr bwMode="auto">
          <a:xfrm>
            <a:off x="5786446" y="1574790"/>
            <a:ext cx="478664" cy="500066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1" name="Curved Down Arrow 80"/>
          <p:cNvSpPr/>
          <p:nvPr/>
        </p:nvSpPr>
        <p:spPr bwMode="auto">
          <a:xfrm>
            <a:off x="5286380" y="1146162"/>
            <a:ext cx="857256" cy="357190"/>
          </a:xfrm>
          <a:prstGeom prst="curved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97080" y="1457254"/>
            <a:ext cx="7601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b="1" smtClean="0"/>
              <a:t>Not</a:t>
            </a:r>
          </a:p>
          <a:p>
            <a:r>
              <a:rPr lang="sv-SE" sz="2000" b="1" smtClean="0"/>
              <a:t>silos</a:t>
            </a:r>
            <a:endParaRPr lang="sv-SE" sz="2000" b="1"/>
          </a:p>
        </p:txBody>
      </p:sp>
      <p:sp>
        <p:nvSpPr>
          <p:cNvPr id="83" name="TextBox 82"/>
          <p:cNvSpPr txBox="1"/>
          <p:nvPr/>
        </p:nvSpPr>
        <p:spPr>
          <a:xfrm>
            <a:off x="70246" y="2721114"/>
            <a:ext cx="1072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b="1" smtClean="0"/>
              <a:t>Not</a:t>
            </a:r>
          </a:p>
          <a:p>
            <a:r>
              <a:rPr lang="sv-SE" sz="2000" b="1" smtClean="0"/>
              <a:t>groups</a:t>
            </a:r>
            <a:endParaRPr lang="sv-SE" sz="2000" b="1"/>
          </a:p>
        </p:txBody>
      </p:sp>
      <p:sp>
        <p:nvSpPr>
          <p:cNvPr id="84" name="TextBox 83"/>
          <p:cNvSpPr txBox="1"/>
          <p:nvPr/>
        </p:nvSpPr>
        <p:spPr>
          <a:xfrm>
            <a:off x="71406" y="4786325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b="1" smtClean="0"/>
              <a:t>Teams!</a:t>
            </a:r>
            <a:endParaRPr lang="sv-SE" sz="2000" b="1"/>
          </a:p>
        </p:txBody>
      </p:sp>
      <p:sp>
        <p:nvSpPr>
          <p:cNvPr id="100" name="Rectangle 99"/>
          <p:cNvSpPr/>
          <p:nvPr/>
        </p:nvSpPr>
        <p:spPr>
          <a:xfrm>
            <a:off x="6000760" y="0"/>
            <a:ext cx="3143240" cy="954107"/>
          </a:xfrm>
          <a:prstGeom prst="rect">
            <a:avLst/>
          </a:prstGeom>
          <a:solidFill>
            <a:srgbClr val="FFFFCC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Principle #11: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best architectures requirements, and designs emerge from 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self-organizing teams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6715140" y="3500438"/>
            <a:ext cx="2428860" cy="1384995"/>
          </a:xfrm>
          <a:prstGeom prst="rect">
            <a:avLst/>
          </a:prstGeom>
          <a:solidFill>
            <a:srgbClr val="FFFFCC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Principle #5: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Build projects around 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motivated individuals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. Give them the environment and support they need, and 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trust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 them to get the job done. </a:t>
            </a:r>
          </a:p>
        </p:txBody>
      </p:sp>
      <p:grpSp>
        <p:nvGrpSpPr>
          <p:cNvPr id="42" name="Group 104"/>
          <p:cNvGrpSpPr/>
          <p:nvPr/>
        </p:nvGrpSpPr>
        <p:grpSpPr>
          <a:xfrm>
            <a:off x="3143227" y="4286256"/>
            <a:ext cx="4429169" cy="2143140"/>
            <a:chOff x="3143227" y="4286256"/>
            <a:chExt cx="4429169" cy="2143140"/>
          </a:xfrm>
          <a:solidFill>
            <a:srgbClr val="C00000"/>
          </a:solidFill>
        </p:grpSpPr>
        <p:sp>
          <p:nvSpPr>
            <p:cNvPr id="30" name="Right Arrow 29"/>
            <p:cNvSpPr/>
            <p:nvPr/>
          </p:nvSpPr>
          <p:spPr bwMode="auto">
            <a:xfrm>
              <a:off x="3143227" y="5143512"/>
              <a:ext cx="4429169" cy="500066"/>
            </a:xfrm>
            <a:prstGeom prst="rightArrow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v-SE"/>
            </a:p>
          </p:txBody>
        </p:sp>
        <p:pic>
          <p:nvPicPr>
            <p:cNvPr id="91140" name="Picture 4" descr="http://www.theodoresworld.net/pics/0107/horsesImage1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770" t="-7070"/>
            <a:stretch>
              <a:fillRect/>
            </a:stretch>
          </p:blipFill>
          <p:spPr bwMode="auto">
            <a:xfrm flipH="1">
              <a:off x="3643306" y="4286256"/>
              <a:ext cx="3214710" cy="214314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50" grpId="0" animBg="1"/>
      <p:bldP spid="51" grpId="0" animBg="1"/>
      <p:bldP spid="52" grpId="0" animBg="1"/>
      <p:bldP spid="54" grpId="0" animBg="1"/>
      <p:bldP spid="65" grpId="0" animBg="1"/>
      <p:bldP spid="74" grpId="0" animBg="1"/>
      <p:bldP spid="75" grpId="0" animBg="1"/>
      <p:bldP spid="76" grpId="0" animBg="1"/>
      <p:bldP spid="78" grpId="0" animBg="1"/>
      <p:bldP spid="81" grpId="0" animBg="1"/>
      <p:bldP spid="82" grpId="0"/>
      <p:bldP spid="83" grpId="0"/>
      <p:bldP spid="84" grpId="0"/>
      <p:bldP spid="100" grpId="0" animBg="1"/>
      <p:bldP spid="101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881048"/>
          </a:xfrm>
        </p:spPr>
        <p:txBody>
          <a:bodyPr/>
          <a:lstStyle/>
          <a:p>
            <a:r>
              <a:rPr lang="sv-SE" smtClean="0"/>
              <a:t>Cross functional team</a:t>
            </a:r>
            <a:br>
              <a:rPr lang="sv-SE" smtClean="0"/>
            </a:br>
            <a:r>
              <a:rPr lang="sv-SE" sz="2000" smtClean="0"/>
              <a:t>Doesn’t mean everyone has to know everything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104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 bwMode="auto">
          <a:xfrm rot="5400000">
            <a:off x="699248" y="3770232"/>
            <a:ext cx="3433485" cy="896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 rot="16200000" flipH="1">
            <a:off x="1501587" y="3756782"/>
            <a:ext cx="3460380" cy="896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rot="5400000">
            <a:off x="2447365" y="3779198"/>
            <a:ext cx="3388660" cy="3585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rot="5400000">
            <a:off x="3339352" y="3747819"/>
            <a:ext cx="3352803" cy="2689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rot="16200000" flipH="1">
            <a:off x="4231340" y="3797124"/>
            <a:ext cx="3334873" cy="1792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rot="16200000" flipH="1">
            <a:off x="5145740" y="3815053"/>
            <a:ext cx="3352802" cy="3585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3571868" y="1961588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latin typeface="Inkpen2 Script" pitchFamily="2" charset="0"/>
              </a:rPr>
              <a:t>DB</a:t>
            </a:r>
            <a:endParaRPr lang="sv-SE" sz="2000">
              <a:latin typeface="Inkpen2 Scrip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2033026"/>
            <a:ext cx="551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latin typeface="Inkpen2 Script" pitchFamily="2" charset="0"/>
              </a:rPr>
              <a:t>Java</a:t>
            </a:r>
            <a:endParaRPr lang="sv-SE" sz="2000">
              <a:latin typeface="Inkpen2 Scrip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7686" y="2033026"/>
            <a:ext cx="5148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latin typeface="Inkpen2 Script" pitchFamily="2" charset="0"/>
              </a:rPr>
              <a:t>Web</a:t>
            </a:r>
            <a:endParaRPr lang="sv-SE" sz="2000">
              <a:latin typeface="Inkpen2 Scrip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71736" y="1961588"/>
            <a:ext cx="580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latin typeface="Inkpen2 Script" pitchFamily="2" charset="0"/>
              </a:rPr>
              <a:t>Test</a:t>
            </a:r>
            <a:endParaRPr lang="sv-SE" sz="2000">
              <a:latin typeface="Inkpen2 Scrip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96188" y="1979548"/>
            <a:ext cx="980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Domain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29454" y="1961588"/>
            <a:ext cx="4315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latin typeface="Inkpen2 Script" pitchFamily="2" charset="0"/>
              </a:rPr>
              <a:t>CM</a:t>
            </a:r>
            <a:endParaRPr lang="sv-SE" sz="2000">
              <a:latin typeface="Inkpen2 Script" pitchFamily="2" charset="0"/>
            </a:endParaRPr>
          </a:p>
        </p:txBody>
      </p:sp>
      <p:cxnSp>
        <p:nvCxnSpPr>
          <p:cNvPr id="19" name="Straight Connector 18"/>
          <p:cNvCxnSpPr/>
          <p:nvPr/>
        </p:nvCxnSpPr>
        <p:spPr bwMode="auto">
          <a:xfrm rot="5400000">
            <a:off x="5888422" y="3840561"/>
            <a:ext cx="3415554" cy="4760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1785918" y="2390216"/>
            <a:ext cx="5968553" cy="3530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1785918" y="2961720"/>
            <a:ext cx="5950623" cy="7340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>
            <a:off x="1785918" y="3461786"/>
            <a:ext cx="5950623" cy="6639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1714480" y="3961852"/>
            <a:ext cx="5959308" cy="7731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>
            <a:off x="1714480" y="4390480"/>
            <a:ext cx="5959308" cy="4313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>
            <a:off x="1714480" y="4890546"/>
            <a:ext cx="5941379" cy="6302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1752207" y="2533092"/>
            <a:ext cx="608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Lisa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52207" y="3104596"/>
            <a:ext cx="556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Joe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80769" y="3533224"/>
            <a:ext cx="659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Fred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19672" y="3961852"/>
            <a:ext cx="800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Jenny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80769" y="4533356"/>
            <a:ext cx="774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David</a:t>
            </a:r>
            <a:endParaRPr lang="sv-SE" sz="1800">
              <a:latin typeface="Inkpen2 Script" pitchFamily="2" charset="0"/>
            </a:endParaRP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1714480" y="5319174"/>
            <a:ext cx="6000792" cy="7143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1680769" y="4961984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Erik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36" name="Freeform 35"/>
          <p:cNvSpPr/>
          <p:nvPr/>
        </p:nvSpPr>
        <p:spPr bwMode="auto">
          <a:xfrm>
            <a:off x="5143504" y="3604662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7" name="Freeform 36"/>
          <p:cNvSpPr/>
          <p:nvPr/>
        </p:nvSpPr>
        <p:spPr bwMode="auto">
          <a:xfrm>
            <a:off x="5143504" y="2675968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3646920" y="2701374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4500562" y="2675968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2714612" y="2675968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1" name="Freeform 40"/>
          <p:cNvSpPr/>
          <p:nvPr/>
        </p:nvSpPr>
        <p:spPr bwMode="auto">
          <a:xfrm>
            <a:off x="3500430" y="3104596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2" name="Freeform 41"/>
          <p:cNvSpPr/>
          <p:nvPr/>
        </p:nvSpPr>
        <p:spPr bwMode="auto">
          <a:xfrm>
            <a:off x="2714612" y="3176034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3" name="Freeform 42"/>
          <p:cNvSpPr/>
          <p:nvPr/>
        </p:nvSpPr>
        <p:spPr bwMode="auto">
          <a:xfrm>
            <a:off x="2714612" y="3676100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4" name="Freeform 43"/>
          <p:cNvSpPr/>
          <p:nvPr/>
        </p:nvSpPr>
        <p:spPr bwMode="auto">
          <a:xfrm>
            <a:off x="2714612" y="4176166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5" name="Freeform 44"/>
          <p:cNvSpPr/>
          <p:nvPr/>
        </p:nvSpPr>
        <p:spPr bwMode="auto">
          <a:xfrm>
            <a:off x="2643174" y="4533356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6" name="Freeform 45"/>
          <p:cNvSpPr/>
          <p:nvPr/>
        </p:nvSpPr>
        <p:spPr bwMode="auto">
          <a:xfrm>
            <a:off x="7143768" y="3736238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7" name="Freeform 46"/>
          <p:cNvSpPr/>
          <p:nvPr/>
        </p:nvSpPr>
        <p:spPr bwMode="auto">
          <a:xfrm>
            <a:off x="4357686" y="4033290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8" name="Freeform 47"/>
          <p:cNvSpPr/>
          <p:nvPr/>
        </p:nvSpPr>
        <p:spPr bwMode="auto">
          <a:xfrm>
            <a:off x="5286380" y="4176166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9" name="Freeform 48"/>
          <p:cNvSpPr/>
          <p:nvPr/>
        </p:nvSpPr>
        <p:spPr bwMode="auto">
          <a:xfrm>
            <a:off x="4500562" y="4676232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0" name="Freeform 49"/>
          <p:cNvSpPr/>
          <p:nvPr/>
        </p:nvSpPr>
        <p:spPr bwMode="auto">
          <a:xfrm>
            <a:off x="7143768" y="4676232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1" name="Freeform 50"/>
          <p:cNvSpPr/>
          <p:nvPr/>
        </p:nvSpPr>
        <p:spPr bwMode="auto">
          <a:xfrm>
            <a:off x="5214942" y="5033422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4429124" y="5033422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3" name="Freeform 52"/>
          <p:cNvSpPr/>
          <p:nvPr/>
        </p:nvSpPr>
        <p:spPr bwMode="auto">
          <a:xfrm>
            <a:off x="7000892" y="5033422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5" name="Freeform 54"/>
          <p:cNvSpPr/>
          <p:nvPr/>
        </p:nvSpPr>
        <p:spPr bwMode="auto">
          <a:xfrm>
            <a:off x="6286512" y="5104860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5286380" y="3176034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6143636" y="4604794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8" name="Freeform 57"/>
          <p:cNvSpPr/>
          <p:nvPr/>
        </p:nvSpPr>
        <p:spPr bwMode="auto">
          <a:xfrm>
            <a:off x="6286512" y="3747538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9" name="Freeform 58"/>
          <p:cNvSpPr/>
          <p:nvPr/>
        </p:nvSpPr>
        <p:spPr bwMode="auto">
          <a:xfrm>
            <a:off x="6286512" y="3247472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3" name="Group 70"/>
          <p:cNvGrpSpPr>
            <a:grpSpLocks/>
          </p:cNvGrpSpPr>
          <p:nvPr/>
        </p:nvGrpSpPr>
        <p:grpSpPr bwMode="auto">
          <a:xfrm>
            <a:off x="214282" y="1774273"/>
            <a:ext cx="1008063" cy="1616075"/>
            <a:chOff x="587" y="779"/>
            <a:chExt cx="635" cy="1018"/>
          </a:xfrm>
        </p:grpSpPr>
        <p:sp>
          <p:nvSpPr>
            <p:cNvPr id="61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62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3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4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5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6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7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8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69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0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1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2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3" name="Text Box 83"/>
            <p:cNvSpPr txBox="1">
              <a:spLocks noChangeArrowheads="1"/>
            </p:cNvSpPr>
            <p:nvPr/>
          </p:nvSpPr>
          <p:spPr bwMode="auto">
            <a:xfrm>
              <a:off x="703" y="779"/>
              <a:ext cx="39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10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74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5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6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7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6" name="Group 112"/>
          <p:cNvGrpSpPr/>
          <p:nvPr/>
        </p:nvGrpSpPr>
        <p:grpSpPr>
          <a:xfrm>
            <a:off x="-32" y="3786190"/>
            <a:ext cx="1571636" cy="1785937"/>
            <a:chOff x="-32" y="4143393"/>
            <a:chExt cx="1571636" cy="1785937"/>
          </a:xfrm>
        </p:grpSpPr>
        <p:sp>
          <p:nvSpPr>
            <p:cNvPr id="78" name="Oval 20"/>
            <p:cNvSpPr>
              <a:spLocks noChangeArrowheads="1"/>
            </p:cNvSpPr>
            <p:nvPr/>
          </p:nvSpPr>
          <p:spPr bwMode="auto">
            <a:xfrm>
              <a:off x="-32" y="4143393"/>
              <a:ext cx="1571636" cy="1785937"/>
            </a:xfrm>
            <a:prstGeom prst="ellipse">
              <a:avLst/>
            </a:prstGeom>
            <a:solidFill>
              <a:srgbClr val="C1FFC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9" name="Right Arrow 78"/>
            <p:cNvSpPr/>
            <p:nvPr/>
          </p:nvSpPr>
          <p:spPr bwMode="auto">
            <a:xfrm>
              <a:off x="857218" y="4429143"/>
              <a:ext cx="142875" cy="142875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v-SE"/>
            </a:p>
          </p:txBody>
        </p:sp>
        <p:sp>
          <p:nvSpPr>
            <p:cNvPr id="80" name="Right Arrow 79"/>
            <p:cNvSpPr/>
            <p:nvPr/>
          </p:nvSpPr>
          <p:spPr bwMode="auto">
            <a:xfrm>
              <a:off x="1000100" y="5214963"/>
              <a:ext cx="500062" cy="142875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v-SE"/>
            </a:p>
          </p:txBody>
        </p:sp>
        <p:sp>
          <p:nvSpPr>
            <p:cNvPr id="81" name="Right Arrow 80"/>
            <p:cNvSpPr/>
            <p:nvPr/>
          </p:nvSpPr>
          <p:spPr bwMode="auto">
            <a:xfrm>
              <a:off x="649259" y="5500714"/>
              <a:ext cx="422275" cy="142875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v-SE"/>
            </a:p>
          </p:txBody>
        </p:sp>
        <p:sp>
          <p:nvSpPr>
            <p:cNvPr id="82" name="Right Arrow 81"/>
            <p:cNvSpPr/>
            <p:nvPr/>
          </p:nvSpPr>
          <p:spPr bwMode="auto">
            <a:xfrm>
              <a:off x="357156" y="5214955"/>
              <a:ext cx="428625" cy="142875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v-SE"/>
            </a:p>
          </p:txBody>
        </p:sp>
        <p:sp>
          <p:nvSpPr>
            <p:cNvPr id="83" name="Right Arrow 82"/>
            <p:cNvSpPr/>
            <p:nvPr/>
          </p:nvSpPr>
          <p:spPr bwMode="auto">
            <a:xfrm>
              <a:off x="428593" y="4857768"/>
              <a:ext cx="428625" cy="142875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v-SE"/>
            </a:p>
          </p:txBody>
        </p:sp>
        <p:pic>
          <p:nvPicPr>
            <p:cNvPr id="84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7225" y="5000650"/>
              <a:ext cx="309562" cy="425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5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468" y="4214830"/>
              <a:ext cx="307975" cy="425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6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0034" y="5357839"/>
              <a:ext cx="309562" cy="425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7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18" y="4643455"/>
              <a:ext cx="307975" cy="425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8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1" y="5000643"/>
              <a:ext cx="307975" cy="425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9" name="Right Arrow 88"/>
            <p:cNvSpPr/>
            <p:nvPr/>
          </p:nvSpPr>
          <p:spPr bwMode="auto">
            <a:xfrm>
              <a:off x="1071537" y="4857772"/>
              <a:ext cx="357191" cy="142877"/>
            </a:xfrm>
            <a:prstGeom prst="rightArrow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v-SE"/>
            </a:p>
          </p:txBody>
        </p:sp>
        <p:pic>
          <p:nvPicPr>
            <p:cNvPr id="90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4643459"/>
              <a:ext cx="309562" cy="425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12" name="TextBox 111"/>
          <p:cNvSpPr txBox="1"/>
          <p:nvPr/>
        </p:nvSpPr>
        <p:spPr>
          <a:xfrm>
            <a:off x="2857488" y="1604398"/>
            <a:ext cx="4354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u="sng" smtClean="0">
                <a:latin typeface="Inkpen2 Script" pitchFamily="2" charset="0"/>
              </a:rPr>
              <a:t>Skills Needed to implement Top X backlog items</a:t>
            </a:r>
            <a:endParaRPr lang="sv-SE" sz="2000" u="sng">
              <a:latin typeface="Inkpen2 Script" pitchFamily="2" charset="0"/>
            </a:endParaRPr>
          </a:p>
        </p:txBody>
      </p:sp>
      <p:sp>
        <p:nvSpPr>
          <p:cNvPr id="115" name="Rounded Rectangular Callout 114"/>
          <p:cNvSpPr/>
          <p:nvPr/>
        </p:nvSpPr>
        <p:spPr bwMode="auto">
          <a:xfrm>
            <a:off x="5715008" y="2285992"/>
            <a:ext cx="1357290" cy="428628"/>
          </a:xfrm>
          <a:prstGeom prst="wedgeRoundRectCallout">
            <a:avLst>
              <a:gd name="adj1" fmla="val -65800"/>
              <a:gd name="adj2" fmla="val 77140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I’m good at Java!</a:t>
            </a:r>
          </a:p>
        </p:txBody>
      </p:sp>
      <p:sp>
        <p:nvSpPr>
          <p:cNvPr id="116" name="Rounded Rectangular Callout 115"/>
          <p:cNvSpPr/>
          <p:nvPr/>
        </p:nvSpPr>
        <p:spPr bwMode="auto">
          <a:xfrm>
            <a:off x="1214446" y="1571612"/>
            <a:ext cx="1357290" cy="571504"/>
          </a:xfrm>
          <a:prstGeom prst="wedgeRoundRectCallout">
            <a:avLst>
              <a:gd name="adj1" fmla="val 56390"/>
              <a:gd name="adj2" fmla="val 14093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/>
              <a:t>I </a:t>
            </a:r>
            <a:r>
              <a:rPr lang="sv-SE" sz="1100" i="1" smtClean="0"/>
              <a:t>can</a:t>
            </a:r>
            <a:r>
              <a:rPr lang="sv-SE" sz="1100" smtClean="0"/>
              <a:t> test, but I’m not so good at it.</a:t>
            </a:r>
            <a:endParaRPr kumimoji="0" lang="sv-SE" sz="11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7" name="Rounded Rectangular Callout 116"/>
          <p:cNvSpPr/>
          <p:nvPr/>
        </p:nvSpPr>
        <p:spPr bwMode="auto">
          <a:xfrm>
            <a:off x="7668344" y="2132856"/>
            <a:ext cx="1357290" cy="571504"/>
          </a:xfrm>
          <a:prstGeom prst="wedgeRoundRectCallout">
            <a:avLst>
              <a:gd name="adj1" fmla="val -75863"/>
              <a:gd name="adj2" fmla="val 57323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/>
              <a:t>I don’t know CM at all. But I’m willing to learn!</a:t>
            </a:r>
            <a:endParaRPr kumimoji="0" lang="sv-SE" sz="11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8" name="Freeform 117"/>
          <p:cNvSpPr/>
          <p:nvPr/>
        </p:nvSpPr>
        <p:spPr bwMode="auto">
          <a:xfrm>
            <a:off x="7143768" y="2714620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9" name="Rounded Rectangular Callout 118"/>
          <p:cNvSpPr/>
          <p:nvPr/>
        </p:nvSpPr>
        <p:spPr bwMode="auto">
          <a:xfrm>
            <a:off x="2285984" y="5500702"/>
            <a:ext cx="1357290" cy="500066"/>
          </a:xfrm>
          <a:prstGeom prst="wedgeRoundRectCallout">
            <a:avLst>
              <a:gd name="adj1" fmla="val 52988"/>
              <a:gd name="adj2" fmla="val -20407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/>
              <a:t>I won’t even go near a database!</a:t>
            </a:r>
            <a:endParaRPr kumimoji="0" lang="sv-SE" sz="11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6286512" y="375462"/>
            <a:ext cx="1610835" cy="210436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7027981" y="480680"/>
            <a:ext cx="187193" cy="880496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143636" y="87276"/>
            <a:ext cx="22915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Knows a bit about many things</a:t>
            </a:r>
            <a:endParaRPr lang="sv-SE"/>
          </a:p>
        </p:txBody>
      </p:sp>
      <p:sp>
        <p:nvSpPr>
          <p:cNvPr id="95" name="TextBox 94"/>
          <p:cNvSpPr txBox="1"/>
          <p:nvPr/>
        </p:nvSpPr>
        <p:spPr>
          <a:xfrm>
            <a:off x="7180722" y="683259"/>
            <a:ext cx="1148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Knows a lot about one thing</a:t>
            </a:r>
            <a:endParaRPr lang="sv-SE"/>
          </a:p>
        </p:txBody>
      </p:sp>
      <p:sp>
        <p:nvSpPr>
          <p:cNvPr id="96" name="Freeform 95"/>
          <p:cNvSpPr/>
          <p:nvPr/>
        </p:nvSpPr>
        <p:spPr bwMode="auto">
          <a:xfrm>
            <a:off x="8221618" y="87276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7" name="Freeform 96"/>
          <p:cNvSpPr/>
          <p:nvPr/>
        </p:nvSpPr>
        <p:spPr bwMode="auto">
          <a:xfrm>
            <a:off x="8151927" y="334093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8" name="Freeform 97"/>
          <p:cNvSpPr/>
          <p:nvPr/>
        </p:nvSpPr>
        <p:spPr bwMode="auto">
          <a:xfrm>
            <a:off x="5931069" y="170014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9" name="Freeform 98"/>
          <p:cNvSpPr/>
          <p:nvPr/>
        </p:nvSpPr>
        <p:spPr bwMode="auto">
          <a:xfrm>
            <a:off x="6070451" y="292724"/>
            <a:ext cx="139382" cy="82738"/>
          </a:xfrm>
          <a:custGeom>
            <a:avLst/>
            <a:gdLst>
              <a:gd name="connsiteX0" fmla="*/ 73433 w 139382"/>
              <a:gd name="connsiteY0" fmla="*/ 11020 h 82738"/>
              <a:gd name="connsiteX1" fmla="*/ 28609 w 139382"/>
              <a:gd name="connsiteY1" fmla="*/ 19985 h 82738"/>
              <a:gd name="connsiteX2" fmla="*/ 64468 w 139382"/>
              <a:gd name="connsiteY2" fmla="*/ 82738 h 82738"/>
              <a:gd name="connsiteX3" fmla="*/ 55504 w 139382"/>
              <a:gd name="connsiteY3" fmla="*/ 11020 h 82738"/>
              <a:gd name="connsiteX4" fmla="*/ 46539 w 139382"/>
              <a:gd name="connsiteY4" fmla="*/ 46879 h 82738"/>
              <a:gd name="connsiteX5" fmla="*/ 82398 w 139382"/>
              <a:gd name="connsiteY5" fmla="*/ 73773 h 82738"/>
              <a:gd name="connsiteX6" fmla="*/ 109292 w 139382"/>
              <a:gd name="connsiteY6" fmla="*/ 64808 h 82738"/>
              <a:gd name="connsiteX7" fmla="*/ 82398 w 139382"/>
              <a:gd name="connsiteY7" fmla="*/ 19985 h 82738"/>
              <a:gd name="connsiteX8" fmla="*/ 55504 w 139382"/>
              <a:gd name="connsiteY8" fmla="*/ 11020 h 82738"/>
              <a:gd name="connsiteX9" fmla="*/ 28609 w 139382"/>
              <a:gd name="connsiteY9" fmla="*/ 19985 h 82738"/>
              <a:gd name="connsiteX10" fmla="*/ 19645 w 139382"/>
              <a:gd name="connsiteY10" fmla="*/ 46879 h 82738"/>
              <a:gd name="connsiteX11" fmla="*/ 55504 w 139382"/>
              <a:gd name="connsiteY11" fmla="*/ 37914 h 82738"/>
              <a:gd name="connsiteX12" fmla="*/ 73433 w 139382"/>
              <a:gd name="connsiteY12" fmla="*/ 11020 h 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82" h="82738">
                <a:moveTo>
                  <a:pt x="73433" y="11020"/>
                </a:moveTo>
                <a:cubicBezTo>
                  <a:pt x="68951" y="8032"/>
                  <a:pt x="36169" y="6755"/>
                  <a:pt x="28609" y="19985"/>
                </a:cubicBezTo>
                <a:cubicBezTo>
                  <a:pt x="0" y="70051"/>
                  <a:pt x="40672" y="74806"/>
                  <a:pt x="64468" y="82738"/>
                </a:cubicBezTo>
                <a:cubicBezTo>
                  <a:pt x="61480" y="58832"/>
                  <a:pt x="66278" y="32569"/>
                  <a:pt x="55504" y="11020"/>
                </a:cubicBezTo>
                <a:cubicBezTo>
                  <a:pt x="49994" y="0"/>
                  <a:pt x="41686" y="35554"/>
                  <a:pt x="46539" y="46879"/>
                </a:cubicBezTo>
                <a:cubicBezTo>
                  <a:pt x="52425" y="60612"/>
                  <a:pt x="70445" y="64808"/>
                  <a:pt x="82398" y="73773"/>
                </a:cubicBezTo>
                <a:cubicBezTo>
                  <a:pt x="91363" y="70785"/>
                  <a:pt x="102610" y="71490"/>
                  <a:pt x="109292" y="64808"/>
                </a:cubicBezTo>
                <a:cubicBezTo>
                  <a:pt x="139382" y="34717"/>
                  <a:pt x="102807" y="28732"/>
                  <a:pt x="82398" y="19985"/>
                </a:cubicBezTo>
                <a:cubicBezTo>
                  <a:pt x="73712" y="16263"/>
                  <a:pt x="64469" y="14008"/>
                  <a:pt x="55504" y="11020"/>
                </a:cubicBezTo>
                <a:cubicBezTo>
                  <a:pt x="46539" y="14008"/>
                  <a:pt x="35291" y="13303"/>
                  <a:pt x="28609" y="19985"/>
                </a:cubicBezTo>
                <a:cubicBezTo>
                  <a:pt x="21927" y="26667"/>
                  <a:pt x="11782" y="41638"/>
                  <a:pt x="19645" y="46879"/>
                </a:cubicBezTo>
                <a:cubicBezTo>
                  <a:pt x="29897" y="53713"/>
                  <a:pt x="43551" y="40902"/>
                  <a:pt x="55504" y="37914"/>
                </a:cubicBezTo>
                <a:cubicBezTo>
                  <a:pt x="88068" y="48769"/>
                  <a:pt x="77915" y="14008"/>
                  <a:pt x="73433" y="11020"/>
                </a:cubicBez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0" name="Freeform 99"/>
          <p:cNvSpPr/>
          <p:nvPr/>
        </p:nvSpPr>
        <p:spPr bwMode="auto">
          <a:xfrm>
            <a:off x="7643834" y="1201562"/>
            <a:ext cx="346635" cy="251947"/>
          </a:xfrm>
          <a:custGeom>
            <a:avLst/>
            <a:gdLst>
              <a:gd name="connsiteX0" fmla="*/ 14941 w 346635"/>
              <a:gd name="connsiteY0" fmla="*/ 63688 h 251947"/>
              <a:gd name="connsiteX1" fmla="*/ 265953 w 346635"/>
              <a:gd name="connsiteY1" fmla="*/ 234017 h 251947"/>
              <a:gd name="connsiteX2" fmla="*/ 256988 w 346635"/>
              <a:gd name="connsiteY2" fmla="*/ 198159 h 251947"/>
              <a:gd name="connsiteX3" fmla="*/ 230094 w 346635"/>
              <a:gd name="connsiteY3" fmla="*/ 81617 h 251947"/>
              <a:gd name="connsiteX4" fmla="*/ 221129 w 346635"/>
              <a:gd name="connsiteY4" fmla="*/ 9900 h 251947"/>
              <a:gd name="connsiteX5" fmla="*/ 194235 w 346635"/>
              <a:gd name="connsiteY5" fmla="*/ 36794 h 251947"/>
              <a:gd name="connsiteX6" fmla="*/ 176306 w 346635"/>
              <a:gd name="connsiteY6" fmla="*/ 63688 h 251947"/>
              <a:gd name="connsiteX7" fmla="*/ 149412 w 346635"/>
              <a:gd name="connsiteY7" fmla="*/ 117476 h 251947"/>
              <a:gd name="connsiteX8" fmla="*/ 122518 w 346635"/>
              <a:gd name="connsiteY8" fmla="*/ 126441 h 251947"/>
              <a:gd name="connsiteX9" fmla="*/ 113553 w 346635"/>
              <a:gd name="connsiteY9" fmla="*/ 153335 h 251947"/>
              <a:gd name="connsiteX10" fmla="*/ 95623 w 346635"/>
              <a:gd name="connsiteY10" fmla="*/ 198159 h 251947"/>
              <a:gd name="connsiteX11" fmla="*/ 86659 w 346635"/>
              <a:gd name="connsiteY11" fmla="*/ 251947 h 251947"/>
              <a:gd name="connsiteX12" fmla="*/ 158376 w 346635"/>
              <a:gd name="connsiteY12" fmla="*/ 198159 h 251947"/>
              <a:gd name="connsiteX13" fmla="*/ 185270 w 346635"/>
              <a:gd name="connsiteY13" fmla="*/ 189194 h 251947"/>
              <a:gd name="connsiteX14" fmla="*/ 230094 w 346635"/>
              <a:gd name="connsiteY14" fmla="*/ 162300 h 251947"/>
              <a:gd name="connsiteX15" fmla="*/ 283882 w 346635"/>
              <a:gd name="connsiteY15" fmla="*/ 135406 h 251947"/>
              <a:gd name="connsiteX16" fmla="*/ 310776 w 346635"/>
              <a:gd name="connsiteY16" fmla="*/ 117476 h 251947"/>
              <a:gd name="connsiteX17" fmla="*/ 337670 w 346635"/>
              <a:gd name="connsiteY17" fmla="*/ 108512 h 251947"/>
              <a:gd name="connsiteX18" fmla="*/ 346635 w 346635"/>
              <a:gd name="connsiteY18" fmla="*/ 81617 h 251947"/>
              <a:gd name="connsiteX19" fmla="*/ 176306 w 346635"/>
              <a:gd name="connsiteY19" fmla="*/ 54723 h 251947"/>
              <a:gd name="connsiteX20" fmla="*/ 14941 w 346635"/>
              <a:gd name="connsiteY20" fmla="*/ 63688 h 25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635" h="251947">
                <a:moveTo>
                  <a:pt x="14941" y="63688"/>
                </a:moveTo>
                <a:cubicBezTo>
                  <a:pt x="29882" y="93570"/>
                  <a:pt x="177562" y="184911"/>
                  <a:pt x="265953" y="234017"/>
                </a:cubicBezTo>
                <a:cubicBezTo>
                  <a:pt x="276723" y="240000"/>
                  <a:pt x="259404" y="210240"/>
                  <a:pt x="256988" y="198159"/>
                </a:cubicBezTo>
                <a:cubicBezTo>
                  <a:pt x="236084" y="93641"/>
                  <a:pt x="263025" y="196880"/>
                  <a:pt x="230094" y="81617"/>
                </a:cubicBezTo>
                <a:cubicBezTo>
                  <a:pt x="227106" y="57711"/>
                  <a:pt x="236179" y="28712"/>
                  <a:pt x="221129" y="9900"/>
                </a:cubicBezTo>
                <a:cubicBezTo>
                  <a:pt x="213209" y="0"/>
                  <a:pt x="202351" y="27054"/>
                  <a:pt x="194235" y="36794"/>
                </a:cubicBezTo>
                <a:cubicBezTo>
                  <a:pt x="187338" y="45071"/>
                  <a:pt x="181124" y="54051"/>
                  <a:pt x="176306" y="63688"/>
                </a:cubicBezTo>
                <a:cubicBezTo>
                  <a:pt x="165480" y="85341"/>
                  <a:pt x="170820" y="100349"/>
                  <a:pt x="149412" y="117476"/>
                </a:cubicBezTo>
                <a:cubicBezTo>
                  <a:pt x="142033" y="123379"/>
                  <a:pt x="131483" y="123453"/>
                  <a:pt x="122518" y="126441"/>
                </a:cubicBezTo>
                <a:cubicBezTo>
                  <a:pt x="119530" y="135406"/>
                  <a:pt x="116871" y="144487"/>
                  <a:pt x="113553" y="153335"/>
                </a:cubicBezTo>
                <a:cubicBezTo>
                  <a:pt x="107902" y="168403"/>
                  <a:pt x="99857" y="182634"/>
                  <a:pt x="95623" y="198159"/>
                </a:cubicBezTo>
                <a:cubicBezTo>
                  <a:pt x="90840" y="215695"/>
                  <a:pt x="68482" y="251947"/>
                  <a:pt x="86659" y="251947"/>
                </a:cubicBezTo>
                <a:cubicBezTo>
                  <a:pt x="116541" y="251947"/>
                  <a:pt x="130027" y="207609"/>
                  <a:pt x="158376" y="198159"/>
                </a:cubicBezTo>
                <a:lnTo>
                  <a:pt x="185270" y="189194"/>
                </a:lnTo>
                <a:cubicBezTo>
                  <a:pt x="220293" y="154173"/>
                  <a:pt x="183542" y="185577"/>
                  <a:pt x="230094" y="162300"/>
                </a:cubicBezTo>
                <a:cubicBezTo>
                  <a:pt x="299599" y="127546"/>
                  <a:pt x="216291" y="157935"/>
                  <a:pt x="283882" y="135406"/>
                </a:cubicBezTo>
                <a:cubicBezTo>
                  <a:pt x="292847" y="129429"/>
                  <a:pt x="301139" y="122294"/>
                  <a:pt x="310776" y="117476"/>
                </a:cubicBezTo>
                <a:cubicBezTo>
                  <a:pt x="319228" y="113250"/>
                  <a:pt x="330988" y="115194"/>
                  <a:pt x="337670" y="108512"/>
                </a:cubicBezTo>
                <a:cubicBezTo>
                  <a:pt x="344352" y="101830"/>
                  <a:pt x="343647" y="90582"/>
                  <a:pt x="346635" y="81617"/>
                </a:cubicBezTo>
                <a:cubicBezTo>
                  <a:pt x="272077" y="60315"/>
                  <a:pt x="267860" y="54723"/>
                  <a:pt x="176306" y="54723"/>
                </a:cubicBezTo>
                <a:cubicBezTo>
                  <a:pt x="128401" y="54723"/>
                  <a:pt x="0" y="33806"/>
                  <a:pt x="14941" y="63688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7" grpId="0"/>
      <p:bldP spid="28" grpId="0"/>
      <p:bldP spid="29" grpId="0"/>
      <p:bldP spid="30" grpId="0"/>
      <p:bldP spid="31" grpId="0"/>
      <p:bldP spid="3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112" grpId="0"/>
      <p:bldP spid="115" grpId="0" animBg="1"/>
      <p:bldP spid="116" grpId="0" animBg="1"/>
      <p:bldP spid="117" grpId="0" animBg="1"/>
      <p:bldP spid="118" grpId="0" animBg="1"/>
      <p:bldP spid="119" grpId="0" animBg="1"/>
      <p:bldP spid="92" grpId="0" animBg="1"/>
      <p:bldP spid="93" grpId="0" animBg="1"/>
      <p:bldP spid="94" grpId="0"/>
      <p:bldP spid="95" grpId="0"/>
      <p:bldP spid="96" grpId="0" animBg="1"/>
      <p:bldP spid="97" grpId="0" animBg="1"/>
      <p:bldP spid="98" grpId="0" animBg="1"/>
      <p:bldP spid="99" grpId="0" animBg="1"/>
      <p:bldP spid="100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2258"/>
            <a:ext cx="8229600" cy="649288"/>
          </a:xfrm>
        </p:spPr>
        <p:txBody>
          <a:bodyPr/>
          <a:lstStyle/>
          <a:p>
            <a:r>
              <a:rPr lang="sv-SE" smtClean="0"/>
              <a:t>Basic truths about teams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08" y="1000108"/>
            <a:ext cx="9144000" cy="4857784"/>
          </a:xfrm>
        </p:spPr>
        <p:txBody>
          <a:bodyPr/>
          <a:lstStyle/>
          <a:p>
            <a:r>
              <a:rPr lang="en-US" sz="1600" smtClean="0"/>
              <a:t>Team motivation</a:t>
            </a:r>
          </a:p>
          <a:p>
            <a:pPr lvl="1"/>
            <a:r>
              <a:rPr lang="en-US" sz="1600" smtClean="0"/>
              <a:t>People are most productive when they manage themselves.</a:t>
            </a:r>
          </a:p>
          <a:p>
            <a:pPr lvl="1"/>
            <a:r>
              <a:rPr lang="en-US" sz="1600" smtClean="0"/>
              <a:t>People take their commitment more seriously than other people’s commitment for them.</a:t>
            </a:r>
          </a:p>
          <a:p>
            <a:pPr lvl="1"/>
            <a:r>
              <a:rPr lang="en-US" sz="1600" smtClean="0"/>
              <a:t>People do the best they can.</a:t>
            </a:r>
          </a:p>
          <a:p>
            <a:pPr lvl="1"/>
            <a:r>
              <a:rPr lang="en-US" sz="1600" smtClean="0"/>
              <a:t>Under pressure to “work harder,” developers automatically and increasingly reduce quality.</a:t>
            </a:r>
          </a:p>
          <a:p>
            <a:r>
              <a:rPr lang="en-US" sz="1600" smtClean="0"/>
              <a:t>Team performance</a:t>
            </a:r>
          </a:p>
          <a:p>
            <a:pPr lvl="1"/>
            <a:r>
              <a:rPr lang="en-US" sz="1600" smtClean="0"/>
              <a:t>Teams and people do their best work when they aren’t interrupted.</a:t>
            </a:r>
          </a:p>
          <a:p>
            <a:pPr lvl="1"/>
            <a:r>
              <a:rPr lang="en-US" sz="1600" smtClean="0"/>
              <a:t>Teams improve most when they solve their own problems.</a:t>
            </a:r>
          </a:p>
          <a:p>
            <a:pPr lvl="1"/>
            <a:r>
              <a:rPr lang="en-US" sz="1600" smtClean="0"/>
              <a:t>Broad-band, face-to-face communications is the most productive way for teams to work together.</a:t>
            </a:r>
          </a:p>
          <a:p>
            <a:r>
              <a:rPr lang="en-US" sz="1600" smtClean="0"/>
              <a:t>Team composition</a:t>
            </a:r>
          </a:p>
          <a:p>
            <a:pPr lvl="1"/>
            <a:r>
              <a:rPr lang="en-US" sz="1600" smtClean="0"/>
              <a:t>Teams are more productive than the same number of individuals</a:t>
            </a:r>
          </a:p>
          <a:p>
            <a:pPr lvl="1"/>
            <a:r>
              <a:rPr lang="en-US" sz="1600" smtClean="0"/>
              <a:t>Maximum effective team size is around 7-8 people.</a:t>
            </a:r>
          </a:p>
          <a:p>
            <a:pPr lvl="1"/>
            <a:r>
              <a:rPr lang="en-US" sz="1600" smtClean="0"/>
              <a:t>Products are more robust when a team has all of the cross-functional skills focused on the work</a:t>
            </a:r>
          </a:p>
          <a:p>
            <a:pPr lvl="1"/>
            <a:r>
              <a:rPr lang="en-US" sz="1600" smtClean="0"/>
              <a:t>Changes in team composition reduce productivity in the short term. </a:t>
            </a:r>
          </a:p>
          <a:p>
            <a:endParaRPr lang="en-US" sz="1600" smtClean="0"/>
          </a:p>
          <a:p>
            <a:endParaRPr lang="sv-SE" sz="16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105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4114800" cy="649288"/>
          </a:xfrm>
        </p:spPr>
        <p:txBody>
          <a:bodyPr/>
          <a:lstStyle/>
          <a:p>
            <a:r>
              <a:rPr lang="sv-SE" smtClean="0"/>
              <a:t>Optimum team size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106</a:t>
            </a:fld>
            <a:endParaRPr lang="en-US"/>
          </a:p>
        </p:txBody>
      </p:sp>
      <p:pic>
        <p:nvPicPr>
          <p:cNvPr id="1580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49" y="1071546"/>
            <a:ext cx="2893691" cy="241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00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5523" y="1071545"/>
            <a:ext cx="2857520" cy="243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800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5919" y="1056662"/>
            <a:ext cx="3016675" cy="244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4572000" y="2142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mtClean="0"/>
              <a:t>“Optimum staff size = team size most likely to achieve the </a:t>
            </a:r>
            <a:r>
              <a:rPr lang="en-US" smtClean="0">
                <a:solidFill>
                  <a:srgbClr val="FF0000"/>
                </a:solidFill>
              </a:rPr>
              <a:t>highest productivity</a:t>
            </a:r>
            <a:r>
              <a:rPr lang="en-US" smtClean="0"/>
              <a:t>, the </a:t>
            </a:r>
            <a:r>
              <a:rPr lang="en-US" smtClean="0">
                <a:solidFill>
                  <a:srgbClr val="FF0000"/>
                </a:solidFill>
              </a:rPr>
              <a:t>shortest schedule</a:t>
            </a:r>
            <a:r>
              <a:rPr lang="en-US" smtClean="0"/>
              <a:t>, the </a:t>
            </a:r>
            <a:r>
              <a:rPr lang="en-US" smtClean="0">
                <a:solidFill>
                  <a:srgbClr val="FF0000"/>
                </a:solidFill>
              </a:rPr>
              <a:t>cheapest cost </a:t>
            </a:r>
            <a:r>
              <a:rPr lang="en-US" smtClean="0"/>
              <a:t>with the </a:t>
            </a:r>
            <a:r>
              <a:rPr lang="en-US" smtClean="0">
                <a:solidFill>
                  <a:srgbClr val="FF0000"/>
                </a:solidFill>
              </a:rPr>
              <a:t>least amount of variation </a:t>
            </a:r>
            <a:r>
              <a:rPr lang="en-US" smtClean="0"/>
              <a:t>in the final outcome.”</a:t>
            </a:r>
            <a:endParaRPr lang="sv-SE"/>
          </a:p>
        </p:txBody>
      </p:sp>
      <p:sp>
        <p:nvSpPr>
          <p:cNvPr id="11" name="Rectangle 10"/>
          <p:cNvSpPr/>
          <p:nvPr/>
        </p:nvSpPr>
        <p:spPr>
          <a:xfrm>
            <a:off x="428596" y="371475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smtClean="0"/>
              <a:t>“From the 491 projects that were analyzed we would conclude that a </a:t>
            </a:r>
            <a:r>
              <a:rPr lang="en-US" sz="1600" smtClean="0">
                <a:solidFill>
                  <a:srgbClr val="FF0000"/>
                </a:solidFill>
              </a:rPr>
              <a:t>3-7 person team </a:t>
            </a:r>
            <a:r>
              <a:rPr lang="en-US" sz="1600" smtClean="0"/>
              <a:t>has the best performance”</a:t>
            </a:r>
            <a:endParaRPr lang="sv-SE" sz="1600"/>
          </a:p>
        </p:txBody>
      </p:sp>
      <p:sp>
        <p:nvSpPr>
          <p:cNvPr id="12" name="Rectangle 11"/>
          <p:cNvSpPr/>
          <p:nvPr/>
        </p:nvSpPr>
        <p:spPr>
          <a:xfrm>
            <a:off x="6143604" y="0"/>
            <a:ext cx="3000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000" b="1" smtClean="0">
                <a:solidFill>
                  <a:schemeClr val="accent5">
                    <a:lumMod val="50000"/>
                  </a:schemeClr>
                </a:solidFill>
              </a:rPr>
              <a:t>Source:  </a:t>
            </a:r>
            <a:r>
              <a:rPr lang="sv-SE" sz="1000" smtClean="0">
                <a:solidFill>
                  <a:schemeClr val="accent5">
                    <a:lumMod val="50000"/>
                  </a:schemeClr>
                </a:solidFill>
              </a:rPr>
              <a:t>http://www.qsm.com/process_01.html</a:t>
            </a:r>
            <a:endParaRPr lang="sv-SE" sz="10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72132" y="3714752"/>
            <a:ext cx="35718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/>
            <a:r>
              <a:rPr lang="en-US" smtClean="0"/>
              <a:t>Likely reasons: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mtClean="0"/>
              <a:t>This team size provides some protection against the loss of a key person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mtClean="0"/>
              <a:t>Individual performance is not overcome by group dynamics. 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mtClean="0"/>
              <a:t>Team size is probably close to optimum in building motivation and cohesion. 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mtClean="0"/>
              <a:t>There is minimum human communication complexity among team members. 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mtClean="0"/>
              <a:t>It doesn't require significant management overhead.</a:t>
            </a:r>
            <a:endParaRPr lang="sv-S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Motivation</a:t>
            </a:r>
          </a:p>
        </p:txBody>
      </p:sp>
      <p:sp>
        <p:nvSpPr>
          <p:cNvPr id="28" name="Platshållare för innehåll 27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939925"/>
          </a:xfrm>
        </p:spPr>
        <p:txBody>
          <a:bodyPr/>
          <a:lstStyle/>
          <a:p>
            <a:r>
              <a:rPr lang="sv-SE" i="1"/>
              <a:t>Effective</a:t>
            </a:r>
            <a:r>
              <a:rPr lang="sv-SE"/>
              <a:t> hours = the most scarce resource</a:t>
            </a:r>
          </a:p>
          <a:p>
            <a:pPr lvl="1"/>
            <a:r>
              <a:rPr lang="sv-SE"/>
              <a:t>Motivated</a:t>
            </a:r>
          </a:p>
          <a:p>
            <a:pPr lvl="1"/>
            <a:r>
              <a:rPr lang="sv-SE"/>
              <a:t>Focused</a:t>
            </a:r>
          </a:p>
          <a:p>
            <a:pPr lvl="1"/>
            <a:r>
              <a:rPr lang="sv-SE"/>
              <a:t>Have everything I need</a:t>
            </a:r>
          </a:p>
          <a:p>
            <a:pPr marL="0" indent="0">
              <a:buNone/>
            </a:pPr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107</a:t>
            </a:fld>
            <a:endParaRPr lang="en-US"/>
          </a:p>
        </p:txBody>
      </p:sp>
      <p:sp>
        <p:nvSpPr>
          <p:cNvPr id="8" name="textruta 7"/>
          <p:cNvSpPr txBox="1"/>
          <p:nvPr/>
        </p:nvSpPr>
        <p:spPr>
          <a:xfrm>
            <a:off x="1219200" y="4731603"/>
            <a:ext cx="45108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/>
              <a:t>What if all meetings were optional?</a:t>
            </a:r>
          </a:p>
          <a:p>
            <a:r>
              <a:rPr lang="sv-SE" sz="1600"/>
              <a:t>What if all project participants were volunteers?</a:t>
            </a:r>
          </a:p>
          <a:p>
            <a:endParaRPr lang="sv-SE" sz="1600"/>
          </a:p>
        </p:txBody>
      </p:sp>
      <p:grpSp>
        <p:nvGrpSpPr>
          <p:cNvPr id="5" name="Grupp 31"/>
          <p:cNvGrpSpPr/>
          <p:nvPr/>
        </p:nvGrpSpPr>
        <p:grpSpPr>
          <a:xfrm>
            <a:off x="4648200" y="762000"/>
            <a:ext cx="4369318" cy="4271665"/>
            <a:chOff x="4648200" y="762000"/>
            <a:chExt cx="4369318" cy="4271665"/>
          </a:xfrm>
        </p:grpSpPr>
        <p:sp>
          <p:nvSpPr>
            <p:cNvPr id="6" name="textruta 5"/>
            <p:cNvSpPr txBox="1"/>
            <p:nvPr/>
          </p:nvSpPr>
          <p:spPr>
            <a:xfrm>
              <a:off x="4953000" y="4572000"/>
              <a:ext cx="34808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http://www.youtube.com/watch?v=u6XAPnuFjJc</a:t>
              </a:r>
            </a:p>
            <a:p>
              <a:endParaRPr lang="sv-SE"/>
            </a:p>
          </p:txBody>
        </p:sp>
        <p:grpSp>
          <p:nvGrpSpPr>
            <p:cNvPr id="7" name="Group 1025"/>
            <p:cNvGrpSpPr/>
            <p:nvPr/>
          </p:nvGrpSpPr>
          <p:grpSpPr>
            <a:xfrm>
              <a:off x="4648200" y="2057400"/>
              <a:ext cx="3934580" cy="2566122"/>
              <a:chOff x="4079258" y="1556547"/>
              <a:chExt cx="4985914" cy="3022110"/>
            </a:xfrm>
          </p:grpSpPr>
          <p:grpSp>
            <p:nvGrpSpPr>
              <p:cNvPr id="9" name="Group 1024"/>
              <p:cNvGrpSpPr/>
              <p:nvPr/>
            </p:nvGrpSpPr>
            <p:grpSpPr>
              <a:xfrm>
                <a:off x="4079258" y="1556547"/>
                <a:ext cx="4985914" cy="2914866"/>
                <a:chOff x="4252679" y="3569278"/>
                <a:chExt cx="4672053" cy="2914866"/>
              </a:xfrm>
            </p:grpSpPr>
            <p:grpSp>
              <p:nvGrpSpPr>
                <p:cNvPr id="10" name="Group 30"/>
                <p:cNvGrpSpPr/>
                <p:nvPr/>
              </p:nvGrpSpPr>
              <p:grpSpPr>
                <a:xfrm>
                  <a:off x="4252679" y="3569278"/>
                  <a:ext cx="4672053" cy="2914866"/>
                  <a:chOff x="4252679" y="3569278"/>
                  <a:chExt cx="4672053" cy="2914866"/>
                </a:xfrm>
              </p:grpSpPr>
              <p:grpSp>
                <p:nvGrpSpPr>
                  <p:cNvPr id="11" name="Group 26"/>
                  <p:cNvGrpSpPr/>
                  <p:nvPr/>
                </p:nvGrpSpPr>
                <p:grpSpPr>
                  <a:xfrm>
                    <a:off x="4252679" y="3569278"/>
                    <a:ext cx="4672053" cy="2914866"/>
                    <a:chOff x="4252679" y="3569278"/>
                    <a:chExt cx="4672053" cy="2914866"/>
                  </a:xfrm>
                </p:grpSpPr>
                <p:grpSp>
                  <p:nvGrpSpPr>
                    <p:cNvPr id="14" name="Group 23"/>
                    <p:cNvGrpSpPr/>
                    <p:nvPr/>
                  </p:nvGrpSpPr>
                  <p:grpSpPr>
                    <a:xfrm>
                      <a:off x="4252679" y="3569278"/>
                      <a:ext cx="4672053" cy="2914866"/>
                      <a:chOff x="4252679" y="3569278"/>
                      <a:chExt cx="4672053" cy="2914866"/>
                    </a:xfrm>
                  </p:grpSpPr>
                  <p:grpSp>
                    <p:nvGrpSpPr>
                      <p:cNvPr id="16" name="Group 21"/>
                      <p:cNvGrpSpPr/>
                      <p:nvPr/>
                    </p:nvGrpSpPr>
                    <p:grpSpPr>
                      <a:xfrm>
                        <a:off x="4252679" y="3569278"/>
                        <a:ext cx="4672053" cy="2914866"/>
                        <a:chOff x="4252679" y="3569278"/>
                        <a:chExt cx="4672053" cy="2914866"/>
                      </a:xfrm>
                    </p:grpSpPr>
                    <p:pic>
                      <p:nvPicPr>
                        <p:cNvPr id="22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52679" y="3569278"/>
                          <a:ext cx="4672053" cy="291401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  <p:sp>
                      <p:nvSpPr>
                        <p:cNvPr id="23" name="Rectangle 14"/>
                        <p:cNvSpPr/>
                        <p:nvPr/>
                      </p:nvSpPr>
                      <p:spPr bwMode="auto">
                        <a:xfrm>
                          <a:off x="4252679" y="4433888"/>
                          <a:ext cx="393042" cy="631031"/>
                        </a:xfrm>
                        <a:prstGeom prst="rect">
                          <a:avLst/>
                        </a:prstGeom>
                        <a:solidFill>
                          <a:srgbClr val="F8F8F8"/>
                        </a:solidFill>
                        <a:ln w="6350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rtlCol="0" anchor="ctr"/>
                        <a:lstStyle/>
                        <a:p>
                          <a:pPr algn="ctr" eaLnBrk="0" hangingPunct="0"/>
                          <a:endParaRPr lang="en-US" sz="1200" dirty="0"/>
                        </a:p>
                      </p:txBody>
                    </p:sp>
                    <p:sp>
                      <p:nvSpPr>
                        <p:cNvPr id="24" name="Oval 15"/>
                        <p:cNvSpPr/>
                        <p:nvPr/>
                      </p:nvSpPr>
                      <p:spPr bwMode="auto">
                        <a:xfrm>
                          <a:off x="4593431" y="4645819"/>
                          <a:ext cx="126207" cy="261937"/>
                        </a:xfrm>
                        <a:prstGeom prst="ellipse">
                          <a:avLst/>
                        </a:prstGeom>
                        <a:solidFill>
                          <a:srgbClr val="F8F8F8"/>
                        </a:solidFill>
                        <a:ln w="6350" algn="ctr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rtlCol="0" anchor="ctr"/>
                        <a:lstStyle/>
                        <a:p>
                          <a:pPr algn="ctr" eaLnBrk="0" hangingPunct="0"/>
                          <a:endParaRPr lang="en-US" sz="1200" dirty="0"/>
                        </a:p>
                      </p:txBody>
                    </p:sp>
                    <p:sp>
                      <p:nvSpPr>
                        <p:cNvPr id="25" name="Freeform 20"/>
                        <p:cNvSpPr/>
                        <p:nvPr/>
                      </p:nvSpPr>
                      <p:spPr>
                        <a:xfrm>
                          <a:off x="4252679" y="5179219"/>
                          <a:ext cx="566971" cy="1304925"/>
                        </a:xfrm>
                        <a:custGeom>
                          <a:avLst/>
                          <a:gdLst>
                            <a:gd name="connsiteX0" fmla="*/ 0 w 566737"/>
                            <a:gd name="connsiteY0" fmla="*/ 0 h 1304925"/>
                            <a:gd name="connsiteX1" fmla="*/ 226218 w 566737"/>
                            <a:gd name="connsiteY1" fmla="*/ 21431 h 1304925"/>
                            <a:gd name="connsiteX2" fmla="*/ 376237 w 566737"/>
                            <a:gd name="connsiteY2" fmla="*/ 266700 h 1304925"/>
                            <a:gd name="connsiteX3" fmla="*/ 564356 w 566737"/>
                            <a:gd name="connsiteY3" fmla="*/ 492919 h 1304925"/>
                            <a:gd name="connsiteX4" fmla="*/ 540543 w 566737"/>
                            <a:gd name="connsiteY4" fmla="*/ 769144 h 1304925"/>
                            <a:gd name="connsiteX5" fmla="*/ 566737 w 566737"/>
                            <a:gd name="connsiteY5" fmla="*/ 957262 h 1304925"/>
                            <a:gd name="connsiteX6" fmla="*/ 540543 w 566737"/>
                            <a:gd name="connsiteY6" fmla="*/ 1045369 h 1304925"/>
                            <a:gd name="connsiteX7" fmla="*/ 445293 w 566737"/>
                            <a:gd name="connsiteY7" fmla="*/ 1197769 h 1304925"/>
                            <a:gd name="connsiteX8" fmla="*/ 326231 w 566737"/>
                            <a:gd name="connsiteY8" fmla="*/ 1264444 h 1304925"/>
                            <a:gd name="connsiteX9" fmla="*/ 252412 w 566737"/>
                            <a:gd name="connsiteY9" fmla="*/ 1302544 h 1304925"/>
                            <a:gd name="connsiteX10" fmla="*/ 4762 w 566737"/>
                            <a:gd name="connsiteY10" fmla="*/ 1304925 h 1304925"/>
                            <a:gd name="connsiteX11" fmla="*/ 0 w 566737"/>
                            <a:gd name="connsiteY11" fmla="*/ 0 h 13049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566737" h="1304925">
                              <a:moveTo>
                                <a:pt x="0" y="0"/>
                              </a:moveTo>
                              <a:lnTo>
                                <a:pt x="226218" y="21431"/>
                              </a:lnTo>
                              <a:lnTo>
                                <a:pt x="376237" y="266700"/>
                              </a:lnTo>
                              <a:lnTo>
                                <a:pt x="564356" y="492919"/>
                              </a:lnTo>
                              <a:lnTo>
                                <a:pt x="540543" y="769144"/>
                              </a:lnTo>
                              <a:lnTo>
                                <a:pt x="566737" y="957262"/>
                              </a:lnTo>
                              <a:lnTo>
                                <a:pt x="540543" y="1045369"/>
                              </a:lnTo>
                              <a:lnTo>
                                <a:pt x="445293" y="1197769"/>
                              </a:lnTo>
                              <a:lnTo>
                                <a:pt x="326231" y="1264444"/>
                              </a:lnTo>
                              <a:lnTo>
                                <a:pt x="252412" y="1302544"/>
                              </a:lnTo>
                              <a:lnTo>
                                <a:pt x="4762" y="1304925"/>
                              </a:lnTo>
                              <a:cubicBezTo>
                                <a:pt x="3968" y="874712"/>
                                <a:pt x="3175" y="444500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8F8F8"/>
                        </a:solidFill>
                        <a:ln>
                          <a:noFill/>
                        </a:ln>
                      </p:spPr>
                      <p:txBody>
                        <a:bodyPr rtlCol="0" anchor="ctr"/>
                        <a:lstStyle/>
                        <a:p>
                          <a:pPr algn="ctr" eaLnBrk="0" hangingPunct="0"/>
                          <a:endParaRPr lang="en-US" sz="1200" dirty="0"/>
                        </a:p>
                      </p:txBody>
                    </p:sp>
                  </p:grpSp>
                  <p:sp>
                    <p:nvSpPr>
                      <p:cNvPr id="21" name="Rectangle 22"/>
                      <p:cNvSpPr/>
                      <p:nvPr/>
                    </p:nvSpPr>
                    <p:spPr bwMode="auto">
                      <a:xfrm>
                        <a:off x="7278832" y="5626677"/>
                        <a:ext cx="1645900" cy="857467"/>
                      </a:xfrm>
                      <a:prstGeom prst="rect">
                        <a:avLst/>
                      </a:prstGeom>
                      <a:solidFill>
                        <a:srgbClr val="F8F8F8"/>
                      </a:solidFill>
                      <a:ln w="6350" algn="ctr">
                        <a:noFill/>
                        <a:round/>
                        <a:headEnd/>
                        <a:tailEnd/>
                      </a:ln>
                    </p:spPr>
                    <p:txBody>
                      <a:bodyPr rtlCol="0" anchor="ctr"/>
                      <a:lstStyle/>
                      <a:p>
                        <a:pPr algn="ctr" eaLnBrk="0" hangingPunct="0"/>
                        <a:endParaRPr lang="en-US" sz="1200" dirty="0"/>
                      </a:p>
                    </p:txBody>
                  </p:sp>
                </p:grpSp>
                <p:sp>
                  <p:nvSpPr>
                    <p:cNvPr id="19" name="Rectangle 24"/>
                    <p:cNvSpPr/>
                    <p:nvPr/>
                  </p:nvSpPr>
                  <p:spPr bwMode="auto">
                    <a:xfrm>
                      <a:off x="4252679" y="3569278"/>
                      <a:ext cx="45719" cy="291401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6350" algn="ctr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 eaLnBrk="0" hangingPunct="0"/>
                      <a:endParaRPr lang="en-US" sz="1200" dirty="0"/>
                    </a:p>
                  </p:txBody>
                </p:sp>
              </p:grpSp>
              <p:sp>
                <p:nvSpPr>
                  <p:cNvPr id="17" name="Freeform 29"/>
                  <p:cNvSpPr/>
                  <p:nvPr/>
                </p:nvSpPr>
                <p:spPr>
                  <a:xfrm>
                    <a:off x="4374573" y="3584864"/>
                    <a:ext cx="727363" cy="213013"/>
                  </a:xfrm>
                  <a:custGeom>
                    <a:avLst/>
                    <a:gdLst>
                      <a:gd name="connsiteX0" fmla="*/ 72736 w 727363"/>
                      <a:gd name="connsiteY0" fmla="*/ 10391 h 213013"/>
                      <a:gd name="connsiteX1" fmla="*/ 62345 w 727363"/>
                      <a:gd name="connsiteY1" fmla="*/ 83127 h 213013"/>
                      <a:gd name="connsiteX2" fmla="*/ 20782 w 727363"/>
                      <a:gd name="connsiteY2" fmla="*/ 140277 h 213013"/>
                      <a:gd name="connsiteX3" fmla="*/ 0 w 727363"/>
                      <a:gd name="connsiteY3" fmla="*/ 202622 h 213013"/>
                      <a:gd name="connsiteX4" fmla="*/ 31172 w 727363"/>
                      <a:gd name="connsiteY4" fmla="*/ 213013 h 213013"/>
                      <a:gd name="connsiteX5" fmla="*/ 176645 w 727363"/>
                      <a:gd name="connsiteY5" fmla="*/ 207818 h 213013"/>
                      <a:gd name="connsiteX6" fmla="*/ 327313 w 727363"/>
                      <a:gd name="connsiteY6" fmla="*/ 187036 h 213013"/>
                      <a:gd name="connsiteX7" fmla="*/ 452004 w 727363"/>
                      <a:gd name="connsiteY7" fmla="*/ 192231 h 213013"/>
                      <a:gd name="connsiteX8" fmla="*/ 561109 w 727363"/>
                      <a:gd name="connsiteY8" fmla="*/ 161059 h 213013"/>
                      <a:gd name="connsiteX9" fmla="*/ 639041 w 727363"/>
                      <a:gd name="connsiteY9" fmla="*/ 114300 h 213013"/>
                      <a:gd name="connsiteX10" fmla="*/ 727363 w 727363"/>
                      <a:gd name="connsiteY10" fmla="*/ 103909 h 213013"/>
                      <a:gd name="connsiteX11" fmla="*/ 701386 w 727363"/>
                      <a:gd name="connsiteY11" fmla="*/ 0 h 213013"/>
                      <a:gd name="connsiteX12" fmla="*/ 72736 w 727363"/>
                      <a:gd name="connsiteY12" fmla="*/ 10391 h 213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27363" h="213013">
                        <a:moveTo>
                          <a:pt x="72736" y="10391"/>
                        </a:moveTo>
                        <a:lnTo>
                          <a:pt x="62345" y="83127"/>
                        </a:lnTo>
                        <a:lnTo>
                          <a:pt x="20782" y="140277"/>
                        </a:lnTo>
                        <a:lnTo>
                          <a:pt x="0" y="202622"/>
                        </a:lnTo>
                        <a:lnTo>
                          <a:pt x="31172" y="213013"/>
                        </a:lnTo>
                        <a:lnTo>
                          <a:pt x="176645" y="207818"/>
                        </a:lnTo>
                        <a:lnTo>
                          <a:pt x="327313" y="187036"/>
                        </a:lnTo>
                        <a:lnTo>
                          <a:pt x="452004" y="192231"/>
                        </a:lnTo>
                        <a:lnTo>
                          <a:pt x="561109" y="161059"/>
                        </a:lnTo>
                        <a:lnTo>
                          <a:pt x="639041" y="114300"/>
                        </a:lnTo>
                        <a:lnTo>
                          <a:pt x="727363" y="103909"/>
                        </a:lnTo>
                        <a:lnTo>
                          <a:pt x="701386" y="0"/>
                        </a:lnTo>
                        <a:lnTo>
                          <a:pt x="72736" y="10391"/>
                        </a:lnTo>
                        <a:close/>
                      </a:path>
                    </a:pathLst>
                  </a:custGeom>
                  <a:solidFill>
                    <a:srgbClr val="F8F8F8"/>
                  </a:solidFill>
                  <a:ln>
                    <a:noFill/>
                  </a:ln>
                </p:spPr>
                <p:txBody>
                  <a:bodyPr rtlCol="0" anchor="ctr"/>
                  <a:lstStyle/>
                  <a:p>
                    <a:pPr algn="ctr" eaLnBrk="0" hangingPunct="0"/>
                    <a:endParaRPr lang="en-US" sz="1200" dirty="0"/>
                  </a:p>
                </p:txBody>
              </p:sp>
            </p:grpSp>
            <p:sp>
              <p:nvSpPr>
                <p:cNvPr id="15" name="Oval 1023"/>
                <p:cNvSpPr/>
                <p:nvPr/>
              </p:nvSpPr>
              <p:spPr bwMode="auto">
                <a:xfrm>
                  <a:off x="5613905" y="3569278"/>
                  <a:ext cx="244187" cy="122092"/>
                </a:xfrm>
                <a:prstGeom prst="ellipse">
                  <a:avLst/>
                </a:prstGeom>
                <a:solidFill>
                  <a:srgbClr val="F8F8F8"/>
                </a:solidFill>
                <a:ln w="6350" algn="ctr">
                  <a:noFill/>
                  <a:round/>
                  <a:headEnd/>
                  <a:tailEnd/>
                </a:ln>
              </p:spPr>
              <p:txBody>
                <a:bodyPr rtlCol="0" anchor="ctr"/>
                <a:lstStyle/>
                <a:p>
                  <a:pPr algn="ctr" eaLnBrk="0" hangingPunct="0"/>
                  <a:endParaRPr lang="en-US" sz="1200" dirty="0"/>
                </a:p>
              </p:txBody>
            </p:sp>
          </p:grpSp>
          <p:grpSp>
            <p:nvGrpSpPr>
              <p:cNvPr id="18" name="Group 36"/>
              <p:cNvGrpSpPr/>
              <p:nvPr/>
            </p:nvGrpSpPr>
            <p:grpSpPr>
              <a:xfrm>
                <a:off x="7533408" y="3818953"/>
                <a:ext cx="1531763" cy="759704"/>
                <a:chOff x="430851" y="5654729"/>
                <a:chExt cx="1979840" cy="855020"/>
              </a:xfrm>
            </p:grpSpPr>
            <p:pic>
              <p:nvPicPr>
                <p:cNvPr id="12" name="Picture 5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851" y="5654729"/>
                  <a:ext cx="1979840" cy="6340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3" name="TextBox 38"/>
                <p:cNvSpPr txBox="1"/>
                <p:nvPr/>
              </p:nvSpPr>
              <p:spPr>
                <a:xfrm>
                  <a:off x="430851" y="6264982"/>
                  <a:ext cx="1979840" cy="244767"/>
                </a:xfrm>
                <a:prstGeom prst="rect">
                  <a:avLst/>
                </a:prstGeom>
                <a:solidFill>
                  <a:srgbClr val="F8F8F8"/>
                </a:solidFill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sz="600" dirty="0" smtClean="0">
                      <a:latin typeface="Comic Sans MS" pitchFamily="66" charset="0"/>
                    </a:rPr>
                    <a:t>www.youtube.com/watch?v=u6XAPnuFjJc</a:t>
                  </a:r>
                  <a:endParaRPr lang="en-US" sz="800" dirty="0" smtClean="0">
                    <a:latin typeface="Comic Sans MS" pitchFamily="66" charset="0"/>
                  </a:endParaRPr>
                </a:p>
              </p:txBody>
            </p:sp>
          </p:grpSp>
        </p:grp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8600" y="762000"/>
              <a:ext cx="1168918" cy="1765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" name="Grupp 30"/>
          <p:cNvGrpSpPr/>
          <p:nvPr/>
        </p:nvGrpSpPr>
        <p:grpSpPr>
          <a:xfrm>
            <a:off x="152400" y="3200400"/>
            <a:ext cx="3352800" cy="1781806"/>
            <a:chOff x="152400" y="3200400"/>
            <a:chExt cx="3352800" cy="1781806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3505200"/>
              <a:ext cx="1032620" cy="1477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" name="Rundad rektangulär 29"/>
            <p:cNvSpPr/>
            <p:nvPr/>
          </p:nvSpPr>
          <p:spPr bwMode="auto">
            <a:xfrm>
              <a:off x="1295400" y="3200400"/>
              <a:ext cx="2209800" cy="685800"/>
            </a:xfrm>
            <a:prstGeom prst="wedgeRoundRectCallout">
              <a:avLst>
                <a:gd name="adj1" fmla="val -49999"/>
                <a:gd name="adj2" fmla="val 68028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So how do we motivate people?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8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Sprint planning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108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086F6DFC-82FD-478D-A390-5D9CFBF68CBF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48132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29DDDE7-F489-45B0-866F-6068FA89004F}" type="slidenum">
              <a:rPr lang="en-US" smtClean="0"/>
              <a:pPr>
                <a:defRPr/>
              </a:pPr>
              <a:t>109</a:t>
            </a:fld>
            <a:endParaRPr lang="en-US" smtClean="0"/>
          </a:p>
        </p:txBody>
      </p:sp>
      <p:sp>
        <p:nvSpPr>
          <p:cNvPr id="62469" name="Rectangle 15"/>
          <p:cNvSpPr>
            <a:spLocks noChangeArrowheads="1"/>
          </p:cNvSpPr>
          <p:nvPr/>
        </p:nvSpPr>
        <p:spPr bwMode="auto">
          <a:xfrm>
            <a:off x="106363" y="1052513"/>
            <a:ext cx="7489825" cy="2663825"/>
          </a:xfrm>
          <a:prstGeom prst="rect">
            <a:avLst/>
          </a:prstGeom>
          <a:solidFill>
            <a:srgbClr val="E5F2FF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24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5888"/>
            <a:ext cx="8229600" cy="649287"/>
          </a:xfrm>
        </p:spPr>
        <p:txBody>
          <a:bodyPr/>
          <a:lstStyle/>
          <a:p>
            <a:pPr eaLnBrk="1" hangingPunct="1"/>
            <a:r>
              <a:rPr lang="sv-SE" smtClean="0"/>
              <a:t>Sprint planning meeting - example</a:t>
            </a:r>
          </a:p>
        </p:txBody>
      </p:sp>
      <p:sp>
        <p:nvSpPr>
          <p:cNvPr id="62471" name="Rectangle 86"/>
          <p:cNvSpPr>
            <a:spLocks noGrp="1" noChangeArrowheads="1"/>
          </p:cNvSpPr>
          <p:nvPr>
            <p:ph type="body" idx="1"/>
          </p:nvPr>
        </p:nvSpPr>
        <p:spPr>
          <a:xfrm>
            <a:off x="468313" y="3933825"/>
            <a:ext cx="8229600" cy="16557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v-SE" sz="1600" smtClean="0"/>
              <a:t>Goal</a:t>
            </a:r>
          </a:p>
          <a:p>
            <a:pPr eaLnBrk="1" hangingPunct="1">
              <a:lnSpc>
                <a:spcPct val="80000"/>
              </a:lnSpc>
            </a:pPr>
            <a:r>
              <a:rPr lang="sv-SE" sz="1600" smtClean="0"/>
              <a:t>Present backlog</a:t>
            </a:r>
          </a:p>
          <a:p>
            <a:pPr eaLnBrk="1" hangingPunct="1">
              <a:lnSpc>
                <a:spcPct val="80000"/>
              </a:lnSpc>
            </a:pPr>
            <a:r>
              <a:rPr lang="sv-SE" sz="1600" smtClean="0"/>
              <a:t>Reprioritize, Re-estimate, split stories, combine stories</a:t>
            </a:r>
          </a:p>
          <a:p>
            <a:pPr eaLnBrk="1" hangingPunct="1">
              <a:lnSpc>
                <a:spcPct val="80000"/>
              </a:lnSpc>
            </a:pPr>
            <a:r>
              <a:rPr lang="sv-SE" sz="1600" smtClean="0"/>
              <a:t>Break out tasks</a:t>
            </a:r>
          </a:p>
          <a:p>
            <a:pPr eaLnBrk="1" hangingPunct="1">
              <a:lnSpc>
                <a:spcPct val="80000"/>
              </a:lnSpc>
            </a:pPr>
            <a:r>
              <a:rPr lang="sv-SE" sz="1600" smtClean="0"/>
              <a:t>Estimate velocity, draw the line</a:t>
            </a:r>
          </a:p>
        </p:txBody>
      </p:sp>
      <p:grpSp>
        <p:nvGrpSpPr>
          <p:cNvPr id="2" name="Group 96"/>
          <p:cNvGrpSpPr>
            <a:grpSpLocks/>
          </p:cNvGrpSpPr>
          <p:nvPr/>
        </p:nvGrpSpPr>
        <p:grpSpPr bwMode="auto">
          <a:xfrm>
            <a:off x="6372225" y="1520825"/>
            <a:ext cx="1152525" cy="792163"/>
            <a:chOff x="4921" y="958"/>
            <a:chExt cx="726" cy="499"/>
          </a:xfrm>
        </p:grpSpPr>
        <p:sp>
          <p:nvSpPr>
            <p:cNvPr id="62547" name="Rectangle 14"/>
            <p:cNvSpPr>
              <a:spLocks noChangeArrowheads="1"/>
            </p:cNvSpPr>
            <p:nvPr/>
          </p:nvSpPr>
          <p:spPr bwMode="auto">
            <a:xfrm>
              <a:off x="5103" y="958"/>
              <a:ext cx="544" cy="31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48" name="Rectangle 13"/>
            <p:cNvSpPr>
              <a:spLocks noChangeArrowheads="1"/>
            </p:cNvSpPr>
            <p:nvPr/>
          </p:nvSpPr>
          <p:spPr bwMode="auto">
            <a:xfrm rot="227492">
              <a:off x="5012" y="973"/>
              <a:ext cx="544" cy="31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49" name="Rectangle 12"/>
            <p:cNvSpPr>
              <a:spLocks noChangeArrowheads="1"/>
            </p:cNvSpPr>
            <p:nvPr/>
          </p:nvSpPr>
          <p:spPr bwMode="auto">
            <a:xfrm rot="-151726">
              <a:off x="4967" y="1004"/>
              <a:ext cx="544" cy="31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50" name="Rectangle 11"/>
            <p:cNvSpPr>
              <a:spLocks noChangeArrowheads="1"/>
            </p:cNvSpPr>
            <p:nvPr/>
          </p:nvSpPr>
          <p:spPr bwMode="auto">
            <a:xfrm>
              <a:off x="4921" y="1049"/>
              <a:ext cx="544" cy="40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70000"/>
                </a:lnSpc>
              </a:pPr>
              <a:r>
                <a:rPr lang="sv-SE" sz="1100">
                  <a:solidFill>
                    <a:srgbClr val="000000"/>
                  </a:solidFill>
                  <a:latin typeface="Comic Sans MS"/>
                  <a:cs typeface="Comic Sans MS"/>
                </a:rPr>
                <a:t>Encrypted</a:t>
              </a:r>
            </a:p>
            <a:p>
              <a:pPr algn="ctr">
                <a:lnSpc>
                  <a:spcPct val="70000"/>
                </a:lnSpc>
              </a:pPr>
              <a:r>
                <a:rPr lang="sv-SE" sz="1100">
                  <a:solidFill>
                    <a:srgbClr val="000000"/>
                  </a:solidFill>
                  <a:latin typeface="Comic Sans MS"/>
                  <a:cs typeface="Comic Sans MS"/>
                </a:rPr>
                <a:t>Password</a:t>
              </a:r>
            </a:p>
          </p:txBody>
        </p:sp>
      </p:grpSp>
      <p:sp>
        <p:nvSpPr>
          <p:cNvPr id="342032" name="Rectangle 16"/>
          <p:cNvSpPr>
            <a:spLocks noChangeArrowheads="1"/>
          </p:cNvSpPr>
          <p:nvPr/>
        </p:nvSpPr>
        <p:spPr bwMode="auto">
          <a:xfrm>
            <a:off x="1308100" y="1016000"/>
            <a:ext cx="14620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chemeClr val="tx1"/>
                </a:solidFill>
                <a:latin typeface="Inkpen2 Script" pitchFamily="2" charset="0"/>
              </a:rPr>
              <a:t>More important</a:t>
            </a: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588963" y="1100138"/>
            <a:ext cx="758825" cy="204787"/>
            <a:chOff x="1307" y="2873"/>
            <a:chExt cx="478" cy="129"/>
          </a:xfrm>
        </p:grpSpPr>
        <p:sp>
          <p:nvSpPr>
            <p:cNvPr id="62545" name="Freeform 18"/>
            <p:cNvSpPr>
              <a:spLocks/>
            </p:cNvSpPr>
            <p:nvPr/>
          </p:nvSpPr>
          <p:spPr bwMode="auto">
            <a:xfrm>
              <a:off x="1338" y="2931"/>
              <a:ext cx="447" cy="11"/>
            </a:xfrm>
            <a:custGeom>
              <a:avLst/>
              <a:gdLst>
                <a:gd name="T0" fmla="*/ 0 w 447"/>
                <a:gd name="T1" fmla="*/ 11 h 11"/>
                <a:gd name="T2" fmla="*/ 233 w 447"/>
                <a:gd name="T3" fmla="*/ 6 h 11"/>
                <a:gd name="T4" fmla="*/ 447 w 447"/>
                <a:gd name="T5" fmla="*/ 6 h 11"/>
                <a:gd name="T6" fmla="*/ 0 60000 65536"/>
                <a:gd name="T7" fmla="*/ 0 60000 65536"/>
                <a:gd name="T8" fmla="*/ 0 60000 65536"/>
                <a:gd name="T9" fmla="*/ 0 w 447"/>
                <a:gd name="T10" fmla="*/ 0 h 11"/>
                <a:gd name="T11" fmla="*/ 447 w 447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7" h="11">
                  <a:moveTo>
                    <a:pt x="0" y="11"/>
                  </a:moveTo>
                  <a:cubicBezTo>
                    <a:pt x="79" y="7"/>
                    <a:pt x="154" y="0"/>
                    <a:pt x="233" y="6"/>
                  </a:cubicBezTo>
                  <a:cubicBezTo>
                    <a:pt x="305" y="0"/>
                    <a:pt x="373" y="6"/>
                    <a:pt x="447" y="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62546" name="Freeform 19"/>
            <p:cNvSpPr>
              <a:spLocks/>
            </p:cNvSpPr>
            <p:nvPr/>
          </p:nvSpPr>
          <p:spPr bwMode="auto">
            <a:xfrm>
              <a:off x="1307" y="2873"/>
              <a:ext cx="109" cy="129"/>
            </a:xfrm>
            <a:custGeom>
              <a:avLst/>
              <a:gdLst>
                <a:gd name="T0" fmla="*/ 104 w 109"/>
                <a:gd name="T1" fmla="*/ 0 h 129"/>
                <a:gd name="T2" fmla="*/ 29 w 109"/>
                <a:gd name="T3" fmla="*/ 50 h 129"/>
                <a:gd name="T4" fmla="*/ 0 w 109"/>
                <a:gd name="T5" fmla="*/ 65 h 129"/>
                <a:gd name="T6" fmla="*/ 69 w 109"/>
                <a:gd name="T7" fmla="*/ 104 h 129"/>
                <a:gd name="T8" fmla="*/ 109 w 109"/>
                <a:gd name="T9" fmla="*/ 129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129"/>
                <a:gd name="T17" fmla="*/ 109 w 109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129">
                  <a:moveTo>
                    <a:pt x="104" y="0"/>
                  </a:moveTo>
                  <a:cubicBezTo>
                    <a:pt x="72" y="11"/>
                    <a:pt x="54" y="32"/>
                    <a:pt x="29" y="50"/>
                  </a:cubicBezTo>
                  <a:cubicBezTo>
                    <a:pt x="20" y="56"/>
                    <a:pt x="9" y="59"/>
                    <a:pt x="0" y="65"/>
                  </a:cubicBezTo>
                  <a:cubicBezTo>
                    <a:pt x="18" y="91"/>
                    <a:pt x="44" y="87"/>
                    <a:pt x="69" y="104"/>
                  </a:cubicBezTo>
                  <a:cubicBezTo>
                    <a:pt x="102" y="126"/>
                    <a:pt x="88" y="119"/>
                    <a:pt x="109" y="1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 rot="10800000">
            <a:off x="6661150" y="1125538"/>
            <a:ext cx="758825" cy="204787"/>
            <a:chOff x="1307" y="2873"/>
            <a:chExt cx="478" cy="129"/>
          </a:xfrm>
        </p:grpSpPr>
        <p:sp>
          <p:nvSpPr>
            <p:cNvPr id="62543" name="Freeform 22"/>
            <p:cNvSpPr>
              <a:spLocks/>
            </p:cNvSpPr>
            <p:nvPr/>
          </p:nvSpPr>
          <p:spPr bwMode="auto">
            <a:xfrm>
              <a:off x="1338" y="2931"/>
              <a:ext cx="447" cy="11"/>
            </a:xfrm>
            <a:custGeom>
              <a:avLst/>
              <a:gdLst>
                <a:gd name="T0" fmla="*/ 0 w 447"/>
                <a:gd name="T1" fmla="*/ 11 h 11"/>
                <a:gd name="T2" fmla="*/ 233 w 447"/>
                <a:gd name="T3" fmla="*/ 6 h 11"/>
                <a:gd name="T4" fmla="*/ 447 w 447"/>
                <a:gd name="T5" fmla="*/ 6 h 11"/>
                <a:gd name="T6" fmla="*/ 0 60000 65536"/>
                <a:gd name="T7" fmla="*/ 0 60000 65536"/>
                <a:gd name="T8" fmla="*/ 0 60000 65536"/>
                <a:gd name="T9" fmla="*/ 0 w 447"/>
                <a:gd name="T10" fmla="*/ 0 h 11"/>
                <a:gd name="T11" fmla="*/ 447 w 447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7" h="11">
                  <a:moveTo>
                    <a:pt x="0" y="11"/>
                  </a:moveTo>
                  <a:cubicBezTo>
                    <a:pt x="79" y="7"/>
                    <a:pt x="154" y="0"/>
                    <a:pt x="233" y="6"/>
                  </a:cubicBezTo>
                  <a:cubicBezTo>
                    <a:pt x="305" y="0"/>
                    <a:pt x="373" y="6"/>
                    <a:pt x="447" y="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62544" name="Freeform 23"/>
            <p:cNvSpPr>
              <a:spLocks/>
            </p:cNvSpPr>
            <p:nvPr/>
          </p:nvSpPr>
          <p:spPr bwMode="auto">
            <a:xfrm>
              <a:off x="1307" y="2873"/>
              <a:ext cx="109" cy="129"/>
            </a:xfrm>
            <a:custGeom>
              <a:avLst/>
              <a:gdLst>
                <a:gd name="T0" fmla="*/ 104 w 109"/>
                <a:gd name="T1" fmla="*/ 0 h 129"/>
                <a:gd name="T2" fmla="*/ 29 w 109"/>
                <a:gd name="T3" fmla="*/ 50 h 129"/>
                <a:gd name="T4" fmla="*/ 0 w 109"/>
                <a:gd name="T5" fmla="*/ 65 h 129"/>
                <a:gd name="T6" fmla="*/ 69 w 109"/>
                <a:gd name="T7" fmla="*/ 104 h 129"/>
                <a:gd name="T8" fmla="*/ 109 w 109"/>
                <a:gd name="T9" fmla="*/ 129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129"/>
                <a:gd name="T17" fmla="*/ 109 w 109"/>
                <a:gd name="T18" fmla="*/ 129 h 1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129">
                  <a:moveTo>
                    <a:pt x="104" y="0"/>
                  </a:moveTo>
                  <a:cubicBezTo>
                    <a:pt x="72" y="11"/>
                    <a:pt x="54" y="32"/>
                    <a:pt x="29" y="50"/>
                  </a:cubicBezTo>
                  <a:cubicBezTo>
                    <a:pt x="20" y="56"/>
                    <a:pt x="9" y="59"/>
                    <a:pt x="0" y="65"/>
                  </a:cubicBezTo>
                  <a:cubicBezTo>
                    <a:pt x="18" y="91"/>
                    <a:pt x="44" y="87"/>
                    <a:pt x="69" y="104"/>
                  </a:cubicBezTo>
                  <a:cubicBezTo>
                    <a:pt x="102" y="126"/>
                    <a:pt x="88" y="119"/>
                    <a:pt x="109" y="129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sp>
        <p:nvSpPr>
          <p:cNvPr id="342040" name="Rectangle 24"/>
          <p:cNvSpPr>
            <a:spLocks noChangeArrowheads="1"/>
          </p:cNvSpPr>
          <p:nvPr/>
        </p:nvSpPr>
        <p:spPr bwMode="auto">
          <a:xfrm>
            <a:off x="5219700" y="1016000"/>
            <a:ext cx="14430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chemeClr val="tx1"/>
                </a:solidFill>
                <a:latin typeface="Inkpen2 Script" pitchFamily="2" charset="0"/>
              </a:rPr>
              <a:t>Less important</a:t>
            </a:r>
          </a:p>
        </p:txBody>
      </p: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177800" y="1520827"/>
            <a:ext cx="866775" cy="646113"/>
            <a:chOff x="521" y="958"/>
            <a:chExt cx="546" cy="407"/>
          </a:xfrm>
        </p:grpSpPr>
        <p:sp>
          <p:nvSpPr>
            <p:cNvPr id="62541" name="Rectangle 5"/>
            <p:cNvSpPr>
              <a:spLocks noChangeArrowheads="1"/>
            </p:cNvSpPr>
            <p:nvPr/>
          </p:nvSpPr>
          <p:spPr bwMode="auto">
            <a:xfrm rot="-227405">
              <a:off x="521" y="958"/>
              <a:ext cx="544" cy="40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42" name="Rectangle 25"/>
            <p:cNvSpPr>
              <a:spLocks noChangeArrowheads="1"/>
            </p:cNvSpPr>
            <p:nvPr/>
          </p:nvSpPr>
          <p:spPr bwMode="auto">
            <a:xfrm rot="21339232">
              <a:off x="547" y="964"/>
              <a:ext cx="520" cy="1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400">
                  <a:solidFill>
                    <a:srgbClr val="000000"/>
                  </a:solidFill>
                  <a:latin typeface="Comic Sans MS"/>
                  <a:cs typeface="Comic Sans MS"/>
                </a:rPr>
                <a:t>Deposit</a:t>
              </a:r>
            </a:p>
          </p:txBody>
        </p:sp>
      </p:grpSp>
      <p:grpSp>
        <p:nvGrpSpPr>
          <p:cNvPr id="6" name="Group 91"/>
          <p:cNvGrpSpPr>
            <a:grpSpLocks/>
          </p:cNvGrpSpPr>
          <p:nvPr/>
        </p:nvGrpSpPr>
        <p:grpSpPr bwMode="auto">
          <a:xfrm>
            <a:off x="1490664" y="1495425"/>
            <a:ext cx="877888" cy="673100"/>
            <a:chOff x="1348" y="942"/>
            <a:chExt cx="553" cy="424"/>
          </a:xfrm>
        </p:grpSpPr>
        <p:sp>
          <p:nvSpPr>
            <p:cNvPr id="62539" name="Rectangle 6"/>
            <p:cNvSpPr>
              <a:spLocks noChangeArrowheads="1"/>
            </p:cNvSpPr>
            <p:nvPr/>
          </p:nvSpPr>
          <p:spPr bwMode="auto">
            <a:xfrm>
              <a:off x="1348" y="958"/>
              <a:ext cx="544" cy="40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70000"/>
                </a:lnSpc>
              </a:pPr>
              <a:endParaRPr lang="sv-SE" sz="110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40" name="Rectangle 26"/>
            <p:cNvSpPr>
              <a:spLocks noChangeArrowheads="1"/>
            </p:cNvSpPr>
            <p:nvPr/>
          </p:nvSpPr>
          <p:spPr bwMode="auto">
            <a:xfrm>
              <a:off x="1350" y="942"/>
              <a:ext cx="551" cy="2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Migration</a:t>
              </a:r>
            </a:p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tool</a:t>
              </a:r>
            </a:p>
          </p:txBody>
        </p:sp>
      </p:grpSp>
      <p:grpSp>
        <p:nvGrpSpPr>
          <p:cNvPr id="7" name="Group 92"/>
          <p:cNvGrpSpPr>
            <a:grpSpLocks/>
          </p:cNvGrpSpPr>
          <p:nvPr/>
        </p:nvGrpSpPr>
        <p:grpSpPr bwMode="auto">
          <a:xfrm>
            <a:off x="2463801" y="1520825"/>
            <a:ext cx="966788" cy="646113"/>
            <a:chOff x="1961" y="958"/>
            <a:chExt cx="609" cy="407"/>
          </a:xfrm>
        </p:grpSpPr>
        <p:sp>
          <p:nvSpPr>
            <p:cNvPr id="62537" name="Rectangle 7"/>
            <p:cNvSpPr>
              <a:spLocks noChangeArrowheads="1"/>
            </p:cNvSpPr>
            <p:nvPr/>
          </p:nvSpPr>
          <p:spPr bwMode="auto">
            <a:xfrm rot="-205801">
              <a:off x="2010" y="958"/>
              <a:ext cx="544" cy="40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70000"/>
                </a:lnSpc>
              </a:pPr>
              <a:endParaRPr lang="sv-SE" sz="110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38" name="Rectangle 27"/>
            <p:cNvSpPr>
              <a:spLocks noChangeArrowheads="1"/>
            </p:cNvSpPr>
            <p:nvPr/>
          </p:nvSpPr>
          <p:spPr bwMode="auto">
            <a:xfrm rot="21339232">
              <a:off x="1961" y="985"/>
              <a:ext cx="609" cy="2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Backoffice</a:t>
              </a:r>
            </a:p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login</a:t>
              </a:r>
            </a:p>
          </p:txBody>
        </p:sp>
      </p:grpSp>
      <p:grpSp>
        <p:nvGrpSpPr>
          <p:cNvPr id="8" name="Group 93"/>
          <p:cNvGrpSpPr>
            <a:grpSpLocks/>
          </p:cNvGrpSpPr>
          <p:nvPr/>
        </p:nvGrpSpPr>
        <p:grpSpPr bwMode="auto">
          <a:xfrm>
            <a:off x="3430589" y="1519239"/>
            <a:ext cx="989013" cy="646113"/>
            <a:chOff x="2706" y="957"/>
            <a:chExt cx="623" cy="407"/>
          </a:xfrm>
        </p:grpSpPr>
        <p:sp>
          <p:nvSpPr>
            <p:cNvPr id="62535" name="Rectangle 8"/>
            <p:cNvSpPr>
              <a:spLocks noChangeArrowheads="1"/>
            </p:cNvSpPr>
            <p:nvPr/>
          </p:nvSpPr>
          <p:spPr bwMode="auto">
            <a:xfrm rot="184182">
              <a:off x="2741" y="957"/>
              <a:ext cx="544" cy="40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70000"/>
                </a:lnSpc>
              </a:pPr>
              <a:endParaRPr lang="sv-SE" sz="110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36" name="Rectangle 28"/>
            <p:cNvSpPr>
              <a:spLocks noChangeArrowheads="1"/>
            </p:cNvSpPr>
            <p:nvPr/>
          </p:nvSpPr>
          <p:spPr bwMode="auto">
            <a:xfrm rot="192966">
              <a:off x="2706" y="985"/>
              <a:ext cx="623" cy="24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Backoffice</a:t>
              </a:r>
            </a:p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User admin</a:t>
              </a:r>
            </a:p>
          </p:txBody>
        </p:sp>
      </p:grp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4491045" y="1522413"/>
            <a:ext cx="896938" cy="647700"/>
            <a:chOff x="3509" y="959"/>
            <a:chExt cx="565" cy="408"/>
          </a:xfrm>
        </p:grpSpPr>
        <p:sp>
          <p:nvSpPr>
            <p:cNvPr id="62533" name="Rectangle 9"/>
            <p:cNvSpPr>
              <a:spLocks noChangeArrowheads="1"/>
            </p:cNvSpPr>
            <p:nvPr/>
          </p:nvSpPr>
          <p:spPr bwMode="auto">
            <a:xfrm>
              <a:off x="3515" y="959"/>
              <a:ext cx="544" cy="40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 sz="110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34" name="Rectangle 29"/>
            <p:cNvSpPr>
              <a:spLocks noChangeArrowheads="1"/>
            </p:cNvSpPr>
            <p:nvPr/>
          </p:nvSpPr>
          <p:spPr bwMode="auto">
            <a:xfrm>
              <a:off x="3509" y="989"/>
              <a:ext cx="565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Withdraw</a:t>
              </a:r>
            </a:p>
          </p:txBody>
        </p:sp>
      </p:grpSp>
      <p:grpSp>
        <p:nvGrpSpPr>
          <p:cNvPr id="10" name="Group 95"/>
          <p:cNvGrpSpPr>
            <a:grpSpLocks/>
          </p:cNvGrpSpPr>
          <p:nvPr/>
        </p:nvGrpSpPr>
        <p:grpSpPr bwMode="auto">
          <a:xfrm>
            <a:off x="5454647" y="1519238"/>
            <a:ext cx="885825" cy="646112"/>
            <a:chOff x="4207" y="957"/>
            <a:chExt cx="558" cy="407"/>
          </a:xfrm>
        </p:grpSpPr>
        <p:sp>
          <p:nvSpPr>
            <p:cNvPr id="62531" name="Rectangle 10"/>
            <p:cNvSpPr>
              <a:spLocks noChangeArrowheads="1"/>
            </p:cNvSpPr>
            <p:nvPr/>
          </p:nvSpPr>
          <p:spPr bwMode="auto">
            <a:xfrm rot="227405">
              <a:off x="4207" y="957"/>
              <a:ext cx="544" cy="40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 sz="110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32" name="Rectangle 30"/>
            <p:cNvSpPr>
              <a:spLocks noChangeArrowheads="1"/>
            </p:cNvSpPr>
            <p:nvPr/>
          </p:nvSpPr>
          <p:spPr bwMode="auto">
            <a:xfrm rot="227691">
              <a:off x="4208" y="978"/>
              <a:ext cx="557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sv-SE">
                  <a:solidFill>
                    <a:srgbClr val="000000"/>
                  </a:solidFill>
                  <a:latin typeface="Comic Sans MS"/>
                  <a:cs typeface="Comic Sans MS"/>
                </a:rPr>
                <a:t>Perf Test</a:t>
              </a:r>
            </a:p>
          </p:txBody>
        </p:sp>
      </p:grpSp>
      <p:sp>
        <p:nvSpPr>
          <p:cNvPr id="342048" name="Rectangle 32"/>
          <p:cNvSpPr>
            <a:spLocks noChangeArrowheads="1"/>
          </p:cNvSpPr>
          <p:nvPr/>
        </p:nvSpPr>
        <p:spPr bwMode="auto">
          <a:xfrm>
            <a:off x="250825" y="1773238"/>
            <a:ext cx="2730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8000"/>
                </a:solidFill>
                <a:latin typeface="Inkpen2 Script" pitchFamily="2" charset="0"/>
              </a:rPr>
              <a:t>8</a:t>
            </a:r>
          </a:p>
        </p:txBody>
      </p:sp>
      <p:sp>
        <p:nvSpPr>
          <p:cNvPr id="342049" name="Rectangle 33"/>
          <p:cNvSpPr>
            <a:spLocks noChangeArrowheads="1"/>
          </p:cNvSpPr>
          <p:nvPr/>
        </p:nvSpPr>
        <p:spPr bwMode="auto">
          <a:xfrm>
            <a:off x="1474788" y="1808163"/>
            <a:ext cx="355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8000"/>
                </a:solidFill>
                <a:latin typeface="Inkpen2 Script" pitchFamily="2" charset="0"/>
              </a:rPr>
              <a:t>13</a:t>
            </a:r>
          </a:p>
        </p:txBody>
      </p:sp>
      <p:sp>
        <p:nvSpPr>
          <p:cNvPr id="342050" name="Rectangle 34"/>
          <p:cNvSpPr>
            <a:spLocks noChangeArrowheads="1"/>
          </p:cNvSpPr>
          <p:nvPr/>
        </p:nvSpPr>
        <p:spPr bwMode="auto">
          <a:xfrm>
            <a:off x="2557463" y="1844675"/>
            <a:ext cx="2667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8000"/>
                </a:solidFill>
                <a:latin typeface="Inkpen2 Script" pitchFamily="2" charset="0"/>
              </a:rPr>
              <a:t>3</a:t>
            </a:r>
          </a:p>
        </p:txBody>
      </p:sp>
      <p:sp>
        <p:nvSpPr>
          <p:cNvPr id="342051" name="Rectangle 35"/>
          <p:cNvSpPr>
            <a:spLocks noChangeArrowheads="1"/>
          </p:cNvSpPr>
          <p:nvPr/>
        </p:nvSpPr>
        <p:spPr bwMode="auto">
          <a:xfrm>
            <a:off x="3441700" y="1844675"/>
            <a:ext cx="3556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8000"/>
                </a:solidFill>
                <a:latin typeface="Inkpen2 Script" pitchFamily="2" charset="0"/>
              </a:rPr>
              <a:t>13</a:t>
            </a:r>
          </a:p>
        </p:txBody>
      </p:sp>
      <p:sp>
        <p:nvSpPr>
          <p:cNvPr id="342052" name="Rectangle 36"/>
          <p:cNvSpPr>
            <a:spLocks noChangeArrowheads="1"/>
          </p:cNvSpPr>
          <p:nvPr/>
        </p:nvSpPr>
        <p:spPr bwMode="auto">
          <a:xfrm>
            <a:off x="4541838" y="1844675"/>
            <a:ext cx="2730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8000"/>
                </a:solidFill>
                <a:latin typeface="Inkpen2 Script" pitchFamily="2" charset="0"/>
              </a:rPr>
              <a:t>8</a:t>
            </a:r>
          </a:p>
        </p:txBody>
      </p:sp>
      <p:grpSp>
        <p:nvGrpSpPr>
          <p:cNvPr id="11" name="Group 98"/>
          <p:cNvGrpSpPr>
            <a:grpSpLocks/>
          </p:cNvGrpSpPr>
          <p:nvPr/>
        </p:nvGrpSpPr>
        <p:grpSpPr bwMode="auto">
          <a:xfrm>
            <a:off x="1206501" y="2205038"/>
            <a:ext cx="817563" cy="647700"/>
            <a:chOff x="1169" y="1389"/>
            <a:chExt cx="515" cy="408"/>
          </a:xfrm>
        </p:grpSpPr>
        <p:sp>
          <p:nvSpPr>
            <p:cNvPr id="62529" name="Rectangle 40"/>
            <p:cNvSpPr>
              <a:spLocks noChangeArrowheads="1"/>
            </p:cNvSpPr>
            <p:nvPr/>
          </p:nvSpPr>
          <p:spPr bwMode="auto">
            <a:xfrm>
              <a:off x="1201" y="1389"/>
              <a:ext cx="453" cy="40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70000"/>
                </a:lnSpc>
              </a:pPr>
              <a:endParaRPr lang="sv-SE" sz="110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30" name="Rectangle 41"/>
            <p:cNvSpPr>
              <a:spLocks noChangeArrowheads="1"/>
            </p:cNvSpPr>
            <p:nvPr/>
          </p:nvSpPr>
          <p:spPr bwMode="auto">
            <a:xfrm>
              <a:off x="1169" y="1400"/>
              <a:ext cx="515" cy="3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sv-SE" sz="1050">
                  <a:solidFill>
                    <a:srgbClr val="000000"/>
                  </a:solidFill>
                  <a:latin typeface="Comic Sans MS"/>
                  <a:cs typeface="Comic Sans MS"/>
                </a:rPr>
                <a:t>User</a:t>
              </a:r>
            </a:p>
            <a:p>
              <a:pPr algn="ctr">
                <a:lnSpc>
                  <a:spcPct val="80000"/>
                </a:lnSpc>
              </a:pPr>
              <a:r>
                <a:rPr lang="sv-SE" sz="1050">
                  <a:solidFill>
                    <a:srgbClr val="000000"/>
                  </a:solidFill>
                  <a:latin typeface="Comic Sans MS"/>
                  <a:cs typeface="Comic Sans MS"/>
                </a:rPr>
                <a:t>Migration</a:t>
              </a:r>
            </a:p>
            <a:p>
              <a:pPr algn="ctr">
                <a:lnSpc>
                  <a:spcPct val="80000"/>
                </a:lnSpc>
              </a:pPr>
              <a:r>
                <a:rPr lang="sv-SE" sz="1050">
                  <a:solidFill>
                    <a:srgbClr val="000000"/>
                  </a:solidFill>
                  <a:latin typeface="Comic Sans MS"/>
                  <a:cs typeface="Comic Sans MS"/>
                </a:rPr>
                <a:t>tool</a:t>
              </a:r>
            </a:p>
          </p:txBody>
        </p:sp>
      </p:grpSp>
      <p:sp>
        <p:nvSpPr>
          <p:cNvPr id="342058" name="Rectangle 42"/>
          <p:cNvSpPr>
            <a:spLocks noChangeArrowheads="1"/>
          </p:cNvSpPr>
          <p:nvPr/>
        </p:nvSpPr>
        <p:spPr bwMode="auto">
          <a:xfrm>
            <a:off x="1216025" y="2492375"/>
            <a:ext cx="2571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8000"/>
                </a:solidFill>
                <a:latin typeface="Inkpen2 Script" pitchFamily="2" charset="0"/>
              </a:rPr>
              <a:t>5</a:t>
            </a:r>
          </a:p>
        </p:txBody>
      </p:sp>
      <p:grpSp>
        <p:nvGrpSpPr>
          <p:cNvPr id="12" name="Group 97"/>
          <p:cNvGrpSpPr>
            <a:grpSpLocks/>
          </p:cNvGrpSpPr>
          <p:nvPr/>
        </p:nvGrpSpPr>
        <p:grpSpPr bwMode="auto">
          <a:xfrm>
            <a:off x="1954213" y="2233613"/>
            <a:ext cx="962025" cy="647700"/>
            <a:chOff x="1640" y="1407"/>
            <a:chExt cx="606" cy="408"/>
          </a:xfrm>
        </p:grpSpPr>
        <p:sp>
          <p:nvSpPr>
            <p:cNvPr id="62527" name="Rectangle 49"/>
            <p:cNvSpPr>
              <a:spLocks noChangeArrowheads="1"/>
            </p:cNvSpPr>
            <p:nvPr/>
          </p:nvSpPr>
          <p:spPr bwMode="auto">
            <a:xfrm>
              <a:off x="1702" y="1407"/>
              <a:ext cx="499" cy="40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70000"/>
                </a:lnSpc>
              </a:pPr>
              <a:endParaRPr lang="sv-SE" sz="110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528" name="Rectangle 43"/>
            <p:cNvSpPr>
              <a:spLocks noChangeArrowheads="1"/>
            </p:cNvSpPr>
            <p:nvPr/>
          </p:nvSpPr>
          <p:spPr bwMode="auto">
            <a:xfrm>
              <a:off x="1640" y="1434"/>
              <a:ext cx="606" cy="3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sv-SE" sz="1050">
                  <a:solidFill>
                    <a:srgbClr val="000000"/>
                  </a:solidFill>
                  <a:latin typeface="Comic Sans MS"/>
                  <a:cs typeface="Comic Sans MS"/>
                </a:rPr>
                <a:t>Transaction</a:t>
              </a:r>
            </a:p>
            <a:p>
              <a:pPr algn="ctr">
                <a:lnSpc>
                  <a:spcPct val="80000"/>
                </a:lnSpc>
              </a:pPr>
              <a:r>
                <a:rPr lang="sv-SE" sz="1050">
                  <a:solidFill>
                    <a:srgbClr val="000000"/>
                  </a:solidFill>
                  <a:latin typeface="Comic Sans MS"/>
                  <a:cs typeface="Comic Sans MS"/>
                </a:rPr>
                <a:t>Migration</a:t>
              </a:r>
            </a:p>
            <a:p>
              <a:pPr algn="ctr">
                <a:lnSpc>
                  <a:spcPct val="80000"/>
                </a:lnSpc>
              </a:pPr>
              <a:r>
                <a:rPr lang="sv-SE" sz="1050">
                  <a:solidFill>
                    <a:srgbClr val="000000"/>
                  </a:solidFill>
                  <a:latin typeface="Comic Sans MS"/>
                  <a:cs typeface="Comic Sans MS"/>
                </a:rPr>
                <a:t>tool</a:t>
              </a:r>
            </a:p>
          </p:txBody>
        </p:sp>
      </p:grpSp>
      <p:sp>
        <p:nvSpPr>
          <p:cNvPr id="342060" name="Rectangle 44"/>
          <p:cNvSpPr>
            <a:spLocks noChangeArrowheads="1"/>
          </p:cNvSpPr>
          <p:nvPr/>
        </p:nvSpPr>
        <p:spPr bwMode="auto">
          <a:xfrm>
            <a:off x="2011363" y="2520950"/>
            <a:ext cx="2571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8000"/>
                </a:solidFill>
                <a:latin typeface="Inkpen2 Script" pitchFamily="2" charset="0"/>
              </a:rPr>
              <a:t>5</a:t>
            </a:r>
          </a:p>
        </p:txBody>
      </p:sp>
      <p:sp>
        <p:nvSpPr>
          <p:cNvPr id="342066" name="Freeform 50"/>
          <p:cNvSpPr>
            <a:spLocks/>
          </p:cNvSpPr>
          <p:nvPr/>
        </p:nvSpPr>
        <p:spPr bwMode="auto">
          <a:xfrm>
            <a:off x="1439863" y="1450975"/>
            <a:ext cx="890587" cy="739775"/>
          </a:xfrm>
          <a:custGeom>
            <a:avLst/>
            <a:gdLst>
              <a:gd name="T0" fmla="*/ 0 w 561"/>
              <a:gd name="T1" fmla="*/ 0 h 466"/>
              <a:gd name="T2" fmla="*/ 375502212 w 561"/>
              <a:gd name="T3" fmla="*/ 224294740 h 466"/>
              <a:gd name="T4" fmla="*/ 700602938 w 561"/>
              <a:gd name="T5" fmla="*/ 448587893 h 466"/>
              <a:gd name="T6" fmla="*/ 1101306787 w 561"/>
              <a:gd name="T7" fmla="*/ 776208120 h 466"/>
              <a:gd name="T8" fmla="*/ 1176911399 w 561"/>
              <a:gd name="T9" fmla="*/ 849293624 h 466"/>
              <a:gd name="T10" fmla="*/ 1413805850 w 561"/>
              <a:gd name="T11" fmla="*/ 1174392902 h 4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"/>
              <a:gd name="T19" fmla="*/ 0 h 466"/>
              <a:gd name="T20" fmla="*/ 561 w 561"/>
              <a:gd name="T21" fmla="*/ 466 h 4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" h="466">
                <a:moveTo>
                  <a:pt x="0" y="0"/>
                </a:moveTo>
                <a:cubicBezTo>
                  <a:pt x="54" y="18"/>
                  <a:pt x="96" y="68"/>
                  <a:pt x="149" y="89"/>
                </a:cubicBezTo>
                <a:cubicBezTo>
                  <a:pt x="185" y="125"/>
                  <a:pt x="237" y="148"/>
                  <a:pt x="278" y="178"/>
                </a:cubicBezTo>
                <a:cubicBezTo>
                  <a:pt x="333" y="218"/>
                  <a:pt x="380" y="270"/>
                  <a:pt x="437" y="308"/>
                </a:cubicBezTo>
                <a:cubicBezTo>
                  <a:pt x="449" y="316"/>
                  <a:pt x="455" y="329"/>
                  <a:pt x="467" y="337"/>
                </a:cubicBezTo>
                <a:cubicBezTo>
                  <a:pt x="485" y="390"/>
                  <a:pt x="537" y="418"/>
                  <a:pt x="561" y="466"/>
                </a:cubicBezTo>
              </a:path>
            </a:pathLst>
          </a:custGeom>
          <a:noFill/>
          <a:ln w="57150">
            <a:solidFill>
              <a:srgbClr val="FF3300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42067" name="Freeform 51"/>
          <p:cNvSpPr>
            <a:spLocks/>
          </p:cNvSpPr>
          <p:nvPr/>
        </p:nvSpPr>
        <p:spPr bwMode="auto">
          <a:xfrm rot="5860639">
            <a:off x="1399382" y="1416844"/>
            <a:ext cx="890587" cy="739775"/>
          </a:xfrm>
          <a:custGeom>
            <a:avLst/>
            <a:gdLst>
              <a:gd name="T0" fmla="*/ 0 w 561"/>
              <a:gd name="T1" fmla="*/ 0 h 466"/>
              <a:gd name="T2" fmla="*/ 375502212 w 561"/>
              <a:gd name="T3" fmla="*/ 224294740 h 466"/>
              <a:gd name="T4" fmla="*/ 700602938 w 561"/>
              <a:gd name="T5" fmla="*/ 448587893 h 466"/>
              <a:gd name="T6" fmla="*/ 1101306787 w 561"/>
              <a:gd name="T7" fmla="*/ 776208120 h 466"/>
              <a:gd name="T8" fmla="*/ 1176911399 w 561"/>
              <a:gd name="T9" fmla="*/ 849293624 h 466"/>
              <a:gd name="T10" fmla="*/ 1413805850 w 561"/>
              <a:gd name="T11" fmla="*/ 1174392902 h 4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"/>
              <a:gd name="T19" fmla="*/ 0 h 466"/>
              <a:gd name="T20" fmla="*/ 561 w 561"/>
              <a:gd name="T21" fmla="*/ 466 h 4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" h="466">
                <a:moveTo>
                  <a:pt x="0" y="0"/>
                </a:moveTo>
                <a:cubicBezTo>
                  <a:pt x="54" y="18"/>
                  <a:pt x="96" y="68"/>
                  <a:pt x="149" y="89"/>
                </a:cubicBezTo>
                <a:cubicBezTo>
                  <a:pt x="185" y="125"/>
                  <a:pt x="237" y="148"/>
                  <a:pt x="278" y="178"/>
                </a:cubicBezTo>
                <a:cubicBezTo>
                  <a:pt x="333" y="218"/>
                  <a:pt x="380" y="270"/>
                  <a:pt x="437" y="308"/>
                </a:cubicBezTo>
                <a:cubicBezTo>
                  <a:pt x="449" y="316"/>
                  <a:pt x="455" y="329"/>
                  <a:pt x="467" y="337"/>
                </a:cubicBezTo>
                <a:cubicBezTo>
                  <a:pt x="485" y="390"/>
                  <a:pt x="537" y="418"/>
                  <a:pt x="561" y="466"/>
                </a:cubicBezTo>
              </a:path>
            </a:pathLst>
          </a:custGeom>
          <a:noFill/>
          <a:ln w="57150">
            <a:solidFill>
              <a:srgbClr val="FF3300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14" name="Group 64"/>
          <p:cNvGrpSpPr>
            <a:grpSpLocks/>
          </p:cNvGrpSpPr>
          <p:nvPr/>
        </p:nvGrpSpPr>
        <p:grpSpPr bwMode="auto">
          <a:xfrm>
            <a:off x="466725" y="2636838"/>
            <a:ext cx="649288" cy="431800"/>
            <a:chOff x="1973" y="3022"/>
            <a:chExt cx="409" cy="272"/>
          </a:xfrm>
        </p:grpSpPr>
        <p:sp>
          <p:nvSpPr>
            <p:cNvPr id="62525" name="Rectangle 55"/>
            <p:cNvSpPr>
              <a:spLocks noChangeArrowheads="1"/>
            </p:cNvSpPr>
            <p:nvPr/>
          </p:nvSpPr>
          <p:spPr bwMode="auto">
            <a:xfrm>
              <a:off x="2064" y="3022"/>
              <a:ext cx="272" cy="272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62526" name="Text Box 56"/>
            <p:cNvSpPr txBox="1">
              <a:spLocks noChangeArrowheads="1"/>
            </p:cNvSpPr>
            <p:nvPr/>
          </p:nvSpPr>
          <p:spPr bwMode="auto">
            <a:xfrm>
              <a:off x="1973" y="3022"/>
              <a:ext cx="40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DB</a:t>
              </a:r>
            </a:p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design</a:t>
              </a:r>
            </a:p>
          </p:txBody>
        </p:sp>
      </p:grpSp>
      <p:grpSp>
        <p:nvGrpSpPr>
          <p:cNvPr id="16" name="Group 66"/>
          <p:cNvGrpSpPr>
            <a:grpSpLocks/>
          </p:cNvGrpSpPr>
          <p:nvPr/>
        </p:nvGrpSpPr>
        <p:grpSpPr bwMode="auto">
          <a:xfrm>
            <a:off x="114300" y="2565400"/>
            <a:ext cx="433388" cy="431800"/>
            <a:chOff x="3015" y="2659"/>
            <a:chExt cx="273" cy="272"/>
          </a:xfrm>
        </p:grpSpPr>
        <p:sp>
          <p:nvSpPr>
            <p:cNvPr id="62521" name="Rectangle 61"/>
            <p:cNvSpPr>
              <a:spLocks noChangeArrowheads="1"/>
            </p:cNvSpPr>
            <p:nvPr/>
          </p:nvSpPr>
          <p:spPr bwMode="auto">
            <a:xfrm>
              <a:off x="3016" y="2659"/>
              <a:ext cx="272" cy="272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62522" name="Text Box 62"/>
            <p:cNvSpPr txBox="1">
              <a:spLocks noChangeArrowheads="1"/>
            </p:cNvSpPr>
            <p:nvPr/>
          </p:nvSpPr>
          <p:spPr bwMode="auto">
            <a:xfrm>
              <a:off x="3015" y="2674"/>
              <a:ext cx="273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Impl.</a:t>
              </a:r>
            </a:p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DAO</a:t>
              </a:r>
            </a:p>
          </p:txBody>
        </p:sp>
      </p:grpSp>
      <p:grpSp>
        <p:nvGrpSpPr>
          <p:cNvPr id="18" name="Group 65"/>
          <p:cNvGrpSpPr>
            <a:grpSpLocks/>
          </p:cNvGrpSpPr>
          <p:nvPr/>
        </p:nvGrpSpPr>
        <p:grpSpPr bwMode="auto">
          <a:xfrm>
            <a:off x="49213" y="3028950"/>
            <a:ext cx="649287" cy="431800"/>
            <a:chOff x="2471" y="3022"/>
            <a:chExt cx="409" cy="272"/>
          </a:xfrm>
        </p:grpSpPr>
        <p:sp>
          <p:nvSpPr>
            <p:cNvPr id="62517" name="Rectangle 57"/>
            <p:cNvSpPr>
              <a:spLocks noChangeArrowheads="1"/>
            </p:cNvSpPr>
            <p:nvPr/>
          </p:nvSpPr>
          <p:spPr bwMode="auto">
            <a:xfrm>
              <a:off x="2562" y="3022"/>
              <a:ext cx="272" cy="272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62518" name="Text Box 58"/>
            <p:cNvSpPr txBox="1">
              <a:spLocks noChangeArrowheads="1"/>
            </p:cNvSpPr>
            <p:nvPr/>
          </p:nvSpPr>
          <p:spPr bwMode="auto">
            <a:xfrm>
              <a:off x="2471" y="3022"/>
              <a:ext cx="40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Integr</a:t>
              </a:r>
            </a:p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Test</a:t>
              </a:r>
            </a:p>
          </p:txBody>
        </p:sp>
      </p:grpSp>
      <p:grpSp>
        <p:nvGrpSpPr>
          <p:cNvPr id="20" name="Group 67"/>
          <p:cNvGrpSpPr>
            <a:grpSpLocks/>
          </p:cNvGrpSpPr>
          <p:nvPr/>
        </p:nvGrpSpPr>
        <p:grpSpPr bwMode="auto">
          <a:xfrm>
            <a:off x="538163" y="3068638"/>
            <a:ext cx="649287" cy="431800"/>
            <a:chOff x="3258" y="3113"/>
            <a:chExt cx="409" cy="272"/>
          </a:xfrm>
        </p:grpSpPr>
        <p:sp>
          <p:nvSpPr>
            <p:cNvPr id="62513" name="Rectangle 59"/>
            <p:cNvSpPr>
              <a:spLocks noChangeArrowheads="1"/>
            </p:cNvSpPr>
            <p:nvPr/>
          </p:nvSpPr>
          <p:spPr bwMode="auto">
            <a:xfrm>
              <a:off x="3334" y="3113"/>
              <a:ext cx="272" cy="272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62514" name="Text Box 60"/>
            <p:cNvSpPr txBox="1">
              <a:spLocks noChangeArrowheads="1"/>
            </p:cNvSpPr>
            <p:nvPr/>
          </p:nvSpPr>
          <p:spPr bwMode="auto">
            <a:xfrm>
              <a:off x="3258" y="3154"/>
              <a:ext cx="409" cy="1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Refact.</a:t>
              </a:r>
            </a:p>
          </p:txBody>
        </p:sp>
      </p:grpSp>
      <p:grpSp>
        <p:nvGrpSpPr>
          <p:cNvPr id="22" name="Group 63"/>
          <p:cNvGrpSpPr>
            <a:grpSpLocks/>
          </p:cNvGrpSpPr>
          <p:nvPr/>
        </p:nvGrpSpPr>
        <p:grpSpPr bwMode="auto">
          <a:xfrm>
            <a:off x="177800" y="2205038"/>
            <a:ext cx="649288" cy="458788"/>
            <a:chOff x="1066" y="2704"/>
            <a:chExt cx="409" cy="289"/>
          </a:xfrm>
        </p:grpSpPr>
        <p:sp>
          <p:nvSpPr>
            <p:cNvPr id="62509" name="Rectangle 53"/>
            <p:cNvSpPr>
              <a:spLocks noChangeArrowheads="1"/>
            </p:cNvSpPr>
            <p:nvPr/>
          </p:nvSpPr>
          <p:spPr bwMode="auto">
            <a:xfrm>
              <a:off x="1162" y="2721"/>
              <a:ext cx="272" cy="272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  <p:sp>
          <p:nvSpPr>
            <p:cNvPr id="62510" name="Text Box 54"/>
            <p:cNvSpPr txBox="1">
              <a:spLocks noChangeArrowheads="1"/>
            </p:cNvSpPr>
            <p:nvPr/>
          </p:nvSpPr>
          <p:spPr bwMode="auto">
            <a:xfrm>
              <a:off x="1066" y="2704"/>
              <a:ext cx="409" cy="2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sv-SE" sz="800">
                  <a:solidFill>
                    <a:srgbClr val="000000"/>
                  </a:solidFill>
                  <a:latin typeface="Comic Sans MS" pitchFamily="66" charset="0"/>
                </a:rPr>
                <a:t>Write failing test</a:t>
              </a:r>
            </a:p>
          </p:txBody>
        </p:sp>
      </p:grpSp>
      <p:sp>
        <p:nvSpPr>
          <p:cNvPr id="342103" name="Text Box 87"/>
          <p:cNvSpPr txBox="1">
            <a:spLocks noChangeArrowheads="1"/>
          </p:cNvSpPr>
          <p:nvPr/>
        </p:nvSpPr>
        <p:spPr bwMode="auto">
          <a:xfrm>
            <a:off x="3574271" y="2705100"/>
            <a:ext cx="403698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400">
                <a:latin typeface="Comic Sans MS"/>
                <a:cs typeface="Comic Sans MS"/>
              </a:rPr>
              <a:t>GOAL: Beta-ready release!</a:t>
            </a:r>
          </a:p>
        </p:txBody>
      </p:sp>
      <p:sp>
        <p:nvSpPr>
          <p:cNvPr id="342105" name="Freeform 89"/>
          <p:cNvSpPr>
            <a:spLocks/>
          </p:cNvSpPr>
          <p:nvPr/>
        </p:nvSpPr>
        <p:spPr bwMode="auto">
          <a:xfrm>
            <a:off x="4356100" y="1196975"/>
            <a:ext cx="74613" cy="1368425"/>
          </a:xfrm>
          <a:custGeom>
            <a:avLst/>
            <a:gdLst>
              <a:gd name="T0" fmla="*/ 159059991 w 35"/>
              <a:gd name="T1" fmla="*/ 0 h 705"/>
              <a:gd name="T2" fmla="*/ 159059991 w 35"/>
              <a:gd name="T3" fmla="*/ 1292284318 h 705"/>
              <a:gd name="T4" fmla="*/ 90891418 w 35"/>
              <a:gd name="T5" fmla="*/ 2147483647 h 705"/>
              <a:gd name="T6" fmla="*/ 113614265 w 35"/>
              <a:gd name="T7" fmla="*/ 2147483647 h 705"/>
              <a:gd name="T8" fmla="*/ 90891418 w 35"/>
              <a:gd name="T9" fmla="*/ 2147483647 h 7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705"/>
              <a:gd name="T17" fmla="*/ 35 w 35"/>
              <a:gd name="T18" fmla="*/ 705 h 7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705">
                <a:moveTo>
                  <a:pt x="35" y="0"/>
                </a:moveTo>
                <a:cubicBezTo>
                  <a:pt x="0" y="106"/>
                  <a:pt x="30" y="232"/>
                  <a:pt x="35" y="343"/>
                </a:cubicBezTo>
                <a:cubicBezTo>
                  <a:pt x="31" y="419"/>
                  <a:pt x="27" y="495"/>
                  <a:pt x="20" y="571"/>
                </a:cubicBezTo>
                <a:cubicBezTo>
                  <a:pt x="26" y="590"/>
                  <a:pt x="19" y="597"/>
                  <a:pt x="25" y="616"/>
                </a:cubicBezTo>
                <a:cubicBezTo>
                  <a:pt x="12" y="654"/>
                  <a:pt x="20" y="626"/>
                  <a:pt x="20" y="705"/>
                </a:cubicBezTo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86" name="Rectangle 36"/>
          <p:cNvSpPr>
            <a:spLocks noChangeArrowheads="1"/>
          </p:cNvSpPr>
          <p:nvPr/>
        </p:nvSpPr>
        <p:spPr bwMode="auto">
          <a:xfrm>
            <a:off x="5572132" y="1785926"/>
            <a:ext cx="38664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smtClean="0">
                <a:solidFill>
                  <a:srgbClr val="008000"/>
                </a:solidFill>
                <a:latin typeface="Inkpen2 Script" pitchFamily="2" charset="0"/>
              </a:rPr>
              <a:t>20</a:t>
            </a:r>
            <a:endParaRPr lang="sv-SE" sz="2000">
              <a:solidFill>
                <a:srgbClr val="008000"/>
              </a:solidFill>
              <a:latin typeface="Inkpen2 Script" pitchFamily="2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4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4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32" grpId="0"/>
      <p:bldP spid="342040" grpId="0"/>
      <p:bldP spid="342048" grpId="0"/>
      <p:bldP spid="342049" grpId="0"/>
      <p:bldP spid="342050" grpId="0"/>
      <p:bldP spid="342051" grpId="0"/>
      <p:bldP spid="342052" grpId="0"/>
      <p:bldP spid="342058" grpId="0"/>
      <p:bldP spid="342066" grpId="0" animBg="1"/>
      <p:bldP spid="342067" grpId="0" animBg="1"/>
      <p:bldP spid="342103" grpId="0"/>
      <p:bldP spid="342105" grpId="0" animBg="1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457200" y="36512"/>
            <a:ext cx="8458200" cy="649288"/>
          </a:xfrm>
        </p:spPr>
        <p:txBody>
          <a:bodyPr/>
          <a:lstStyle/>
          <a:p>
            <a:r>
              <a:rPr lang="sv-SE" smtClean="0"/>
              <a:t>How estimates are affected by</a:t>
            </a:r>
            <a:br>
              <a:rPr lang="sv-SE" smtClean="0"/>
            </a:br>
            <a:r>
              <a:rPr lang="sv-SE" smtClean="0"/>
              <a:t>extra requirements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  <a:p>
            <a:pPr>
              <a:defRPr/>
            </a:pPr>
            <a:endParaRPr lang="sv-SE" sz="18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704850" y="1500188"/>
            <a:ext cx="1223963" cy="1500187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57225" y="4064000"/>
            <a:ext cx="1162050" cy="793750"/>
            <a:chOff x="-14" y="164"/>
            <a:chExt cx="732" cy="500"/>
          </a:xfrm>
        </p:grpSpPr>
        <p:pic>
          <p:nvPicPr>
            <p:cNvPr id="55348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49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50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51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52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53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38" name="Rectangular Callout 37"/>
          <p:cNvSpPr>
            <a:spLocks noChangeArrowheads="1"/>
          </p:cNvSpPr>
          <p:nvPr/>
        </p:nvSpPr>
        <p:spPr bwMode="auto">
          <a:xfrm>
            <a:off x="1714500" y="3143250"/>
            <a:ext cx="1143000" cy="642938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/>
              <a:t>4 hrs</a:t>
            </a:r>
          </a:p>
        </p:txBody>
      </p:sp>
      <p:sp>
        <p:nvSpPr>
          <p:cNvPr id="55305" name="TextBox 48"/>
          <p:cNvSpPr txBox="1">
            <a:spLocks noChangeArrowheads="1"/>
          </p:cNvSpPr>
          <p:nvPr/>
        </p:nvSpPr>
        <p:spPr bwMode="auto">
          <a:xfrm>
            <a:off x="357188" y="1000125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Spec 1</a:t>
            </a:r>
          </a:p>
        </p:txBody>
      </p:sp>
      <p:sp>
        <p:nvSpPr>
          <p:cNvPr id="55307" name="Rectangle 51"/>
          <p:cNvSpPr>
            <a:spLocks noChangeArrowheads="1"/>
          </p:cNvSpPr>
          <p:nvPr/>
        </p:nvSpPr>
        <p:spPr bwMode="auto">
          <a:xfrm>
            <a:off x="857250" y="1571625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A</a:t>
            </a:r>
          </a:p>
        </p:txBody>
      </p:sp>
      <p:sp>
        <p:nvSpPr>
          <p:cNvPr id="55308" name="Rectangle 52"/>
          <p:cNvSpPr>
            <a:spLocks noChangeArrowheads="1"/>
          </p:cNvSpPr>
          <p:nvPr/>
        </p:nvSpPr>
        <p:spPr bwMode="auto">
          <a:xfrm>
            <a:off x="857250" y="1928813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B</a:t>
            </a:r>
          </a:p>
        </p:txBody>
      </p:sp>
      <p:sp>
        <p:nvSpPr>
          <p:cNvPr id="55309" name="Rectangle 53"/>
          <p:cNvSpPr>
            <a:spLocks noChangeArrowheads="1"/>
          </p:cNvSpPr>
          <p:nvPr/>
        </p:nvSpPr>
        <p:spPr bwMode="auto">
          <a:xfrm>
            <a:off x="857250" y="2286000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C</a:t>
            </a:r>
          </a:p>
        </p:txBody>
      </p:sp>
      <p:sp>
        <p:nvSpPr>
          <p:cNvPr id="55310" name="Rectangle 54"/>
          <p:cNvSpPr>
            <a:spLocks noChangeArrowheads="1"/>
          </p:cNvSpPr>
          <p:nvPr/>
        </p:nvSpPr>
        <p:spPr bwMode="auto">
          <a:xfrm>
            <a:off x="857250" y="2643188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D</a:t>
            </a:r>
          </a:p>
        </p:txBody>
      </p:sp>
      <p:sp>
        <p:nvSpPr>
          <p:cNvPr id="56" name="Rectangle 55"/>
          <p:cNvSpPr>
            <a:spLocks noChangeArrowheads="1"/>
          </p:cNvSpPr>
          <p:nvPr/>
        </p:nvSpPr>
        <p:spPr bwMode="auto">
          <a:xfrm>
            <a:off x="3848100" y="1500188"/>
            <a:ext cx="1223963" cy="185737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500438" y="1000125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Spec 2</a:t>
            </a:r>
          </a:p>
        </p:txBody>
      </p:sp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4000500" y="1571625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A</a:t>
            </a:r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4000500" y="1928813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B</a:t>
            </a: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4000500" y="2286000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C</a:t>
            </a: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4000500" y="2643188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D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4000500" y="3000375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E</a:t>
            </a: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800475" y="4421188"/>
            <a:ext cx="1162050" cy="793750"/>
            <a:chOff x="-14" y="164"/>
            <a:chExt cx="732" cy="500"/>
          </a:xfrm>
        </p:grpSpPr>
        <p:pic>
          <p:nvPicPr>
            <p:cNvPr id="55340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41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42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43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44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45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72" name="Rectangular Callout 71"/>
          <p:cNvSpPr>
            <a:spLocks noChangeArrowheads="1"/>
          </p:cNvSpPr>
          <p:nvPr/>
        </p:nvSpPr>
        <p:spPr bwMode="auto">
          <a:xfrm>
            <a:off x="4857750" y="3500438"/>
            <a:ext cx="1143000" cy="642937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/>
              <a:t>4 hrs</a:t>
            </a:r>
          </a:p>
        </p:txBody>
      </p:sp>
      <p:sp>
        <p:nvSpPr>
          <p:cNvPr id="73" name="Rectangle 72"/>
          <p:cNvSpPr>
            <a:spLocks noChangeArrowheads="1"/>
          </p:cNvSpPr>
          <p:nvPr/>
        </p:nvSpPr>
        <p:spPr bwMode="auto">
          <a:xfrm>
            <a:off x="6419861" y="1500188"/>
            <a:ext cx="1223962" cy="185737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6072198" y="1000125"/>
            <a:ext cx="1785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Spec 3</a:t>
            </a:r>
          </a:p>
        </p:txBody>
      </p:sp>
      <p:sp>
        <p:nvSpPr>
          <p:cNvPr id="75" name="Rectangle 74"/>
          <p:cNvSpPr>
            <a:spLocks noChangeArrowheads="1"/>
          </p:cNvSpPr>
          <p:nvPr/>
        </p:nvSpPr>
        <p:spPr bwMode="auto">
          <a:xfrm>
            <a:off x="6572261" y="1571625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A</a:t>
            </a:r>
          </a:p>
        </p:txBody>
      </p:sp>
      <p:sp>
        <p:nvSpPr>
          <p:cNvPr id="76" name="Rectangle 75"/>
          <p:cNvSpPr>
            <a:spLocks noChangeArrowheads="1"/>
          </p:cNvSpPr>
          <p:nvPr/>
        </p:nvSpPr>
        <p:spPr bwMode="auto">
          <a:xfrm>
            <a:off x="6572261" y="1928813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B</a:t>
            </a:r>
          </a:p>
        </p:txBody>
      </p:sp>
      <p:sp>
        <p:nvSpPr>
          <p:cNvPr id="77" name="Rectangle 76"/>
          <p:cNvSpPr>
            <a:spLocks noChangeArrowheads="1"/>
          </p:cNvSpPr>
          <p:nvPr/>
        </p:nvSpPr>
        <p:spPr bwMode="auto">
          <a:xfrm>
            <a:off x="6572261" y="2286000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C</a:t>
            </a:r>
          </a:p>
        </p:txBody>
      </p:sp>
      <p:sp>
        <p:nvSpPr>
          <p:cNvPr id="78" name="Rectangle 77"/>
          <p:cNvSpPr>
            <a:spLocks noChangeArrowheads="1"/>
          </p:cNvSpPr>
          <p:nvPr/>
        </p:nvSpPr>
        <p:spPr bwMode="auto">
          <a:xfrm>
            <a:off x="6572261" y="2643188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D</a:t>
            </a:r>
          </a:p>
        </p:txBody>
      </p:sp>
      <p:sp>
        <p:nvSpPr>
          <p:cNvPr id="79" name="Rectangle 78"/>
          <p:cNvSpPr>
            <a:spLocks noChangeArrowheads="1"/>
          </p:cNvSpPr>
          <p:nvPr/>
        </p:nvSpPr>
        <p:spPr bwMode="auto">
          <a:xfrm>
            <a:off x="6572261" y="3000375"/>
            <a:ext cx="857250" cy="28575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800"/>
              <a:t>E</a:t>
            </a:r>
          </a:p>
        </p:txBody>
      </p: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6372236" y="4421188"/>
            <a:ext cx="1162050" cy="793750"/>
            <a:chOff x="-14" y="164"/>
            <a:chExt cx="732" cy="500"/>
          </a:xfrm>
        </p:grpSpPr>
        <p:pic>
          <p:nvPicPr>
            <p:cNvPr id="55332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33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34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35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36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5337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89" name="Rectangular Callout 88"/>
          <p:cNvSpPr>
            <a:spLocks noChangeArrowheads="1"/>
          </p:cNvSpPr>
          <p:nvPr/>
        </p:nvSpPr>
        <p:spPr bwMode="auto">
          <a:xfrm>
            <a:off x="7429511" y="3500438"/>
            <a:ext cx="1143000" cy="642937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>
                <a:solidFill>
                  <a:srgbClr val="C00000"/>
                </a:solidFill>
              </a:rPr>
              <a:t>8 hrs</a:t>
            </a:r>
          </a:p>
        </p:txBody>
      </p:sp>
      <p:cxnSp>
        <p:nvCxnSpPr>
          <p:cNvPr id="91" name="Straight Arrow Connector 90"/>
          <p:cNvCxnSpPr>
            <a:cxnSpLocks noChangeShapeType="1"/>
          </p:cNvCxnSpPr>
          <p:nvPr/>
        </p:nvCxnSpPr>
        <p:spPr bwMode="auto">
          <a:xfrm>
            <a:off x="6500823" y="3000375"/>
            <a:ext cx="928688" cy="35718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93" name="Straight Arrow Connector 92"/>
          <p:cNvCxnSpPr>
            <a:cxnSpLocks noChangeShapeType="1"/>
          </p:cNvCxnSpPr>
          <p:nvPr/>
        </p:nvCxnSpPr>
        <p:spPr bwMode="auto">
          <a:xfrm flipV="1">
            <a:off x="6572261" y="3000375"/>
            <a:ext cx="785812" cy="357188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64" name="Rectangle 144"/>
          <p:cNvSpPr>
            <a:spLocks noChangeArrowheads="1"/>
          </p:cNvSpPr>
          <p:nvPr/>
        </p:nvSpPr>
        <p:spPr bwMode="auto">
          <a:xfrm>
            <a:off x="4929190" y="5715016"/>
            <a:ext cx="4214739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/>
              <a:t>Source: How to avoid impact from irrelevant and misleading info on your cost estimates, Simula research labs estimation seminar, Oslo, Norway, 2006</a:t>
            </a:r>
            <a:endParaRPr lang="sv-SE" sz="11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56" grpId="0" animBg="1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72" grpId="0" animBg="1"/>
      <p:bldP spid="73" grpId="0" animBg="1"/>
      <p:bldP spid="74" grpId="0"/>
      <p:bldP spid="75" grpId="0" animBg="1"/>
      <p:bldP spid="76" grpId="0" animBg="1"/>
      <p:bldP spid="77" grpId="0" animBg="1"/>
      <p:bldP spid="78" grpId="0" animBg="1"/>
      <p:bldP spid="79" grpId="0" animBg="1"/>
      <p:bldP spid="89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D12D42C7-7C7D-4D26-917E-3B7314186B3D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5017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04196B1-51B3-4957-88D4-57C0DF4379FF}" type="slidenum">
              <a:rPr lang="en-US" smtClean="0"/>
              <a:pPr>
                <a:defRPr/>
              </a:pPr>
              <a:t>110</a:t>
            </a:fld>
            <a:endParaRPr lang="en-US" smtClean="0"/>
          </a:p>
        </p:txBody>
      </p:sp>
      <p:sp>
        <p:nvSpPr>
          <p:cNvPr id="6554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49288"/>
          </a:xfrm>
        </p:spPr>
        <p:txBody>
          <a:bodyPr/>
          <a:lstStyle/>
          <a:p>
            <a:pPr eaLnBrk="1" hangingPunct="1"/>
            <a:r>
              <a:rPr lang="sv-SE" smtClean="0"/>
              <a:t>The sprint commitment</a:t>
            </a:r>
          </a:p>
        </p:txBody>
      </p:sp>
      <p:sp>
        <p:nvSpPr>
          <p:cNvPr id="27" name="Rectangle 5"/>
          <p:cNvSpPr txBox="1">
            <a:spLocks noChangeArrowheads="1"/>
          </p:cNvSpPr>
          <p:nvPr/>
        </p:nvSpPr>
        <p:spPr bwMode="auto">
          <a:xfrm>
            <a:off x="457200" y="428625"/>
            <a:ext cx="7210425" cy="582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sv-SE" sz="1600" b="1" kern="0">
                <a:solidFill>
                  <a:schemeClr val="tx1"/>
                </a:solidFill>
              </a:rPr>
              <a:t>Common misconceptions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</a:rPr>
              <a:t>”We promise to achieve this goal”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</a:rPr>
              <a:t>”We promise to deliver all stories included in the sprint backlog”</a:t>
            </a:r>
            <a:endParaRPr lang="sv-SE" sz="1600" b="1" kern="0">
              <a:solidFill>
                <a:schemeClr val="tx1"/>
              </a:solidFill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sv-SE" sz="1600" b="1" kern="0">
              <a:solidFill>
                <a:schemeClr val="tx1"/>
              </a:solidFill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Team’s commitment to the product owner: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sv-SE" sz="1600" b="1" kern="0">
                <a:solidFill>
                  <a:schemeClr val="tx1"/>
                </a:solidFill>
                <a:latin typeface="Comic Sans MS" pitchFamily="66" charset="0"/>
                <a:cs typeface="+mn-cs"/>
              </a:rPr>
              <a:t>”</a:t>
            </a: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We promise that...</a:t>
            </a:r>
            <a:r>
              <a:rPr lang="sv-SE" sz="1600" b="1" kern="0">
                <a:solidFill>
                  <a:schemeClr val="tx1"/>
                </a:solidFill>
                <a:latin typeface="Comic Sans MS" pitchFamily="66" charset="0"/>
                <a:cs typeface="+mn-cs"/>
              </a:rPr>
              <a:t>”</a:t>
            </a:r>
            <a:endParaRPr lang="sv-SE" sz="1600" b="1" kern="0">
              <a:solidFill>
                <a:schemeClr val="tx1"/>
              </a:solidFill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we believe we can reach the sprint goal.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we will do everything in our power to reach the sprint goal, and will let you know immediately if we no longer believe we can reach it.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we believe that we can complete all stories included in the sprint backlog.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we will release at the end of the sprint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if we fall behind schedule we will talk to you and, if necessary, remove the lower priority stories first.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if we get ahead of schedule, we will add stories to the sprint from the product backlog, in priority order.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we will display our progress and status on a daily basis.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sv-SE" sz="1600" b="1" kern="0">
                <a:solidFill>
                  <a:schemeClr val="tx1"/>
                </a:solidFill>
                <a:latin typeface="+mn-lt"/>
                <a:cs typeface="+mn-cs"/>
              </a:rPr>
              <a:t>... every story that we do deliver is </a:t>
            </a:r>
            <a:r>
              <a:rPr lang="sv-SE" sz="1600" b="1" i="1" kern="0">
                <a:solidFill>
                  <a:schemeClr val="tx1"/>
                </a:solidFill>
                <a:latin typeface="+mn-lt"/>
                <a:cs typeface="+mn-cs"/>
              </a:rPr>
              <a:t>complete.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endParaRPr lang="sv-SE" sz="1600" b="1" kern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 rot="-1323138">
            <a:off x="1291359" y="1021408"/>
            <a:ext cx="2598884" cy="78959"/>
          </a:xfrm>
          <a:prstGeom prst="rect">
            <a:avLst/>
          </a:prstGeom>
          <a:solidFill>
            <a:srgbClr val="FF0000">
              <a:alpha val="3882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 rot="1290126">
            <a:off x="1276068" y="1063337"/>
            <a:ext cx="2483468" cy="84670"/>
          </a:xfrm>
          <a:prstGeom prst="rect">
            <a:avLst/>
          </a:prstGeom>
          <a:solidFill>
            <a:srgbClr val="FF0000">
              <a:alpha val="3882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8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69"/>
          <p:cNvGrpSpPr/>
          <p:nvPr/>
        </p:nvGrpSpPr>
        <p:grpSpPr>
          <a:xfrm>
            <a:off x="3048000" y="304800"/>
            <a:ext cx="1296987" cy="5562600"/>
            <a:chOff x="3048000" y="304800"/>
            <a:chExt cx="1296987" cy="5562600"/>
          </a:xfrm>
        </p:grpSpPr>
        <p:sp>
          <p:nvSpPr>
            <p:cNvPr id="8" name="AutoShape 40"/>
            <p:cNvSpPr>
              <a:spLocks noChangeArrowheads="1"/>
            </p:cNvSpPr>
            <p:nvPr/>
          </p:nvSpPr>
          <p:spPr bwMode="auto">
            <a:xfrm rot="10800000" flipH="1">
              <a:off x="3048000" y="304800"/>
              <a:ext cx="1296987" cy="5562600"/>
            </a:xfrm>
            <a:prstGeom prst="verticalScroll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14" name="Text Box 48"/>
            <p:cNvSpPr txBox="1">
              <a:spLocks noChangeArrowheads="1"/>
            </p:cNvSpPr>
            <p:nvPr/>
          </p:nvSpPr>
          <p:spPr bwMode="auto">
            <a:xfrm>
              <a:off x="3335337" y="377827"/>
              <a:ext cx="80348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3" name="Rectangle 41"/>
            <p:cNvSpPr>
              <a:spLocks noChangeArrowheads="1"/>
            </p:cNvSpPr>
            <p:nvPr/>
          </p:nvSpPr>
          <p:spPr bwMode="auto">
            <a:xfrm>
              <a:off x="3324225" y="2291620"/>
              <a:ext cx="719137" cy="22860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4" name="Rectangle 41"/>
            <p:cNvSpPr>
              <a:spLocks noChangeArrowheads="1"/>
            </p:cNvSpPr>
            <p:nvPr/>
          </p:nvSpPr>
          <p:spPr bwMode="auto">
            <a:xfrm>
              <a:off x="3324225" y="2567113"/>
              <a:ext cx="719137" cy="22860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5" name="Rectangle 41"/>
            <p:cNvSpPr>
              <a:spLocks noChangeArrowheads="1"/>
            </p:cNvSpPr>
            <p:nvPr/>
          </p:nvSpPr>
          <p:spPr bwMode="auto">
            <a:xfrm>
              <a:off x="3324225" y="2834789"/>
              <a:ext cx="719137" cy="22860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6" name="Rectangle 41"/>
            <p:cNvSpPr>
              <a:spLocks noChangeArrowheads="1"/>
            </p:cNvSpPr>
            <p:nvPr/>
          </p:nvSpPr>
          <p:spPr bwMode="auto">
            <a:xfrm>
              <a:off x="3324225" y="3102465"/>
              <a:ext cx="719137" cy="22860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7" name="Rectangle 41"/>
            <p:cNvSpPr>
              <a:spLocks noChangeArrowheads="1"/>
            </p:cNvSpPr>
            <p:nvPr/>
          </p:nvSpPr>
          <p:spPr bwMode="auto">
            <a:xfrm>
              <a:off x="3324225" y="3370141"/>
              <a:ext cx="719137" cy="22860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8" name="Rectangle 41"/>
            <p:cNvSpPr>
              <a:spLocks noChangeArrowheads="1"/>
            </p:cNvSpPr>
            <p:nvPr/>
          </p:nvSpPr>
          <p:spPr bwMode="auto">
            <a:xfrm>
              <a:off x="3324225" y="3633913"/>
              <a:ext cx="719137" cy="228600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9" name="Rectangle 41"/>
            <p:cNvSpPr>
              <a:spLocks noChangeArrowheads="1"/>
            </p:cNvSpPr>
            <p:nvPr/>
          </p:nvSpPr>
          <p:spPr bwMode="auto">
            <a:xfrm>
              <a:off x="3324225" y="3901589"/>
              <a:ext cx="719137" cy="228600"/>
            </a:xfrm>
            <a:prstGeom prst="rect">
              <a:avLst/>
            </a:prstGeom>
            <a:solidFill>
              <a:srgbClr val="FFBDBD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40" name="Rectangle 41"/>
            <p:cNvSpPr>
              <a:spLocks noChangeArrowheads="1"/>
            </p:cNvSpPr>
            <p:nvPr/>
          </p:nvSpPr>
          <p:spPr bwMode="auto">
            <a:xfrm>
              <a:off x="3324225" y="4177082"/>
              <a:ext cx="719137" cy="228600"/>
            </a:xfrm>
            <a:prstGeom prst="rect">
              <a:avLst/>
            </a:prstGeom>
            <a:solidFill>
              <a:srgbClr val="FFBDBD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324225" y="4444758"/>
              <a:ext cx="719137" cy="228600"/>
            </a:xfrm>
            <a:prstGeom prst="rect">
              <a:avLst/>
            </a:prstGeom>
            <a:solidFill>
              <a:srgbClr val="FFBDBD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56" name="Rectangle 41"/>
            <p:cNvSpPr>
              <a:spLocks noChangeArrowheads="1"/>
            </p:cNvSpPr>
            <p:nvPr/>
          </p:nvSpPr>
          <p:spPr bwMode="auto">
            <a:xfrm>
              <a:off x="3319463" y="4724400"/>
              <a:ext cx="719137" cy="228600"/>
            </a:xfrm>
            <a:prstGeom prst="rect">
              <a:avLst/>
            </a:prstGeom>
            <a:solidFill>
              <a:srgbClr val="FFBDBD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57" name="Rectangle 41"/>
            <p:cNvSpPr>
              <a:spLocks noChangeArrowheads="1"/>
            </p:cNvSpPr>
            <p:nvPr/>
          </p:nvSpPr>
          <p:spPr bwMode="auto">
            <a:xfrm>
              <a:off x="3319463" y="4999893"/>
              <a:ext cx="719137" cy="228600"/>
            </a:xfrm>
            <a:prstGeom prst="rect">
              <a:avLst/>
            </a:prstGeom>
            <a:solidFill>
              <a:srgbClr val="FFBDBD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58" name="Rectangle 41"/>
            <p:cNvSpPr>
              <a:spLocks noChangeArrowheads="1"/>
            </p:cNvSpPr>
            <p:nvPr/>
          </p:nvSpPr>
          <p:spPr bwMode="auto">
            <a:xfrm>
              <a:off x="3319463" y="5267569"/>
              <a:ext cx="719137" cy="228600"/>
            </a:xfrm>
            <a:prstGeom prst="rect">
              <a:avLst/>
            </a:prstGeom>
            <a:solidFill>
              <a:srgbClr val="FFBDBD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</p:grpSp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6" name="AutoShape 47"/>
          <p:cNvSpPr>
            <a:spLocks/>
          </p:cNvSpPr>
          <p:nvPr/>
        </p:nvSpPr>
        <p:spPr bwMode="auto">
          <a:xfrm flipH="1">
            <a:off x="2895600" y="1025527"/>
            <a:ext cx="228600" cy="1184273"/>
          </a:xfrm>
          <a:prstGeom prst="rightBrace">
            <a:avLst>
              <a:gd name="adj1" fmla="val 4448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0" name="Text Box 55"/>
          <p:cNvSpPr txBox="1">
            <a:spLocks noChangeArrowheads="1"/>
          </p:cNvSpPr>
          <p:nvPr/>
        </p:nvSpPr>
        <p:spPr bwMode="auto">
          <a:xfrm>
            <a:off x="690562" y="1066800"/>
            <a:ext cx="220503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7313" indent="-87313">
              <a:buFont typeface="Arial"/>
              <a:buChar char="•"/>
            </a:pPr>
            <a:r>
              <a:rPr lang="sv-SE" b="1"/>
              <a:t>Team</a:t>
            </a:r>
            <a:r>
              <a:rPr lang="sv-SE"/>
              <a:t>: We’re pretty sure we can finish all of these.</a:t>
            </a:r>
          </a:p>
          <a:p>
            <a:pPr marL="87313" indent="-87313">
              <a:buFont typeface="Arial"/>
              <a:buChar char="•"/>
            </a:pPr>
            <a:r>
              <a:rPr lang="sv-SE" b="1"/>
              <a:t>PO</a:t>
            </a:r>
            <a:r>
              <a:rPr lang="sv-SE"/>
              <a:t>: These are definitely the highest priority items, their priorities won’t change during the sprint.</a:t>
            </a:r>
          </a:p>
        </p:txBody>
      </p:sp>
      <p:sp>
        <p:nvSpPr>
          <p:cNvPr id="42" name="Text Box 55"/>
          <p:cNvSpPr txBox="1">
            <a:spLocks noChangeArrowheads="1"/>
          </p:cNvSpPr>
          <p:nvPr/>
        </p:nvSpPr>
        <p:spPr bwMode="auto">
          <a:xfrm>
            <a:off x="609600" y="2743200"/>
            <a:ext cx="250983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7313" indent="-87313">
              <a:buFont typeface="Arial"/>
              <a:buChar char="•"/>
            </a:pPr>
            <a:r>
              <a:rPr lang="sv-SE" b="1"/>
              <a:t>Team</a:t>
            </a:r>
            <a:r>
              <a:rPr lang="sv-SE"/>
              <a:t>: We might finish some of these, but probably not all</a:t>
            </a:r>
          </a:p>
          <a:p>
            <a:pPr marL="87313" indent="-87313">
              <a:buFont typeface="Arial"/>
              <a:buChar char="•"/>
            </a:pPr>
            <a:r>
              <a:rPr lang="sv-SE" b="1"/>
              <a:t>PO</a:t>
            </a:r>
            <a:r>
              <a:rPr lang="sv-SE"/>
              <a:t>: Some of these might be reprioritized during the sprint</a:t>
            </a:r>
          </a:p>
        </p:txBody>
      </p:sp>
      <p:sp>
        <p:nvSpPr>
          <p:cNvPr id="43" name="AutoShape 47"/>
          <p:cNvSpPr>
            <a:spLocks/>
          </p:cNvSpPr>
          <p:nvPr/>
        </p:nvSpPr>
        <p:spPr bwMode="auto">
          <a:xfrm flipH="1">
            <a:off x="2895600" y="2286000"/>
            <a:ext cx="228600" cy="1600200"/>
          </a:xfrm>
          <a:prstGeom prst="rightBrace">
            <a:avLst>
              <a:gd name="adj1" fmla="val 4448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44" name="Text Box 55"/>
          <p:cNvSpPr txBox="1">
            <a:spLocks noChangeArrowheads="1"/>
          </p:cNvSpPr>
          <p:nvPr/>
        </p:nvSpPr>
        <p:spPr bwMode="auto">
          <a:xfrm>
            <a:off x="685800" y="4415135"/>
            <a:ext cx="250983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87313" indent="-87313">
              <a:buFont typeface="Arial"/>
              <a:buChar char="•"/>
            </a:pPr>
            <a:r>
              <a:rPr lang="sv-SE" b="1"/>
              <a:t>Team</a:t>
            </a:r>
            <a:r>
              <a:rPr lang="sv-SE"/>
              <a:t>: We’re pretty sure we won’t finish any of these</a:t>
            </a:r>
          </a:p>
        </p:txBody>
      </p:sp>
      <p:sp>
        <p:nvSpPr>
          <p:cNvPr id="45" name="AutoShape 47"/>
          <p:cNvSpPr>
            <a:spLocks/>
          </p:cNvSpPr>
          <p:nvPr/>
        </p:nvSpPr>
        <p:spPr bwMode="auto">
          <a:xfrm flipH="1">
            <a:off x="2895600" y="3962400"/>
            <a:ext cx="228600" cy="1524000"/>
          </a:xfrm>
          <a:prstGeom prst="rightBrace">
            <a:avLst>
              <a:gd name="adj1" fmla="val 4448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46" name="AutoShape 40"/>
          <p:cNvSpPr>
            <a:spLocks noChangeArrowheads="1"/>
          </p:cNvSpPr>
          <p:nvPr/>
        </p:nvSpPr>
        <p:spPr bwMode="auto">
          <a:xfrm rot="10800000" flipH="1">
            <a:off x="5808134" y="364066"/>
            <a:ext cx="1296987" cy="3048000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sv-SE"/>
          </a:p>
        </p:txBody>
      </p:sp>
      <p:grpSp>
        <p:nvGrpSpPr>
          <p:cNvPr id="3" name="Grupp 67"/>
          <p:cNvGrpSpPr/>
          <p:nvPr/>
        </p:nvGrpSpPr>
        <p:grpSpPr>
          <a:xfrm>
            <a:off x="6096000" y="990600"/>
            <a:ext cx="719137" cy="1303217"/>
            <a:chOff x="6096000" y="990600"/>
            <a:chExt cx="719137" cy="1303217"/>
          </a:xfrm>
        </p:grpSpPr>
        <p:sp>
          <p:nvSpPr>
            <p:cNvPr id="47" name="Rectangle 41"/>
            <p:cNvSpPr>
              <a:spLocks noChangeArrowheads="1"/>
            </p:cNvSpPr>
            <p:nvPr/>
          </p:nvSpPr>
          <p:spPr bwMode="auto">
            <a:xfrm>
              <a:off x="6096000" y="990600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48" name="Rectangle 41"/>
            <p:cNvSpPr>
              <a:spLocks noChangeArrowheads="1"/>
            </p:cNvSpPr>
            <p:nvPr/>
          </p:nvSpPr>
          <p:spPr bwMode="auto">
            <a:xfrm>
              <a:off x="6096000" y="1258276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49" name="Rectangle 41"/>
            <p:cNvSpPr>
              <a:spLocks noChangeArrowheads="1"/>
            </p:cNvSpPr>
            <p:nvPr/>
          </p:nvSpPr>
          <p:spPr bwMode="auto">
            <a:xfrm>
              <a:off x="6096000" y="1533769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50" name="Rectangle 41"/>
            <p:cNvSpPr>
              <a:spLocks noChangeArrowheads="1"/>
            </p:cNvSpPr>
            <p:nvPr/>
          </p:nvSpPr>
          <p:spPr bwMode="auto">
            <a:xfrm>
              <a:off x="6096000" y="1801445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51" name="Rectangle 41"/>
            <p:cNvSpPr>
              <a:spLocks noChangeArrowheads="1"/>
            </p:cNvSpPr>
            <p:nvPr/>
          </p:nvSpPr>
          <p:spPr bwMode="auto">
            <a:xfrm>
              <a:off x="6096000" y="2065217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</p:grpSp>
      <p:sp>
        <p:nvSpPr>
          <p:cNvPr id="52" name="Rektangel 51"/>
          <p:cNvSpPr/>
          <p:nvPr/>
        </p:nvSpPr>
        <p:spPr bwMode="auto">
          <a:xfrm>
            <a:off x="6096000" y="2362200"/>
            <a:ext cx="685800" cy="838200"/>
          </a:xfrm>
          <a:prstGeom prst="rect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SLACK</a:t>
            </a:r>
          </a:p>
        </p:txBody>
      </p:sp>
      <p:sp>
        <p:nvSpPr>
          <p:cNvPr id="54" name="Höger 53"/>
          <p:cNvSpPr/>
          <p:nvPr/>
        </p:nvSpPr>
        <p:spPr bwMode="auto">
          <a:xfrm>
            <a:off x="4419600" y="990600"/>
            <a:ext cx="1371600" cy="1295400"/>
          </a:xfrm>
          <a:prstGeom prst="rightArrow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5" name="Text Box 48"/>
          <p:cNvSpPr txBox="1">
            <a:spLocks noChangeArrowheads="1"/>
          </p:cNvSpPr>
          <p:nvPr/>
        </p:nvSpPr>
        <p:spPr bwMode="auto">
          <a:xfrm>
            <a:off x="6019800" y="457200"/>
            <a:ext cx="803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>
                <a:solidFill>
                  <a:schemeClr val="tx1"/>
                </a:solidFill>
                <a:latin typeface="Arial" charset="0"/>
              </a:rPr>
              <a:t>Sprint</a:t>
            </a:r>
          </a:p>
          <a:p>
            <a:r>
              <a:rPr lang="sv-SE" sz="1400">
                <a:solidFill>
                  <a:schemeClr val="tx1"/>
                </a:solidFill>
                <a:latin typeface="Arial" charset="0"/>
              </a:rPr>
              <a:t>backlog</a:t>
            </a:r>
          </a:p>
        </p:txBody>
      </p:sp>
      <p:grpSp>
        <p:nvGrpSpPr>
          <p:cNvPr id="7" name="Grupp 68"/>
          <p:cNvGrpSpPr/>
          <p:nvPr/>
        </p:nvGrpSpPr>
        <p:grpSpPr>
          <a:xfrm>
            <a:off x="3324225" y="949327"/>
            <a:ext cx="719137" cy="1303217"/>
            <a:chOff x="3324225" y="949327"/>
            <a:chExt cx="719137" cy="1303217"/>
          </a:xfrm>
        </p:grpSpPr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3324225" y="949327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29" name="Rectangle 41"/>
            <p:cNvSpPr>
              <a:spLocks noChangeArrowheads="1"/>
            </p:cNvSpPr>
            <p:nvPr/>
          </p:nvSpPr>
          <p:spPr bwMode="auto">
            <a:xfrm>
              <a:off x="3324225" y="1217003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0" name="Rectangle 41"/>
            <p:cNvSpPr>
              <a:spLocks noChangeArrowheads="1"/>
            </p:cNvSpPr>
            <p:nvPr/>
          </p:nvSpPr>
          <p:spPr bwMode="auto">
            <a:xfrm>
              <a:off x="3324225" y="1492496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1" name="Rectangle 41"/>
            <p:cNvSpPr>
              <a:spLocks noChangeArrowheads="1"/>
            </p:cNvSpPr>
            <p:nvPr/>
          </p:nvSpPr>
          <p:spPr bwMode="auto">
            <a:xfrm>
              <a:off x="3324225" y="1760172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  <p:sp>
          <p:nvSpPr>
            <p:cNvPr id="32" name="Rectangle 41"/>
            <p:cNvSpPr>
              <a:spLocks noChangeArrowheads="1"/>
            </p:cNvSpPr>
            <p:nvPr/>
          </p:nvSpPr>
          <p:spPr bwMode="auto">
            <a:xfrm>
              <a:off x="3324225" y="2023944"/>
              <a:ext cx="719137" cy="228600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 sz="200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0.30555 -3.33333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build="p"/>
      <p:bldP spid="42" grpId="0" build="p"/>
      <p:bldP spid="43" grpId="0" animBg="1"/>
      <p:bldP spid="44" grpId="0"/>
      <p:bldP spid="45" grpId="0" animBg="1"/>
      <p:bldP spid="52" grpId="0" animBg="1"/>
      <p:bldP spid="5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Sprint backlog &amp; daily scrum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112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  <a:p>
            <a:pPr>
              <a:defRPr/>
            </a:pPr>
            <a:endParaRPr lang="sv-SE" sz="18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6656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649287"/>
          </a:xfrm>
        </p:spPr>
        <p:txBody>
          <a:bodyPr/>
          <a:lstStyle/>
          <a:p>
            <a:r>
              <a:rPr lang="sv-SE" smtClean="0"/>
              <a:t>Sprint backlog – day 0</a:t>
            </a:r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980728"/>
            <a:ext cx="7823200" cy="50419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D021C410-F3E4-4051-A787-606DD215632E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939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5C4A385-1F85-46A3-9B3F-A785A7FF75A6}" type="slidenum">
              <a:rPr lang="en-US" smtClean="0"/>
              <a:pPr>
                <a:defRPr/>
              </a:pPr>
              <a:t>114</a:t>
            </a:fld>
            <a:endParaRPr lang="en-US" smtClean="0"/>
          </a:p>
        </p:txBody>
      </p:sp>
      <p:sp>
        <p:nvSpPr>
          <p:cNvPr id="686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Daily Scrum meeting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643438" y="431800"/>
            <a:ext cx="3960812" cy="7651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v-SE" sz="1200" smtClean="0"/>
              <a:t>15 minutes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v-SE" sz="1200" smtClean="0"/>
              <a:t>What did I accomplish yesterday?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v-SE" sz="1200" smtClean="0"/>
              <a:t>What will I accomplish today?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sv-SE" sz="1200" smtClean="0"/>
              <a:t>What’s stopping me?</a:t>
            </a:r>
          </a:p>
        </p:txBody>
      </p:sp>
      <p:pic>
        <p:nvPicPr>
          <p:cNvPr id="3234817" name="Picture 1" descr="C:\Users\Henrik\Desktop\Pictur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85860"/>
            <a:ext cx="7250113" cy="4335462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3252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3D2DBF-C05E-4666-8BEB-B79D6EDC4647}" type="slidenum">
              <a:rPr lang="en-US" smtClean="0"/>
              <a:pPr>
                <a:defRPr/>
              </a:pPr>
              <a:t>115</a:t>
            </a:fld>
            <a:endParaRPr lang="en-US" smtClean="0"/>
          </a:p>
        </p:txBody>
      </p:sp>
      <p:sp>
        <p:nvSpPr>
          <p:cNvPr id="69637" name="Rectangle 2"/>
          <p:cNvSpPr>
            <a:spLocks noGrp="1" noChangeArrowheads="1"/>
          </p:cNvSpPr>
          <p:nvPr>
            <p:ph type="title"/>
          </p:nvPr>
        </p:nvSpPr>
        <p:spPr>
          <a:xfrm>
            <a:off x="230188" y="115888"/>
            <a:ext cx="8229600" cy="649287"/>
          </a:xfrm>
        </p:spPr>
        <p:txBody>
          <a:bodyPr/>
          <a:lstStyle/>
          <a:p>
            <a:pPr eaLnBrk="1" hangingPunct="1"/>
            <a:r>
              <a:rPr lang="sv-SE" smtClean="0"/>
              <a:t>Sprint backlog – after 1st meeting</a:t>
            </a:r>
          </a:p>
        </p:txBody>
      </p:sp>
      <p:pic>
        <p:nvPicPr>
          <p:cNvPr id="2" name="Bildobjekt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901700"/>
            <a:ext cx="7810500" cy="50419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922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739DB2-E117-4DBB-9893-1A0B0643991C}" type="slidenum">
              <a:rPr lang="en-US" smtClean="0"/>
              <a:pPr>
                <a:defRPr/>
              </a:pPr>
              <a:t>116</a:t>
            </a:fld>
            <a:endParaRPr lang="en-US" smtClean="0"/>
          </a:p>
        </p:txBody>
      </p:sp>
      <p:sp>
        <p:nvSpPr>
          <p:cNvPr id="122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Sprint burndown chart</a:t>
            </a:r>
          </a:p>
        </p:txBody>
      </p:sp>
      <p:sp>
        <p:nvSpPr>
          <p:cNvPr id="12297" name="Rectangle 3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28575">
            <a:noFill/>
            <a:miter lim="800000"/>
            <a:headEnd type="none" w="lg" len="lg"/>
            <a:tailEnd type="none" w="lg" len="lg"/>
          </a:ln>
        </p:spPr>
        <p:txBody>
          <a:bodyPr wrap="none" anchor="ctr">
            <a:spAutoFit/>
          </a:bodyPr>
          <a:lstStyle/>
          <a:p>
            <a:pPr algn="ctr"/>
            <a:endParaRPr lang="sv-SE"/>
          </a:p>
        </p:txBody>
      </p:sp>
      <p:sp>
        <p:nvSpPr>
          <p:cNvPr id="12" name="Rectangle 11"/>
          <p:cNvSpPr/>
          <p:nvPr/>
        </p:nvSpPr>
        <p:spPr bwMode="auto">
          <a:xfrm>
            <a:off x="0" y="2714620"/>
            <a:ext cx="1714480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4544" y="1340768"/>
            <a:ext cx="6264696" cy="4011777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836712"/>
            <a:ext cx="3048000" cy="236220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3573016"/>
            <a:ext cx="3048000" cy="2362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2CA1B41-C1CA-4D01-960D-9354B337ED22}" type="slidenum">
              <a:rPr lang="en-US" smtClean="0"/>
              <a:pPr>
                <a:defRPr/>
              </a:pPr>
              <a:t>117</a:t>
            </a:fld>
            <a:endParaRPr lang="en-US" smtClean="0"/>
          </a:p>
        </p:txBody>
      </p:sp>
      <p:sp>
        <p:nvSpPr>
          <p:cNvPr id="7066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649287"/>
          </a:xfrm>
        </p:spPr>
        <p:txBody>
          <a:bodyPr/>
          <a:lstStyle/>
          <a:p>
            <a:pPr eaLnBrk="1" hangingPunct="1"/>
            <a:r>
              <a:rPr lang="sv-SE" smtClean="0"/>
              <a:t>Sprint backlog – day X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901700"/>
            <a:ext cx="7810500" cy="50419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objekt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1810"/>
          <a:stretch/>
        </p:blipFill>
        <p:spPr>
          <a:xfrm>
            <a:off x="5472321" y="2491556"/>
            <a:ext cx="3636183" cy="4033788"/>
          </a:xfrm>
          <a:prstGeom prst="rect">
            <a:avLst/>
          </a:prstGeom>
        </p:spPr>
      </p:pic>
      <p:pic>
        <p:nvPicPr>
          <p:cNvPr id="19" name="Bildobjekt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268760"/>
            <a:ext cx="5328592" cy="3439757"/>
          </a:xfrm>
          <a:prstGeom prst="rect">
            <a:avLst/>
          </a:prstGeom>
        </p:spPr>
      </p:pic>
      <p:pic>
        <p:nvPicPr>
          <p:cNvPr id="17" name="Picture 4" descr="C:\Users\Henrik\AppData\Local\Microsoft\Windows\Temporary Internet Files\Content.IE5\RZ2WJWOI\CASUS8S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49" y="5091130"/>
            <a:ext cx="828675" cy="981076"/>
          </a:xfrm>
          <a:prstGeom prst="rect">
            <a:avLst/>
          </a:prstGeom>
          <a:noFill/>
        </p:spPr>
      </p:pic>
      <p:pic>
        <p:nvPicPr>
          <p:cNvPr id="13" name="Picture 2" descr="C:\Users\Henrik\AppData\Local\Microsoft\Windows\Temporary Internet Files\Content.IE5\RZ2WJWOI\CA2J83C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9575" y="857232"/>
            <a:ext cx="1114425" cy="11049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476250"/>
            <a:ext cx="8229600" cy="649288"/>
          </a:xfrm>
        </p:spPr>
        <p:txBody>
          <a:bodyPr/>
          <a:lstStyle/>
          <a:p>
            <a:r>
              <a:rPr lang="sv-SE" smtClean="0"/>
              <a:t>Care about the </a:t>
            </a:r>
            <a:r>
              <a:rPr lang="sv-SE" smtClean="0">
                <a:solidFill>
                  <a:srgbClr val="00B050"/>
                </a:solidFill>
              </a:rPr>
              <a:t>whole product</a:t>
            </a:r>
            <a:endParaRPr lang="sv-SE">
              <a:solidFill>
                <a:srgbClr val="00B05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118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081596" y="5143512"/>
            <a:ext cx="3276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Not just </a:t>
            </a:r>
            <a:r>
              <a:rPr lang="sv-SE" sz="2400" smtClean="0">
                <a:solidFill>
                  <a:srgbClr val="C00000"/>
                </a:solidFill>
              </a:rPr>
              <a:t>your little task</a:t>
            </a:r>
            <a:endParaRPr lang="sv-SE" sz="2400">
              <a:solidFill>
                <a:srgbClr val="C00000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 bwMode="auto">
          <a:xfrm>
            <a:off x="5929322" y="1071546"/>
            <a:ext cx="1785950" cy="919401"/>
          </a:xfrm>
          <a:prstGeom prst="wedgeRoundRectCallout">
            <a:avLst>
              <a:gd name="adj1" fmla="val 68125"/>
              <a:gd name="adj2" fmla="val -32385"/>
              <a:gd name="adj3" fmla="val 16667"/>
            </a:avLst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We’re building</a:t>
            </a:r>
            <a:r>
              <a:rPr kumimoji="0" lang="sv-SE" sz="16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</a:t>
            </a: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something great  together!</a:t>
            </a:r>
            <a:endParaRPr kumimoji="0" lang="sv-SE" sz="1600" b="0" i="0" u="none" strike="noStrike" cap="none" normalizeH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 bwMode="auto">
          <a:xfrm>
            <a:off x="1357290" y="5715016"/>
            <a:ext cx="2286016" cy="646986"/>
          </a:xfrm>
          <a:prstGeom prst="wedgeRoundRectCallout">
            <a:avLst>
              <a:gd name="adj1" fmla="val -69664"/>
              <a:gd name="adj2" fmla="val -55080"/>
              <a:gd name="adj3" fmla="val 16667"/>
            </a:avLst>
          </a:prstGeom>
          <a:solidFill>
            <a:srgbClr val="FFCA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I’m more efficient</a:t>
            </a:r>
            <a:r>
              <a:rPr kumimoji="0" lang="sv-SE" sz="16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if I just do my tasks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6858016" y="5000636"/>
            <a:ext cx="571504" cy="571504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" name="Left Arrow 19"/>
          <p:cNvSpPr/>
          <p:nvPr/>
        </p:nvSpPr>
        <p:spPr bwMode="auto">
          <a:xfrm rot="10800000">
            <a:off x="4357686" y="5214950"/>
            <a:ext cx="2428892" cy="371610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3419872" y="1280761"/>
            <a:ext cx="1656184" cy="691519"/>
          </a:xfrm>
          <a:prstGeom prst="ellipse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857356" y="1785926"/>
            <a:ext cx="1130468" cy="634962"/>
          </a:xfrm>
          <a:prstGeom prst="ellipse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" name="Left Arrow 23"/>
          <p:cNvSpPr/>
          <p:nvPr/>
        </p:nvSpPr>
        <p:spPr bwMode="auto">
          <a:xfrm rot="19081451">
            <a:off x="2442348" y="1279452"/>
            <a:ext cx="1517194" cy="408737"/>
          </a:xfrm>
          <a:prstGeom prst="leftArrow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5" name="Left Arrow 24"/>
          <p:cNvSpPr/>
          <p:nvPr/>
        </p:nvSpPr>
        <p:spPr bwMode="auto">
          <a:xfrm rot="14020905">
            <a:off x="3735114" y="969823"/>
            <a:ext cx="614475" cy="408737"/>
          </a:xfrm>
          <a:prstGeom prst="leftArrow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6878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5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119</a:t>
            </a:fld>
            <a:endParaRPr lang="en-US"/>
          </a:p>
        </p:txBody>
      </p:sp>
      <p:pic>
        <p:nvPicPr>
          <p:cNvPr id="5" name="Picture 5" descr="image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5265681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635000"/>
            <a:ext cx="4288332" cy="27178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3657600"/>
            <a:ext cx="3968750" cy="2603500"/>
          </a:xfrm>
          <a:prstGeom prst="rect">
            <a:avLst/>
          </a:prstGeom>
        </p:spPr>
      </p:pic>
      <p:sp>
        <p:nvSpPr>
          <p:cNvPr id="11" name="textruta 10"/>
          <p:cNvSpPr txBox="1"/>
          <p:nvPr/>
        </p:nvSpPr>
        <p:spPr>
          <a:xfrm>
            <a:off x="4800600" y="651570"/>
            <a:ext cx="3200400" cy="2800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/>
            <a:r>
              <a:rPr lang="sv-SE" sz="1600" b="1"/>
              <a:t>Physical</a:t>
            </a:r>
          </a:p>
          <a:p>
            <a:pPr marL="268288" indent="-268288">
              <a:buFont typeface="Arial"/>
              <a:buChar char="•"/>
            </a:pPr>
            <a:r>
              <a:rPr lang="sv-SE" sz="1600"/>
              <a:t>Cheap</a:t>
            </a:r>
          </a:p>
          <a:p>
            <a:pPr marL="268288" indent="-268288">
              <a:buFont typeface="Arial"/>
              <a:buChar char="•"/>
            </a:pPr>
            <a:r>
              <a:rPr lang="sv-SE" sz="1600"/>
              <a:t>Easy to evolve</a:t>
            </a:r>
          </a:p>
          <a:p>
            <a:pPr marL="268288" indent="-268288">
              <a:buFont typeface="Arial"/>
              <a:buChar char="•"/>
            </a:pPr>
            <a:r>
              <a:rPr lang="sv-SE" sz="1600"/>
              <a:t>Big</a:t>
            </a:r>
          </a:p>
          <a:p>
            <a:pPr marL="268288" indent="-268288">
              <a:buFont typeface="Arial"/>
              <a:buChar char="•"/>
            </a:pPr>
            <a:r>
              <a:rPr lang="sv-SE" sz="1600"/>
              <a:t>See all at once</a:t>
            </a:r>
          </a:p>
          <a:p>
            <a:pPr marL="268288" indent="-268288">
              <a:buFont typeface="Arial"/>
              <a:buChar char="•"/>
            </a:pPr>
            <a:r>
              <a:rPr lang="sv-SE" sz="1600"/>
              <a:t>Same view</a:t>
            </a:r>
          </a:p>
          <a:p>
            <a:pPr marL="268288" indent="-268288">
              <a:buFont typeface="Arial"/>
              <a:buChar char="•"/>
            </a:pPr>
            <a:r>
              <a:rPr lang="sv-SE" sz="1600"/>
              <a:t>Tangible / Direct manipulation</a:t>
            </a:r>
          </a:p>
          <a:p>
            <a:pPr marL="268288" indent="-268288">
              <a:buFont typeface="Arial"/>
              <a:buChar char="•"/>
            </a:pPr>
            <a:r>
              <a:rPr lang="sv-SE" sz="1600"/>
              <a:t>Brings people together</a:t>
            </a:r>
          </a:p>
          <a:p>
            <a:pPr marL="268288" indent="-268288">
              <a:buFont typeface="Arial"/>
              <a:buChar char="•"/>
            </a:pPr>
            <a:endParaRPr lang="sv-SE" sz="1600"/>
          </a:p>
          <a:p>
            <a:pPr marL="268288" indent="-268288"/>
            <a:endParaRPr lang="sv-SE" sz="1600"/>
          </a:p>
          <a:p>
            <a:pPr marL="268288" indent="-268288"/>
            <a:endParaRPr lang="sv-SE" sz="1600"/>
          </a:p>
        </p:txBody>
      </p:sp>
      <p:sp>
        <p:nvSpPr>
          <p:cNvPr id="9" name="Rubrik 1"/>
          <p:cNvSpPr>
            <a:spLocks noGrp="1"/>
          </p:cNvSpPr>
          <p:nvPr>
            <p:ph type="title"/>
          </p:nvPr>
        </p:nvSpPr>
        <p:spPr>
          <a:xfrm>
            <a:off x="457200" y="76200"/>
            <a:ext cx="4114800" cy="649288"/>
          </a:xfrm>
        </p:spPr>
        <p:txBody>
          <a:bodyPr/>
          <a:lstStyle/>
          <a:p>
            <a:r>
              <a:rPr lang="sv-SE"/>
              <a:t>Physical or Digital?</a:t>
            </a:r>
          </a:p>
        </p:txBody>
      </p:sp>
      <p:sp>
        <p:nvSpPr>
          <p:cNvPr id="12" name="Rektangel 11"/>
          <p:cNvSpPr/>
          <p:nvPr/>
        </p:nvSpPr>
        <p:spPr>
          <a:xfrm>
            <a:off x="7162800" y="651570"/>
            <a:ext cx="1752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/>
            <a:r>
              <a:rPr lang="sv-SE" sz="1600" b="1"/>
              <a:t>Digital</a:t>
            </a:r>
          </a:p>
          <a:p>
            <a:pPr marL="179388" indent="-179388">
              <a:buFont typeface="Arial"/>
              <a:buChar char="•"/>
            </a:pPr>
            <a:r>
              <a:rPr lang="sv-SE" sz="1600"/>
              <a:t>Remote access</a:t>
            </a:r>
          </a:p>
          <a:p>
            <a:pPr marL="179388" indent="-179388">
              <a:buFont typeface="Arial"/>
              <a:buChar char="•"/>
            </a:pPr>
            <a:r>
              <a:rPr lang="sv-SE" sz="1600"/>
              <a:t>History/backup</a:t>
            </a:r>
          </a:p>
          <a:p>
            <a:pPr marL="179388" indent="-179388">
              <a:buFont typeface="Arial"/>
              <a:buChar char="•"/>
            </a:pPr>
            <a:r>
              <a:rPr lang="sv-SE" sz="1600"/>
              <a:t>Metrics</a:t>
            </a:r>
          </a:p>
        </p:txBody>
      </p:sp>
      <p:sp>
        <p:nvSpPr>
          <p:cNvPr id="13" name="Rubrik 1"/>
          <p:cNvSpPr txBox="1">
            <a:spLocks/>
          </p:cNvSpPr>
          <p:nvPr/>
        </p:nvSpPr>
        <p:spPr bwMode="auto">
          <a:xfrm>
            <a:off x="4495800" y="76200"/>
            <a:ext cx="50292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sz="3000" b="1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Probably a bit of both.</a:t>
            </a:r>
            <a:endParaRPr kumimoji="0" lang="sv-SE" sz="30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686800" cy="649287"/>
          </a:xfrm>
        </p:spPr>
        <p:txBody>
          <a:bodyPr/>
          <a:lstStyle/>
          <a:p>
            <a:r>
              <a:rPr lang="sv-SE" smtClean="0"/>
              <a:t>How estimates are affected by anchoring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  <a:p>
            <a:pPr>
              <a:defRPr/>
            </a:pPr>
            <a:endParaRPr lang="sv-SE" sz="1800">
              <a:solidFill>
                <a:schemeClr val="accent2"/>
              </a:solidFill>
              <a:cs typeface="+mn-cs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371475" y="4064000"/>
            <a:ext cx="1162050" cy="793750"/>
            <a:chOff x="-14" y="164"/>
            <a:chExt cx="732" cy="500"/>
          </a:xfrm>
        </p:grpSpPr>
        <p:pic>
          <p:nvPicPr>
            <p:cNvPr id="56384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85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86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87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88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89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38" name="Rectangular Callout 37"/>
          <p:cNvSpPr>
            <a:spLocks noChangeArrowheads="1"/>
          </p:cNvSpPr>
          <p:nvPr/>
        </p:nvSpPr>
        <p:spPr bwMode="auto">
          <a:xfrm>
            <a:off x="1071563" y="3143250"/>
            <a:ext cx="1143000" cy="642938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/>
              <a:t>456 hrs</a:t>
            </a:r>
          </a:p>
        </p:txBody>
      </p:sp>
      <p:sp>
        <p:nvSpPr>
          <p:cNvPr id="56328" name="Rectangle 62"/>
          <p:cNvSpPr>
            <a:spLocks noChangeArrowheads="1"/>
          </p:cNvSpPr>
          <p:nvPr/>
        </p:nvSpPr>
        <p:spPr bwMode="auto">
          <a:xfrm>
            <a:off x="490538" y="1643063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56329" name="Straight Connector 79"/>
          <p:cNvCxnSpPr>
            <a:cxnSpLocks noChangeShapeType="1"/>
          </p:cNvCxnSpPr>
          <p:nvPr/>
        </p:nvCxnSpPr>
        <p:spPr bwMode="auto">
          <a:xfrm>
            <a:off x="561975" y="17557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6330" name="Straight Connector 89"/>
          <p:cNvCxnSpPr>
            <a:cxnSpLocks noChangeShapeType="1"/>
          </p:cNvCxnSpPr>
          <p:nvPr/>
        </p:nvCxnSpPr>
        <p:spPr bwMode="auto">
          <a:xfrm>
            <a:off x="561975" y="18970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6331" name="Straight Connector 91"/>
          <p:cNvCxnSpPr>
            <a:cxnSpLocks noChangeShapeType="1"/>
          </p:cNvCxnSpPr>
          <p:nvPr/>
        </p:nvCxnSpPr>
        <p:spPr bwMode="auto">
          <a:xfrm>
            <a:off x="561975" y="20399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6332" name="Straight Connector 93"/>
          <p:cNvCxnSpPr>
            <a:cxnSpLocks noChangeShapeType="1"/>
          </p:cNvCxnSpPr>
          <p:nvPr/>
        </p:nvCxnSpPr>
        <p:spPr bwMode="auto">
          <a:xfrm>
            <a:off x="561975" y="21844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6333" name="Straight Connector 94"/>
          <p:cNvCxnSpPr>
            <a:cxnSpLocks noChangeShapeType="1"/>
          </p:cNvCxnSpPr>
          <p:nvPr/>
        </p:nvCxnSpPr>
        <p:spPr bwMode="auto">
          <a:xfrm>
            <a:off x="561975" y="232568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6334" name="Straight Connector 95"/>
          <p:cNvCxnSpPr>
            <a:cxnSpLocks noChangeShapeType="1"/>
          </p:cNvCxnSpPr>
          <p:nvPr/>
        </p:nvCxnSpPr>
        <p:spPr bwMode="auto">
          <a:xfrm>
            <a:off x="561975" y="24685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6335" name="TextBox 96"/>
          <p:cNvSpPr txBox="1">
            <a:spLocks noChangeArrowheads="1"/>
          </p:cNvSpPr>
          <p:nvPr/>
        </p:nvSpPr>
        <p:spPr bwMode="auto">
          <a:xfrm>
            <a:off x="0" y="1143000"/>
            <a:ext cx="1785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Spec</a:t>
            </a:r>
          </a:p>
        </p:txBody>
      </p:sp>
      <p:pic>
        <p:nvPicPr>
          <p:cNvPr id="56381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3143250"/>
            <a:ext cx="538163" cy="74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1" name="Rectangular Callout 100"/>
          <p:cNvSpPr>
            <a:spLocks noChangeArrowheads="1"/>
          </p:cNvSpPr>
          <p:nvPr/>
        </p:nvSpPr>
        <p:spPr bwMode="auto">
          <a:xfrm>
            <a:off x="4286250" y="3000375"/>
            <a:ext cx="1571625" cy="785813"/>
          </a:xfrm>
          <a:prstGeom prst="wedgeRectCallout">
            <a:avLst>
              <a:gd name="adj1" fmla="val -79500"/>
              <a:gd name="adj2" fmla="val 2586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/>
              <a:t>500 hrs</a:t>
            </a:r>
          </a:p>
          <a:p>
            <a:pPr algn="ctr"/>
            <a:r>
              <a:rPr lang="sv-SE" sz="1600"/>
              <a:t>Never mind me</a:t>
            </a:r>
          </a:p>
        </p:txBody>
      </p:sp>
      <p:sp>
        <p:nvSpPr>
          <p:cNvPr id="102" name="Rectangle 101"/>
          <p:cNvSpPr>
            <a:spLocks noChangeArrowheads="1"/>
          </p:cNvSpPr>
          <p:nvPr/>
        </p:nvSpPr>
        <p:spPr bwMode="auto">
          <a:xfrm>
            <a:off x="3490913" y="1643063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103" name="Straight Connector 102"/>
          <p:cNvCxnSpPr>
            <a:cxnSpLocks noChangeShapeType="1"/>
          </p:cNvCxnSpPr>
          <p:nvPr/>
        </p:nvCxnSpPr>
        <p:spPr bwMode="auto">
          <a:xfrm>
            <a:off x="3562350" y="17557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4" name="Straight Connector 103"/>
          <p:cNvCxnSpPr>
            <a:cxnSpLocks noChangeShapeType="1"/>
          </p:cNvCxnSpPr>
          <p:nvPr/>
        </p:nvCxnSpPr>
        <p:spPr bwMode="auto">
          <a:xfrm>
            <a:off x="3562350" y="18970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5" name="Straight Connector 104"/>
          <p:cNvCxnSpPr>
            <a:cxnSpLocks noChangeShapeType="1"/>
          </p:cNvCxnSpPr>
          <p:nvPr/>
        </p:nvCxnSpPr>
        <p:spPr bwMode="auto">
          <a:xfrm>
            <a:off x="3562350" y="20399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6" name="Straight Connector 105"/>
          <p:cNvCxnSpPr>
            <a:cxnSpLocks noChangeShapeType="1"/>
          </p:cNvCxnSpPr>
          <p:nvPr/>
        </p:nvCxnSpPr>
        <p:spPr bwMode="auto">
          <a:xfrm>
            <a:off x="3562350" y="21844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7" name="Straight Connector 106"/>
          <p:cNvCxnSpPr>
            <a:cxnSpLocks noChangeShapeType="1"/>
          </p:cNvCxnSpPr>
          <p:nvPr/>
        </p:nvCxnSpPr>
        <p:spPr bwMode="auto">
          <a:xfrm>
            <a:off x="3562350" y="232568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8" name="Straight Connector 107"/>
          <p:cNvCxnSpPr>
            <a:cxnSpLocks noChangeShapeType="1"/>
          </p:cNvCxnSpPr>
          <p:nvPr/>
        </p:nvCxnSpPr>
        <p:spPr bwMode="auto">
          <a:xfrm>
            <a:off x="3562350" y="24685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9" name="TextBox 108"/>
          <p:cNvSpPr txBox="1">
            <a:spLocks noChangeArrowheads="1"/>
          </p:cNvSpPr>
          <p:nvPr/>
        </p:nvSpPr>
        <p:spPr bwMode="auto">
          <a:xfrm>
            <a:off x="3000375" y="1143000"/>
            <a:ext cx="1785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Same spec</a:t>
            </a: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014663" y="4786313"/>
            <a:ext cx="1162050" cy="793750"/>
            <a:chOff x="-14" y="164"/>
            <a:chExt cx="732" cy="500"/>
          </a:xfrm>
        </p:grpSpPr>
        <p:pic>
          <p:nvPicPr>
            <p:cNvPr id="56374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75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76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77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78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79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19" name="Rectangular Callout 118"/>
          <p:cNvSpPr>
            <a:spLocks noChangeArrowheads="1"/>
          </p:cNvSpPr>
          <p:nvPr/>
        </p:nvSpPr>
        <p:spPr bwMode="auto">
          <a:xfrm>
            <a:off x="4357688" y="4000500"/>
            <a:ext cx="1143000" cy="642938"/>
          </a:xfrm>
          <a:prstGeom prst="wedgeRectCallout">
            <a:avLst>
              <a:gd name="adj1" fmla="val -86167"/>
              <a:gd name="adj2" fmla="val 7198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>
                <a:solidFill>
                  <a:srgbClr val="C00000"/>
                </a:solidFill>
              </a:rPr>
              <a:t>555</a:t>
            </a:r>
            <a:r>
              <a:rPr lang="sv-SE" sz="2400"/>
              <a:t> </a:t>
            </a:r>
            <a:r>
              <a:rPr lang="sv-SE" sz="2400">
                <a:solidFill>
                  <a:srgbClr val="C00000"/>
                </a:solidFill>
              </a:rPr>
              <a:t>hrs</a:t>
            </a:r>
          </a:p>
        </p:txBody>
      </p:sp>
      <p:pic>
        <p:nvPicPr>
          <p:cNvPr id="56371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3214688"/>
            <a:ext cx="538162" cy="74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3" name="Rectangular Callout 122"/>
          <p:cNvSpPr>
            <a:spLocks noChangeArrowheads="1"/>
          </p:cNvSpPr>
          <p:nvPr/>
        </p:nvSpPr>
        <p:spPr bwMode="auto">
          <a:xfrm>
            <a:off x="7500938" y="3071813"/>
            <a:ext cx="1571625" cy="785812"/>
          </a:xfrm>
          <a:prstGeom prst="wedgeRectCallout">
            <a:avLst>
              <a:gd name="adj1" fmla="val -79500"/>
              <a:gd name="adj2" fmla="val 2586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/>
              <a:t>50 hrs</a:t>
            </a:r>
          </a:p>
          <a:p>
            <a:pPr algn="ctr"/>
            <a:r>
              <a:rPr lang="sv-SE" sz="1600"/>
              <a:t>Never mind me</a:t>
            </a:r>
          </a:p>
        </p:txBody>
      </p:sp>
      <p:sp>
        <p:nvSpPr>
          <p:cNvPr id="124" name="Rectangle 123"/>
          <p:cNvSpPr>
            <a:spLocks noChangeArrowheads="1"/>
          </p:cNvSpPr>
          <p:nvPr/>
        </p:nvSpPr>
        <p:spPr bwMode="auto">
          <a:xfrm>
            <a:off x="6643733" y="1643063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125" name="Straight Connector 124"/>
          <p:cNvCxnSpPr>
            <a:cxnSpLocks noChangeShapeType="1"/>
          </p:cNvCxnSpPr>
          <p:nvPr/>
        </p:nvCxnSpPr>
        <p:spPr bwMode="auto">
          <a:xfrm>
            <a:off x="6715171" y="17557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6" name="Straight Connector 125"/>
          <p:cNvCxnSpPr>
            <a:cxnSpLocks noChangeShapeType="1"/>
          </p:cNvCxnSpPr>
          <p:nvPr/>
        </p:nvCxnSpPr>
        <p:spPr bwMode="auto">
          <a:xfrm>
            <a:off x="6715171" y="18970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7" name="Straight Connector 126"/>
          <p:cNvCxnSpPr>
            <a:cxnSpLocks noChangeShapeType="1"/>
          </p:cNvCxnSpPr>
          <p:nvPr/>
        </p:nvCxnSpPr>
        <p:spPr bwMode="auto">
          <a:xfrm>
            <a:off x="6715171" y="20399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8" name="Straight Connector 127"/>
          <p:cNvCxnSpPr>
            <a:cxnSpLocks noChangeShapeType="1"/>
          </p:cNvCxnSpPr>
          <p:nvPr/>
        </p:nvCxnSpPr>
        <p:spPr bwMode="auto">
          <a:xfrm>
            <a:off x="6715171" y="21844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9" name="Straight Connector 128"/>
          <p:cNvCxnSpPr>
            <a:cxnSpLocks noChangeShapeType="1"/>
          </p:cNvCxnSpPr>
          <p:nvPr/>
        </p:nvCxnSpPr>
        <p:spPr bwMode="auto">
          <a:xfrm>
            <a:off x="6715171" y="232568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0" name="Straight Connector 129"/>
          <p:cNvCxnSpPr>
            <a:cxnSpLocks noChangeShapeType="1"/>
          </p:cNvCxnSpPr>
          <p:nvPr/>
        </p:nvCxnSpPr>
        <p:spPr bwMode="auto">
          <a:xfrm>
            <a:off x="6715171" y="24685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6143649" y="1143000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Same spec</a:t>
            </a:r>
          </a:p>
        </p:txBody>
      </p: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6229350" y="4857750"/>
            <a:ext cx="1162050" cy="793750"/>
            <a:chOff x="-14" y="164"/>
            <a:chExt cx="732" cy="500"/>
          </a:xfrm>
        </p:grpSpPr>
        <p:pic>
          <p:nvPicPr>
            <p:cNvPr id="56364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65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66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67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68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6369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41" name="Rectangular Callout 140"/>
          <p:cNvSpPr>
            <a:spLocks noChangeArrowheads="1"/>
          </p:cNvSpPr>
          <p:nvPr/>
        </p:nvSpPr>
        <p:spPr bwMode="auto">
          <a:xfrm>
            <a:off x="7643813" y="4143375"/>
            <a:ext cx="1143000" cy="642938"/>
          </a:xfrm>
          <a:prstGeom prst="wedgeRectCallout">
            <a:avLst>
              <a:gd name="adj1" fmla="val -86167"/>
              <a:gd name="adj2" fmla="val 7198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>
                <a:solidFill>
                  <a:srgbClr val="C00000"/>
                </a:solidFill>
              </a:rPr>
              <a:t>99 hrs</a:t>
            </a:r>
          </a:p>
        </p:txBody>
      </p:sp>
      <p:cxnSp>
        <p:nvCxnSpPr>
          <p:cNvPr id="143" name="Straight Connector 142"/>
          <p:cNvCxnSpPr>
            <a:cxnSpLocks noChangeShapeType="1"/>
          </p:cNvCxnSpPr>
          <p:nvPr/>
        </p:nvCxnSpPr>
        <p:spPr bwMode="auto">
          <a:xfrm rot="5400000" flipH="1" flipV="1">
            <a:off x="105569" y="3536157"/>
            <a:ext cx="464502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4" name="Straight Connector 143"/>
          <p:cNvCxnSpPr>
            <a:cxnSpLocks noChangeShapeType="1"/>
          </p:cNvCxnSpPr>
          <p:nvPr/>
        </p:nvCxnSpPr>
        <p:spPr bwMode="auto">
          <a:xfrm rot="5400000" flipH="1" flipV="1">
            <a:off x="3679825" y="3606800"/>
            <a:ext cx="4643438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9" name="Rectangle 144"/>
          <p:cNvSpPr>
            <a:spLocks noChangeArrowheads="1"/>
          </p:cNvSpPr>
          <p:nvPr/>
        </p:nvSpPr>
        <p:spPr bwMode="auto">
          <a:xfrm>
            <a:off x="4929190" y="5829232"/>
            <a:ext cx="4214739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/>
              <a:t>Source: How to avoid impact from irrelevant and misleading info on your cost estimates, Simula research labs estimation seminar, Oslo, Norway, 2006</a:t>
            </a:r>
            <a:endParaRPr lang="sv-SE" sz="11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01" grpId="0" animBg="1"/>
      <p:bldP spid="102" grpId="0" animBg="1"/>
      <p:bldP spid="109" grpId="0"/>
      <p:bldP spid="119" grpId="0" animBg="1"/>
      <p:bldP spid="123" grpId="0" animBg="1"/>
      <p:bldP spid="124" grpId="0" animBg="1"/>
      <p:bldP spid="131" grpId="0"/>
      <p:bldP spid="141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4191000"/>
            <a:ext cx="8229600" cy="2057400"/>
          </a:xfrm>
        </p:spPr>
        <p:txBody>
          <a:bodyPr/>
          <a:lstStyle/>
          <a:p>
            <a:r>
              <a:rPr lang="sv-SE" sz="1600"/>
              <a:t>Shows our process &amp; policies</a:t>
            </a:r>
          </a:p>
          <a:p>
            <a:r>
              <a:rPr lang="sv-SE" sz="1600"/>
              <a:t>Shows what is going on right now &amp; who is doing what &amp; why</a:t>
            </a:r>
          </a:p>
          <a:p>
            <a:r>
              <a:rPr lang="sv-SE" sz="1600"/>
              <a:t>Shows what we have done &amp; what we will do next</a:t>
            </a:r>
          </a:p>
          <a:p>
            <a:r>
              <a:rPr lang="sv-SE" sz="1600"/>
              <a:t>Shows impediments &amp; problems</a:t>
            </a:r>
          </a:p>
          <a:p>
            <a:r>
              <a:rPr lang="sv-SE" sz="1600"/>
              <a:t>Makes it easier to challenge &amp; improve our process</a:t>
            </a:r>
          </a:p>
          <a:p>
            <a:r>
              <a:rPr lang="sv-SE" sz="1600"/>
              <a:t>Minimizes reporting</a:t>
            </a:r>
          </a:p>
          <a:p>
            <a:r>
              <a:rPr lang="sv-SE" sz="1600"/>
              <a:t>Promotes collaboration</a:t>
            </a:r>
          </a:p>
          <a:p>
            <a:endParaRPr lang="sv-SE" sz="160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/>
              <a:pPr>
                <a:defRPr/>
              </a:pPr>
              <a:t>120</a:t>
            </a:fld>
            <a:endParaRPr lang="en-US"/>
          </a:p>
        </p:txBody>
      </p:sp>
      <p:sp>
        <p:nvSpPr>
          <p:cNvPr id="148" name="Rectangle 87"/>
          <p:cNvSpPr/>
          <p:nvPr/>
        </p:nvSpPr>
        <p:spPr>
          <a:xfrm>
            <a:off x="0" y="260997"/>
            <a:ext cx="9144000" cy="3853803"/>
          </a:xfrm>
          <a:prstGeom prst="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grpSp>
        <p:nvGrpSpPr>
          <p:cNvPr id="2" name="Group 161"/>
          <p:cNvGrpSpPr/>
          <p:nvPr/>
        </p:nvGrpSpPr>
        <p:grpSpPr>
          <a:xfrm>
            <a:off x="3071802" y="2550834"/>
            <a:ext cx="800106" cy="500066"/>
            <a:chOff x="142844" y="1071546"/>
            <a:chExt cx="800106" cy="500066"/>
          </a:xfrm>
        </p:grpSpPr>
        <p:sp>
          <p:nvSpPr>
            <p:cNvPr id="150" name="Rectangle 162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151" name="TextBox 163"/>
            <p:cNvSpPr txBox="1"/>
            <p:nvPr/>
          </p:nvSpPr>
          <p:spPr>
            <a:xfrm>
              <a:off x="142844" y="1089978"/>
              <a:ext cx="41036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2009-08-29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152" name="TextBox 164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nse ctetur adi pis cing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6" name="Group 113"/>
          <p:cNvGrpSpPr/>
          <p:nvPr/>
        </p:nvGrpSpPr>
        <p:grpSpPr>
          <a:xfrm>
            <a:off x="2071670" y="1264950"/>
            <a:ext cx="800106" cy="500066"/>
            <a:chOff x="142844" y="1071546"/>
            <a:chExt cx="800106" cy="500066"/>
          </a:xfrm>
        </p:grpSpPr>
        <p:sp>
          <p:nvSpPr>
            <p:cNvPr id="154" name="Rectangle 114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155" name="TextBox 115"/>
            <p:cNvSpPr txBox="1"/>
            <p:nvPr/>
          </p:nvSpPr>
          <p:spPr>
            <a:xfrm>
              <a:off x="142844" y="1089978"/>
              <a:ext cx="397545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2009-09-01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156" name="TextBox 116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 adi pis cing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7" name="Group 100"/>
          <p:cNvGrpSpPr/>
          <p:nvPr/>
        </p:nvGrpSpPr>
        <p:grpSpPr>
          <a:xfrm rot="21421140">
            <a:off x="1068601" y="1836530"/>
            <a:ext cx="803045" cy="500066"/>
            <a:chOff x="139905" y="1071546"/>
            <a:chExt cx="803045" cy="500066"/>
          </a:xfrm>
        </p:grpSpPr>
        <p:sp>
          <p:nvSpPr>
            <p:cNvPr id="158" name="Rectangle 101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159" name="TextBox 102"/>
            <p:cNvSpPr txBox="1"/>
            <p:nvPr/>
          </p:nvSpPr>
          <p:spPr>
            <a:xfrm>
              <a:off x="139905" y="1090576"/>
              <a:ext cx="41036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2009-09-02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160" name="TextBox 103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nse ctetur adi pis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sp>
        <p:nvSpPr>
          <p:cNvPr id="161" name="TextBox 3"/>
          <p:cNvSpPr txBox="1"/>
          <p:nvPr/>
        </p:nvSpPr>
        <p:spPr>
          <a:xfrm>
            <a:off x="1357290" y="264818"/>
            <a:ext cx="2044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prstClr val="black"/>
                </a:solidFill>
                <a:latin typeface="Bradley Hand ITC TT-Bold"/>
                <a:cs typeface="Bradley Hand ITC TT-Bold"/>
              </a:rPr>
              <a:t>Analysis</a:t>
            </a:r>
          </a:p>
        </p:txBody>
      </p:sp>
      <p:sp>
        <p:nvSpPr>
          <p:cNvPr id="162" name="TextBox 4"/>
          <p:cNvSpPr txBox="1"/>
          <p:nvPr/>
        </p:nvSpPr>
        <p:spPr>
          <a:xfrm>
            <a:off x="3500430" y="264818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prstClr val="black"/>
                </a:solidFill>
                <a:latin typeface="Bradley Hand ITC TT-Bold"/>
                <a:cs typeface="Bradley Hand ITC TT-Bold"/>
              </a:rPr>
              <a:t>Development</a:t>
            </a:r>
          </a:p>
        </p:txBody>
      </p:sp>
      <p:sp>
        <p:nvSpPr>
          <p:cNvPr id="163" name="TextBox 5"/>
          <p:cNvSpPr txBox="1"/>
          <p:nvPr/>
        </p:nvSpPr>
        <p:spPr>
          <a:xfrm>
            <a:off x="6215074" y="231781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prstClr val="black"/>
                </a:solidFill>
                <a:latin typeface="Bradley Hand ITC TT-Bold"/>
                <a:cs typeface="Bradley Hand ITC TT-Bold"/>
              </a:rPr>
              <a:t>Acceptance</a:t>
            </a:r>
          </a:p>
        </p:txBody>
      </p:sp>
      <p:sp>
        <p:nvSpPr>
          <p:cNvPr id="164" name="TextBox 6"/>
          <p:cNvSpPr txBox="1"/>
          <p:nvPr/>
        </p:nvSpPr>
        <p:spPr>
          <a:xfrm>
            <a:off x="8195294" y="264818"/>
            <a:ext cx="1071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prstClr val="black"/>
                </a:solidFill>
                <a:latin typeface="Bradley Hand ITC TT-Bold"/>
                <a:cs typeface="Bradley Hand ITC TT-Bold"/>
              </a:rPr>
              <a:t>Prod</a:t>
            </a:r>
          </a:p>
        </p:txBody>
      </p:sp>
      <p:sp>
        <p:nvSpPr>
          <p:cNvPr id="165" name="TextBox 29"/>
          <p:cNvSpPr txBox="1"/>
          <p:nvPr/>
        </p:nvSpPr>
        <p:spPr>
          <a:xfrm>
            <a:off x="142844" y="264818"/>
            <a:ext cx="121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prstClr val="black"/>
                </a:solidFill>
                <a:latin typeface="Bradley Hand ITC TT-Bold"/>
                <a:cs typeface="Bradley Hand ITC TT-Bold"/>
              </a:rPr>
              <a:t>Next</a:t>
            </a:r>
          </a:p>
        </p:txBody>
      </p:sp>
      <p:cxnSp>
        <p:nvCxnSpPr>
          <p:cNvPr id="166" name="Straight Connector 34"/>
          <p:cNvCxnSpPr/>
          <p:nvPr/>
        </p:nvCxnSpPr>
        <p:spPr>
          <a:xfrm rot="5400000">
            <a:off x="-1729388" y="2206900"/>
            <a:ext cx="3600000" cy="1588"/>
          </a:xfrm>
          <a:prstGeom prst="line">
            <a:avLst/>
          </a:prstGeom>
          <a:noFill/>
          <a:ln w="571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67" name="Straight Connector 36"/>
          <p:cNvCxnSpPr/>
          <p:nvPr/>
        </p:nvCxnSpPr>
        <p:spPr>
          <a:xfrm rot="5400000">
            <a:off x="-800695" y="2206901"/>
            <a:ext cx="3600000" cy="1588"/>
          </a:xfrm>
          <a:prstGeom prst="line">
            <a:avLst/>
          </a:prstGeom>
          <a:noFill/>
          <a:ln w="571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68" name="Straight Connector 40"/>
          <p:cNvCxnSpPr/>
          <p:nvPr/>
        </p:nvCxnSpPr>
        <p:spPr>
          <a:xfrm rot="5400000">
            <a:off x="1199570" y="2206900"/>
            <a:ext cx="3600000" cy="1588"/>
          </a:xfrm>
          <a:prstGeom prst="line">
            <a:avLst/>
          </a:prstGeom>
          <a:noFill/>
          <a:ln w="571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69" name="Straight Connector 41"/>
          <p:cNvCxnSpPr/>
          <p:nvPr/>
        </p:nvCxnSpPr>
        <p:spPr>
          <a:xfrm rot="5400000">
            <a:off x="6414543" y="2206900"/>
            <a:ext cx="3600000" cy="1588"/>
          </a:xfrm>
          <a:prstGeom prst="line">
            <a:avLst/>
          </a:prstGeom>
          <a:noFill/>
          <a:ln w="571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70" name="Straight Connector 42"/>
          <p:cNvCxnSpPr/>
          <p:nvPr/>
        </p:nvCxnSpPr>
        <p:spPr>
          <a:xfrm rot="5400000">
            <a:off x="4342842" y="2206900"/>
            <a:ext cx="3600000" cy="1588"/>
          </a:xfrm>
          <a:prstGeom prst="line">
            <a:avLst/>
          </a:prstGeom>
          <a:noFill/>
          <a:ln w="571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71" name="Straight Connector 43"/>
          <p:cNvCxnSpPr/>
          <p:nvPr/>
        </p:nvCxnSpPr>
        <p:spPr>
          <a:xfrm rot="5400000">
            <a:off x="6116247" y="2077363"/>
            <a:ext cx="2340000" cy="794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172" name="TextBox 45"/>
          <p:cNvSpPr txBox="1"/>
          <p:nvPr/>
        </p:nvSpPr>
        <p:spPr>
          <a:xfrm>
            <a:off x="6135276" y="3261393"/>
            <a:ext cx="229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lang="sv-SE" b="1">
                <a:solidFill>
                  <a:prstClr val="black"/>
                </a:solidFill>
                <a:latin typeface="Bradley Hand ITC TT-Bold"/>
                <a:cs typeface="Bradley Hand ITC TT-Bold"/>
              </a:rPr>
              <a:t>Definition of Done: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Customer accepted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Ready for production</a:t>
            </a:r>
          </a:p>
        </p:txBody>
      </p:sp>
      <p:cxnSp>
        <p:nvCxnSpPr>
          <p:cNvPr id="173" name="Straight Connector 47"/>
          <p:cNvCxnSpPr/>
          <p:nvPr/>
        </p:nvCxnSpPr>
        <p:spPr>
          <a:xfrm rot="10800000">
            <a:off x="0" y="907761"/>
            <a:ext cx="9144000" cy="1589"/>
          </a:xfrm>
          <a:prstGeom prst="line">
            <a:avLst/>
          </a:prstGeom>
          <a:noFill/>
          <a:ln w="571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74" name="Straight Connector 51"/>
          <p:cNvCxnSpPr/>
          <p:nvPr/>
        </p:nvCxnSpPr>
        <p:spPr>
          <a:xfrm rot="10800000">
            <a:off x="1015338" y="1191920"/>
            <a:ext cx="7200000" cy="159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75" name="TextBox 53"/>
          <p:cNvSpPr txBox="1"/>
          <p:nvPr/>
        </p:nvSpPr>
        <p:spPr>
          <a:xfrm>
            <a:off x="6170096" y="911307"/>
            <a:ext cx="1008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>
                <a:solidFill>
                  <a:prstClr val="black"/>
                </a:solidFill>
                <a:latin typeface="Bradley Hand ITC TT-Bold"/>
                <a:cs typeface="Bradley Hand ITC TT-Bold"/>
              </a:rPr>
              <a:t>Ongoing</a:t>
            </a:r>
          </a:p>
        </p:txBody>
      </p:sp>
      <p:sp>
        <p:nvSpPr>
          <p:cNvPr id="176" name="TextBox 54"/>
          <p:cNvSpPr txBox="1"/>
          <p:nvPr/>
        </p:nvSpPr>
        <p:spPr>
          <a:xfrm>
            <a:off x="7442161" y="895886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>
                <a:solidFill>
                  <a:prstClr val="black"/>
                </a:solidFill>
                <a:latin typeface="Bradley Hand ITC TT-Bold"/>
                <a:cs typeface="Bradley Hand ITC TT-Bold"/>
              </a:rPr>
              <a:t>Done</a:t>
            </a:r>
          </a:p>
        </p:txBody>
      </p:sp>
      <p:sp>
        <p:nvSpPr>
          <p:cNvPr id="177" name="TextBox 55"/>
          <p:cNvSpPr txBox="1"/>
          <p:nvPr/>
        </p:nvSpPr>
        <p:spPr>
          <a:xfrm>
            <a:off x="3214678" y="3265214"/>
            <a:ext cx="3000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lang="sv-SE" b="1">
                <a:solidFill>
                  <a:prstClr val="black"/>
                </a:solidFill>
                <a:latin typeface="Bradley Hand ITC TT-Bold"/>
                <a:cs typeface="Bradley Hand ITC TT-Bold"/>
              </a:rPr>
              <a:t>Definition of Done: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Code clean &amp; checked in on trunk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Integrated &amp; regression tested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Running on UAT environment</a:t>
            </a:r>
          </a:p>
        </p:txBody>
      </p:sp>
      <p:sp>
        <p:nvSpPr>
          <p:cNvPr id="178" name="TextBox 57"/>
          <p:cNvSpPr txBox="1"/>
          <p:nvPr/>
        </p:nvSpPr>
        <p:spPr>
          <a:xfrm>
            <a:off x="3060541" y="899431"/>
            <a:ext cx="1008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>
                <a:solidFill>
                  <a:prstClr val="black"/>
                </a:solidFill>
                <a:latin typeface="Bradley Hand ITC TT-Bold"/>
                <a:cs typeface="Bradley Hand ITC TT-Bold"/>
              </a:rPr>
              <a:t>Ongoing</a:t>
            </a:r>
          </a:p>
        </p:txBody>
      </p:sp>
      <p:sp>
        <p:nvSpPr>
          <p:cNvPr id="179" name="TextBox 58"/>
          <p:cNvSpPr txBox="1"/>
          <p:nvPr/>
        </p:nvSpPr>
        <p:spPr>
          <a:xfrm>
            <a:off x="5311903" y="911306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>
                <a:solidFill>
                  <a:prstClr val="black"/>
                </a:solidFill>
                <a:latin typeface="Bradley Hand ITC TT-Bold"/>
                <a:cs typeface="Bradley Hand ITC TT-Bold"/>
              </a:rPr>
              <a:t>Done</a:t>
            </a:r>
          </a:p>
        </p:txBody>
      </p:sp>
      <p:cxnSp>
        <p:nvCxnSpPr>
          <p:cNvPr id="180" name="Straight Connector 59"/>
          <p:cNvCxnSpPr/>
          <p:nvPr/>
        </p:nvCxnSpPr>
        <p:spPr>
          <a:xfrm rot="5400000">
            <a:off x="4045339" y="2104557"/>
            <a:ext cx="2340000" cy="794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181" name="Straight Connector 69"/>
          <p:cNvCxnSpPr/>
          <p:nvPr/>
        </p:nvCxnSpPr>
        <p:spPr>
          <a:xfrm rot="5400000">
            <a:off x="829835" y="2104558"/>
            <a:ext cx="2340000" cy="794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182" name="TextBox 71"/>
          <p:cNvSpPr txBox="1"/>
          <p:nvPr/>
        </p:nvSpPr>
        <p:spPr>
          <a:xfrm>
            <a:off x="1007004" y="911306"/>
            <a:ext cx="1008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>
                <a:solidFill>
                  <a:prstClr val="black"/>
                </a:solidFill>
                <a:latin typeface="Bradley Hand ITC TT-Bold"/>
                <a:cs typeface="Bradley Hand ITC TT-Bold"/>
              </a:rPr>
              <a:t>Ongoing</a:t>
            </a:r>
          </a:p>
        </p:txBody>
      </p:sp>
      <p:sp>
        <p:nvSpPr>
          <p:cNvPr id="183" name="TextBox 72"/>
          <p:cNvSpPr txBox="1"/>
          <p:nvPr/>
        </p:nvSpPr>
        <p:spPr>
          <a:xfrm>
            <a:off x="2006948" y="911306"/>
            <a:ext cx="620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>
                <a:solidFill>
                  <a:prstClr val="black"/>
                </a:solidFill>
                <a:latin typeface="Bradley Hand ITC TT-Bold"/>
                <a:cs typeface="Bradley Hand ITC TT-Bold"/>
              </a:rPr>
              <a:t>Done</a:t>
            </a:r>
          </a:p>
        </p:txBody>
      </p:sp>
      <p:sp>
        <p:nvSpPr>
          <p:cNvPr id="184" name="TextBox 75"/>
          <p:cNvSpPr txBox="1"/>
          <p:nvPr/>
        </p:nvSpPr>
        <p:spPr>
          <a:xfrm>
            <a:off x="1000100" y="3265214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/>
            <a:r>
              <a:rPr lang="sv-SE" b="1">
                <a:solidFill>
                  <a:prstClr val="black"/>
                </a:solidFill>
                <a:latin typeface="Bradley Hand ITC TT-Bold"/>
                <a:cs typeface="Bradley Hand ITC TT-Bold"/>
              </a:rPr>
              <a:t>Definition of Done: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Goal is clear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First tasks defined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>
                <a:solidFill>
                  <a:prstClr val="black"/>
                </a:solidFill>
                <a:latin typeface="Bradley Hand ITC TT-Bold"/>
                <a:cs typeface="Bradley Hand ITC TT-Bold"/>
              </a:rPr>
              <a:t>Story split (if necessary)</a:t>
            </a:r>
          </a:p>
        </p:txBody>
      </p:sp>
      <p:sp>
        <p:nvSpPr>
          <p:cNvPr id="185" name="TextBox 131"/>
          <p:cNvSpPr txBox="1"/>
          <p:nvPr/>
        </p:nvSpPr>
        <p:spPr>
          <a:xfrm>
            <a:off x="357158" y="514757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srgbClr val="C00000"/>
                </a:solidFill>
                <a:latin typeface="Bradley Hand ITC TT-Bold"/>
                <a:cs typeface="Bradley Hand ITC TT-Bold"/>
              </a:rPr>
              <a:t>2</a:t>
            </a:r>
          </a:p>
        </p:txBody>
      </p:sp>
      <p:sp>
        <p:nvSpPr>
          <p:cNvPr id="186" name="TextBox 132"/>
          <p:cNvSpPr txBox="1"/>
          <p:nvPr/>
        </p:nvSpPr>
        <p:spPr>
          <a:xfrm>
            <a:off x="1845481" y="517533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srgbClr val="C00000"/>
                </a:solidFill>
                <a:latin typeface="Bradley Hand ITC TT-Bold"/>
                <a:cs typeface="Bradley Hand ITC TT-Bold"/>
              </a:rPr>
              <a:t>3</a:t>
            </a:r>
          </a:p>
        </p:txBody>
      </p:sp>
      <p:sp>
        <p:nvSpPr>
          <p:cNvPr id="187" name="TextBox 133"/>
          <p:cNvSpPr txBox="1"/>
          <p:nvPr/>
        </p:nvSpPr>
        <p:spPr>
          <a:xfrm>
            <a:off x="4214810" y="546749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srgbClr val="C00000"/>
                </a:solidFill>
                <a:latin typeface="Bradley Hand ITC TT-Bold"/>
                <a:cs typeface="Bradley Hand ITC TT-Bold"/>
              </a:rPr>
              <a:t>3</a:t>
            </a:r>
          </a:p>
        </p:txBody>
      </p:sp>
      <p:sp>
        <p:nvSpPr>
          <p:cNvPr id="188" name="TextBox 134"/>
          <p:cNvSpPr txBox="1"/>
          <p:nvPr/>
        </p:nvSpPr>
        <p:spPr>
          <a:xfrm>
            <a:off x="7000892" y="513712"/>
            <a:ext cx="357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>
                <a:solidFill>
                  <a:srgbClr val="C00000"/>
                </a:solidFill>
                <a:latin typeface="Bradley Hand ITC TT-Bold"/>
                <a:cs typeface="Bradley Hand ITC TT-Bold"/>
              </a:rPr>
              <a:t>2</a:t>
            </a:r>
          </a:p>
        </p:txBody>
      </p:sp>
      <p:cxnSp>
        <p:nvCxnSpPr>
          <p:cNvPr id="189" name="Straight Connector 135"/>
          <p:cNvCxnSpPr/>
          <p:nvPr/>
        </p:nvCxnSpPr>
        <p:spPr>
          <a:xfrm rot="10800000">
            <a:off x="1000662" y="3265214"/>
            <a:ext cx="7200000" cy="159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8" name="Group 90"/>
          <p:cNvGrpSpPr/>
          <p:nvPr/>
        </p:nvGrpSpPr>
        <p:grpSpPr>
          <a:xfrm rot="250139">
            <a:off x="128436" y="1192988"/>
            <a:ext cx="814533" cy="500066"/>
            <a:chOff x="128417" y="1071546"/>
            <a:chExt cx="814533" cy="500066"/>
          </a:xfrm>
        </p:grpSpPr>
        <p:sp>
          <p:nvSpPr>
            <p:cNvPr id="191" name="Rectangle 77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192" name="TextBox 88"/>
            <p:cNvSpPr txBox="1"/>
            <p:nvPr/>
          </p:nvSpPr>
          <p:spPr>
            <a:xfrm>
              <a:off x="128417" y="1089977"/>
              <a:ext cx="41036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2009-09-03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193" name="TextBox 89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ipsum dolor sit amet, co nse ctetur adi pis cing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9" name="Group 93"/>
          <p:cNvGrpSpPr/>
          <p:nvPr/>
        </p:nvGrpSpPr>
        <p:grpSpPr>
          <a:xfrm>
            <a:off x="1142976" y="2622272"/>
            <a:ext cx="800106" cy="500066"/>
            <a:chOff x="142844" y="1071546"/>
            <a:chExt cx="800106" cy="500066"/>
          </a:xfrm>
        </p:grpSpPr>
        <p:sp>
          <p:nvSpPr>
            <p:cNvPr id="195" name="Rectangle 94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196" name="TextBox 98"/>
            <p:cNvSpPr txBox="1"/>
            <p:nvPr/>
          </p:nvSpPr>
          <p:spPr>
            <a:xfrm>
              <a:off x="142844" y="1089978"/>
              <a:ext cx="41036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2009-09-02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197" name="TextBox 99"/>
            <p:cNvSpPr txBox="1"/>
            <p:nvPr/>
          </p:nvSpPr>
          <p:spPr>
            <a:xfrm>
              <a:off x="190532" y="1211300"/>
              <a:ext cx="70231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10" name="Group 165"/>
          <p:cNvGrpSpPr/>
          <p:nvPr/>
        </p:nvGrpSpPr>
        <p:grpSpPr>
          <a:xfrm rot="21354612">
            <a:off x="5265568" y="1265693"/>
            <a:ext cx="820945" cy="500066"/>
            <a:chOff x="122005" y="1071546"/>
            <a:chExt cx="820945" cy="500066"/>
          </a:xfrm>
        </p:grpSpPr>
        <p:sp>
          <p:nvSpPr>
            <p:cNvPr id="199" name="Rectangle 166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00" name="TextBox 167"/>
            <p:cNvSpPr txBox="1"/>
            <p:nvPr/>
          </p:nvSpPr>
          <p:spPr>
            <a:xfrm>
              <a:off x="122005" y="1089978"/>
              <a:ext cx="423193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2009-08-27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201" name="TextBox 168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ctetur adi pis cing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11" name="Group 169"/>
          <p:cNvGrpSpPr/>
          <p:nvPr/>
        </p:nvGrpSpPr>
        <p:grpSpPr>
          <a:xfrm>
            <a:off x="6357950" y="1264950"/>
            <a:ext cx="800106" cy="500066"/>
            <a:chOff x="142844" y="1071546"/>
            <a:chExt cx="800106" cy="500066"/>
          </a:xfrm>
        </p:grpSpPr>
        <p:sp>
          <p:nvSpPr>
            <p:cNvPr id="203" name="Rectangle 170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04" name="TextBox 171"/>
            <p:cNvSpPr txBox="1"/>
            <p:nvPr/>
          </p:nvSpPr>
          <p:spPr>
            <a:xfrm>
              <a:off x="142844" y="1089978"/>
              <a:ext cx="423193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2009-08-27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205" name="TextBox 172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adi pis cing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12" name="Group 177"/>
          <p:cNvGrpSpPr/>
          <p:nvPr/>
        </p:nvGrpSpPr>
        <p:grpSpPr>
          <a:xfrm>
            <a:off x="8343894" y="1122074"/>
            <a:ext cx="800106" cy="500066"/>
            <a:chOff x="142844" y="1071546"/>
            <a:chExt cx="800106" cy="500066"/>
          </a:xfrm>
        </p:grpSpPr>
        <p:sp>
          <p:nvSpPr>
            <p:cNvPr id="207" name="Rectangle 178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08" name="TextBox 179"/>
            <p:cNvSpPr txBox="1"/>
            <p:nvPr/>
          </p:nvSpPr>
          <p:spPr>
            <a:xfrm>
              <a:off x="142844" y="1089978"/>
              <a:ext cx="403956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2009-08-20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209" name="TextBox 180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olor sit amet, co nse ctetur adi pis cing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13" name="Group 194"/>
          <p:cNvGrpSpPr/>
          <p:nvPr/>
        </p:nvGrpSpPr>
        <p:grpSpPr>
          <a:xfrm>
            <a:off x="3071802" y="1264950"/>
            <a:ext cx="818024" cy="500066"/>
            <a:chOff x="3071802" y="1142984"/>
            <a:chExt cx="818024" cy="500066"/>
          </a:xfrm>
        </p:grpSpPr>
        <p:grpSp>
          <p:nvGrpSpPr>
            <p:cNvPr id="14" name="Group 117"/>
            <p:cNvGrpSpPr/>
            <p:nvPr/>
          </p:nvGrpSpPr>
          <p:grpSpPr>
            <a:xfrm>
              <a:off x="3071802" y="1142984"/>
              <a:ext cx="800106" cy="500066"/>
              <a:chOff x="142844" y="1071546"/>
              <a:chExt cx="800106" cy="500066"/>
            </a:xfrm>
          </p:grpSpPr>
          <p:sp>
            <p:nvSpPr>
              <p:cNvPr id="213" name="Rectangle 118"/>
              <p:cNvSpPr/>
              <p:nvPr/>
            </p:nvSpPr>
            <p:spPr>
              <a:xfrm>
                <a:off x="142844" y="1071546"/>
                <a:ext cx="800106" cy="50006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ea typeface="+mn-ea"/>
                  <a:cs typeface="Bradley Hand ITC TT-Bold"/>
                </a:endParaRPr>
              </a:p>
            </p:txBody>
          </p:sp>
          <p:sp>
            <p:nvSpPr>
              <p:cNvPr id="214" name="TextBox 125"/>
              <p:cNvSpPr txBox="1"/>
              <p:nvPr/>
            </p:nvSpPr>
            <p:spPr>
              <a:xfrm>
                <a:off x="170140" y="1103626"/>
                <a:ext cx="359073" cy="769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5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radley Hand ITC TT-Bold"/>
                    <a:cs typeface="Bradley Hand ITC TT-Bold"/>
                  </a:rPr>
                  <a:t>2009-08-30</a:t>
                </a:r>
                <a:endParaRPr kumimoji="0" lang="sv-SE" sz="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endParaRPr>
              </a:p>
            </p:txBody>
          </p:sp>
          <p:sp>
            <p:nvSpPr>
              <p:cNvPr id="215" name="TextBox 149"/>
              <p:cNvSpPr txBox="1"/>
              <p:nvPr/>
            </p:nvSpPr>
            <p:spPr>
              <a:xfrm>
                <a:off x="190532" y="1211300"/>
                <a:ext cx="7023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Bradley Hand ITC TT-Bold"/>
                    <a:cs typeface="Bradley Hand ITC TT-Bold"/>
                  </a:rPr>
                  <a:t>orem ipsum dolor sit amet, co adi pis cing elit nisl</a:t>
                </a:r>
                <a:endParaRPr kumimoji="0" lang="sv-SE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endParaRPr>
              </a:p>
            </p:txBody>
          </p:sp>
        </p:grpSp>
        <p:sp>
          <p:nvSpPr>
            <p:cNvPr id="212" name="TextBox 193"/>
            <p:cNvSpPr txBox="1"/>
            <p:nvPr/>
          </p:nvSpPr>
          <p:spPr>
            <a:xfrm>
              <a:off x="3491795" y="1166734"/>
              <a:ext cx="398031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2009-09-08</a:t>
              </a:r>
            </a:p>
          </p:txBody>
        </p:sp>
      </p:grpSp>
      <p:grpSp>
        <p:nvGrpSpPr>
          <p:cNvPr id="15" name="Group 198"/>
          <p:cNvGrpSpPr/>
          <p:nvPr/>
        </p:nvGrpSpPr>
        <p:grpSpPr>
          <a:xfrm rot="21255648">
            <a:off x="8343890" y="1693505"/>
            <a:ext cx="801565" cy="500066"/>
            <a:chOff x="3071802" y="1142984"/>
            <a:chExt cx="801565" cy="500066"/>
          </a:xfrm>
        </p:grpSpPr>
        <p:grpSp>
          <p:nvGrpSpPr>
            <p:cNvPr id="16" name="Group 199"/>
            <p:cNvGrpSpPr/>
            <p:nvPr/>
          </p:nvGrpSpPr>
          <p:grpSpPr>
            <a:xfrm>
              <a:off x="3071802" y="1142984"/>
              <a:ext cx="800106" cy="500066"/>
              <a:chOff x="142844" y="1071546"/>
              <a:chExt cx="800106" cy="500066"/>
            </a:xfrm>
          </p:grpSpPr>
          <p:sp>
            <p:nvSpPr>
              <p:cNvPr id="219" name="Rectangle 201"/>
              <p:cNvSpPr/>
              <p:nvPr/>
            </p:nvSpPr>
            <p:spPr>
              <a:xfrm>
                <a:off x="142844" y="1071546"/>
                <a:ext cx="800106" cy="500066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ea typeface="+mn-ea"/>
                  <a:cs typeface="Bradley Hand ITC TT-Bold"/>
                </a:endParaRPr>
              </a:p>
            </p:txBody>
          </p:sp>
          <p:sp>
            <p:nvSpPr>
              <p:cNvPr id="220" name="TextBox 202"/>
              <p:cNvSpPr txBox="1"/>
              <p:nvPr/>
            </p:nvSpPr>
            <p:spPr>
              <a:xfrm>
                <a:off x="150103" y="1103626"/>
                <a:ext cx="359073" cy="769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5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Bradley Hand ITC TT-Bold"/>
                    <a:cs typeface="Bradley Hand ITC TT-Bold"/>
                  </a:rPr>
                  <a:t>2009-08-20</a:t>
                </a:r>
                <a:endParaRPr kumimoji="0" lang="sv-SE" sz="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endParaRPr>
              </a:p>
            </p:txBody>
          </p:sp>
          <p:sp>
            <p:nvSpPr>
              <p:cNvPr id="221" name="TextBox 203"/>
              <p:cNvSpPr txBox="1"/>
              <p:nvPr/>
            </p:nvSpPr>
            <p:spPr>
              <a:xfrm>
                <a:off x="190532" y="1211300"/>
                <a:ext cx="7023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Bradley Hand ITC TT-Bold"/>
                    <a:cs typeface="Bradley Hand ITC TT-Bold"/>
                  </a:rPr>
                  <a:t>orem ipsum dolor sit amet, co nse ctetur adi pis cing elit nisl</a:t>
                </a:r>
                <a:endParaRPr kumimoji="0" lang="sv-SE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endParaRPr>
              </a:p>
            </p:txBody>
          </p:sp>
        </p:grpSp>
        <p:sp>
          <p:nvSpPr>
            <p:cNvPr id="218" name="TextBox 200"/>
            <p:cNvSpPr txBox="1"/>
            <p:nvPr/>
          </p:nvSpPr>
          <p:spPr>
            <a:xfrm>
              <a:off x="3450174" y="1165612"/>
              <a:ext cx="423193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2009-08-25</a:t>
              </a:r>
            </a:p>
          </p:txBody>
        </p:sp>
      </p:grpSp>
      <p:grpSp>
        <p:nvGrpSpPr>
          <p:cNvPr id="17" name="Group 204"/>
          <p:cNvGrpSpPr/>
          <p:nvPr/>
        </p:nvGrpSpPr>
        <p:grpSpPr>
          <a:xfrm rot="396540">
            <a:off x="8298516" y="2161937"/>
            <a:ext cx="814533" cy="500066"/>
            <a:chOff x="128417" y="1071546"/>
            <a:chExt cx="814533" cy="500066"/>
          </a:xfrm>
        </p:grpSpPr>
        <p:sp>
          <p:nvSpPr>
            <p:cNvPr id="223" name="Rectangle 205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24" name="TextBox 206"/>
            <p:cNvSpPr txBox="1"/>
            <p:nvPr/>
          </p:nvSpPr>
          <p:spPr>
            <a:xfrm>
              <a:off x="128417" y="1089978"/>
              <a:ext cx="410369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2009-08-22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225" name="TextBox 207"/>
            <p:cNvSpPr txBox="1"/>
            <p:nvPr/>
          </p:nvSpPr>
          <p:spPr>
            <a:xfrm>
              <a:off x="190532" y="1211300"/>
              <a:ext cx="70231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18" name="Group 208"/>
          <p:cNvGrpSpPr/>
          <p:nvPr/>
        </p:nvGrpSpPr>
        <p:grpSpPr>
          <a:xfrm>
            <a:off x="8343894" y="2761327"/>
            <a:ext cx="800106" cy="500066"/>
            <a:chOff x="142844" y="1071546"/>
            <a:chExt cx="800106" cy="500066"/>
          </a:xfrm>
        </p:grpSpPr>
        <p:sp>
          <p:nvSpPr>
            <p:cNvPr id="227" name="Rectangle 209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28" name="TextBox 210"/>
            <p:cNvSpPr txBox="1"/>
            <p:nvPr/>
          </p:nvSpPr>
          <p:spPr>
            <a:xfrm>
              <a:off x="142844" y="1089978"/>
              <a:ext cx="423193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2009-08-25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229" name="TextBox 211"/>
            <p:cNvSpPr txBox="1"/>
            <p:nvPr/>
          </p:nvSpPr>
          <p:spPr>
            <a:xfrm>
              <a:off x="190532" y="1211300"/>
              <a:ext cx="70231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ctetur adi pis cing elit nisl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sp>
        <p:nvSpPr>
          <p:cNvPr id="230" name="5-Point Star 212"/>
          <p:cNvSpPr/>
          <p:nvPr/>
        </p:nvSpPr>
        <p:spPr>
          <a:xfrm>
            <a:off x="3643306" y="1550702"/>
            <a:ext cx="214314" cy="214314"/>
          </a:xfrm>
          <a:prstGeom prst="star5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pic>
        <p:nvPicPr>
          <p:cNvPr id="231" name="Picture 11" descr="D:\files\Projects\Kanban Template\avatar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8" y="1550702"/>
            <a:ext cx="448967" cy="461324"/>
          </a:xfrm>
          <a:prstGeom prst="rect">
            <a:avLst/>
          </a:prstGeom>
          <a:noFill/>
        </p:spPr>
      </p:pic>
      <p:pic>
        <p:nvPicPr>
          <p:cNvPr id="232" name="Picture 13" descr="D:\files\Projects\Kanban Template\avatar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2413" y="1193512"/>
            <a:ext cx="354231" cy="461324"/>
          </a:xfrm>
          <a:prstGeom prst="rect">
            <a:avLst/>
          </a:prstGeom>
          <a:noFill/>
        </p:spPr>
      </p:pic>
      <p:grpSp>
        <p:nvGrpSpPr>
          <p:cNvPr id="19" name="Group 223"/>
          <p:cNvGrpSpPr/>
          <p:nvPr/>
        </p:nvGrpSpPr>
        <p:grpSpPr>
          <a:xfrm>
            <a:off x="1571604" y="2193644"/>
            <a:ext cx="460432" cy="285752"/>
            <a:chOff x="1571604" y="2071678"/>
            <a:chExt cx="460432" cy="285752"/>
          </a:xfrm>
        </p:grpSpPr>
        <p:sp>
          <p:nvSpPr>
            <p:cNvPr id="234" name="Rectangle 92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35" name="TextBox 222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0" name="Group 224"/>
          <p:cNvGrpSpPr/>
          <p:nvPr/>
        </p:nvGrpSpPr>
        <p:grpSpPr>
          <a:xfrm>
            <a:off x="2357422" y="1407826"/>
            <a:ext cx="460432" cy="285752"/>
            <a:chOff x="1571604" y="2071678"/>
            <a:chExt cx="460432" cy="285752"/>
          </a:xfrm>
        </p:grpSpPr>
        <p:sp>
          <p:nvSpPr>
            <p:cNvPr id="237" name="Rectangle 225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38" name="TextBox 226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1" name="Group 227"/>
          <p:cNvGrpSpPr/>
          <p:nvPr/>
        </p:nvGrpSpPr>
        <p:grpSpPr>
          <a:xfrm rot="724962">
            <a:off x="2428860" y="1550702"/>
            <a:ext cx="460432" cy="285752"/>
            <a:chOff x="1571604" y="2071678"/>
            <a:chExt cx="460432" cy="285752"/>
          </a:xfrm>
        </p:grpSpPr>
        <p:sp>
          <p:nvSpPr>
            <p:cNvPr id="240" name="Rectangle 228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41" name="TextBox 229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2" name="Group 233"/>
          <p:cNvGrpSpPr/>
          <p:nvPr/>
        </p:nvGrpSpPr>
        <p:grpSpPr>
          <a:xfrm>
            <a:off x="3214678" y="2979462"/>
            <a:ext cx="460432" cy="285752"/>
            <a:chOff x="1571604" y="2071678"/>
            <a:chExt cx="460432" cy="285752"/>
          </a:xfrm>
        </p:grpSpPr>
        <p:sp>
          <p:nvSpPr>
            <p:cNvPr id="243" name="Rectangle 234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44" name="TextBox 235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3" name="Group 236"/>
          <p:cNvGrpSpPr/>
          <p:nvPr/>
        </p:nvGrpSpPr>
        <p:grpSpPr>
          <a:xfrm>
            <a:off x="3571868" y="2908024"/>
            <a:ext cx="460432" cy="285752"/>
            <a:chOff x="1571604" y="2071678"/>
            <a:chExt cx="460432" cy="285752"/>
          </a:xfrm>
        </p:grpSpPr>
        <p:sp>
          <p:nvSpPr>
            <p:cNvPr id="246" name="Rectangle 237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47" name="TextBox 238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4" name="Group 239"/>
          <p:cNvGrpSpPr/>
          <p:nvPr/>
        </p:nvGrpSpPr>
        <p:grpSpPr>
          <a:xfrm rot="21174256">
            <a:off x="4159258" y="2876859"/>
            <a:ext cx="460432" cy="285752"/>
            <a:chOff x="1571604" y="2071678"/>
            <a:chExt cx="460432" cy="285752"/>
          </a:xfrm>
        </p:grpSpPr>
        <p:sp>
          <p:nvSpPr>
            <p:cNvPr id="249" name="Rectangle 240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50" name="TextBox 241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5" name="Group 242"/>
          <p:cNvGrpSpPr/>
          <p:nvPr/>
        </p:nvGrpSpPr>
        <p:grpSpPr>
          <a:xfrm rot="21264520">
            <a:off x="3571868" y="1836454"/>
            <a:ext cx="460432" cy="285752"/>
            <a:chOff x="1571604" y="2071678"/>
            <a:chExt cx="460432" cy="285752"/>
          </a:xfrm>
        </p:grpSpPr>
        <p:sp>
          <p:nvSpPr>
            <p:cNvPr id="252" name="Rectangle 243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53" name="TextBox 244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6" name="Group 245"/>
          <p:cNvGrpSpPr/>
          <p:nvPr/>
        </p:nvGrpSpPr>
        <p:grpSpPr>
          <a:xfrm>
            <a:off x="3428992" y="2050768"/>
            <a:ext cx="460432" cy="285752"/>
            <a:chOff x="1571604" y="2071678"/>
            <a:chExt cx="460432" cy="285752"/>
          </a:xfrm>
        </p:grpSpPr>
        <p:sp>
          <p:nvSpPr>
            <p:cNvPr id="255" name="Rectangle 246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56" name="TextBox 247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7" name="Group 248"/>
          <p:cNvGrpSpPr/>
          <p:nvPr/>
        </p:nvGrpSpPr>
        <p:grpSpPr>
          <a:xfrm rot="503778">
            <a:off x="4643438" y="1336388"/>
            <a:ext cx="460432" cy="285752"/>
            <a:chOff x="1571604" y="2071678"/>
            <a:chExt cx="460432" cy="285752"/>
          </a:xfrm>
        </p:grpSpPr>
        <p:sp>
          <p:nvSpPr>
            <p:cNvPr id="258" name="Rectangle 249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59" name="TextBox 250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8" name="Group 251"/>
          <p:cNvGrpSpPr/>
          <p:nvPr/>
        </p:nvGrpSpPr>
        <p:grpSpPr>
          <a:xfrm>
            <a:off x="4643438" y="1693578"/>
            <a:ext cx="460432" cy="285752"/>
            <a:chOff x="1571604" y="2071678"/>
            <a:chExt cx="460432" cy="285752"/>
          </a:xfrm>
        </p:grpSpPr>
        <p:sp>
          <p:nvSpPr>
            <p:cNvPr id="261" name="Rectangle 252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62" name="TextBox 253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sp>
        <p:nvSpPr>
          <p:cNvPr id="263" name="Rectangle 107"/>
          <p:cNvSpPr/>
          <p:nvPr/>
        </p:nvSpPr>
        <p:spPr>
          <a:xfrm>
            <a:off x="4879018" y="1315122"/>
            <a:ext cx="214314" cy="19917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grpSp>
        <p:nvGrpSpPr>
          <p:cNvPr id="29" name="Group 254"/>
          <p:cNvGrpSpPr/>
          <p:nvPr/>
        </p:nvGrpSpPr>
        <p:grpSpPr>
          <a:xfrm>
            <a:off x="4143372" y="1847087"/>
            <a:ext cx="460432" cy="285752"/>
            <a:chOff x="1571604" y="2071678"/>
            <a:chExt cx="460432" cy="285752"/>
          </a:xfrm>
        </p:grpSpPr>
        <p:sp>
          <p:nvSpPr>
            <p:cNvPr id="265" name="Rectangle 255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66" name="TextBox 256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sp>
        <p:nvSpPr>
          <p:cNvPr id="267" name="Rectangle 95"/>
          <p:cNvSpPr/>
          <p:nvPr/>
        </p:nvSpPr>
        <p:spPr>
          <a:xfrm>
            <a:off x="4389490" y="1815337"/>
            <a:ext cx="214314" cy="19917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sp>
        <p:nvSpPr>
          <p:cNvPr id="268" name="Rectangle 257"/>
          <p:cNvSpPr/>
          <p:nvPr/>
        </p:nvSpPr>
        <p:spPr>
          <a:xfrm>
            <a:off x="4889651" y="1682945"/>
            <a:ext cx="214314" cy="19917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pic>
        <p:nvPicPr>
          <p:cNvPr id="269" name="Picture 12" descr="D:\files\Projects\Kanban Template\avatar2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1907892"/>
            <a:ext cx="407777" cy="465442"/>
          </a:xfrm>
          <a:prstGeom prst="rect">
            <a:avLst/>
          </a:prstGeom>
          <a:noFill/>
        </p:spPr>
      </p:pic>
      <p:grpSp>
        <p:nvGrpSpPr>
          <p:cNvPr id="30" name="Group 258"/>
          <p:cNvGrpSpPr/>
          <p:nvPr/>
        </p:nvGrpSpPr>
        <p:grpSpPr>
          <a:xfrm>
            <a:off x="4000496" y="1407826"/>
            <a:ext cx="460432" cy="285752"/>
            <a:chOff x="1571604" y="2071678"/>
            <a:chExt cx="460432" cy="285752"/>
          </a:xfrm>
        </p:grpSpPr>
        <p:sp>
          <p:nvSpPr>
            <p:cNvPr id="271" name="Rectangle 259"/>
            <p:cNvSpPr/>
            <p:nvPr/>
          </p:nvSpPr>
          <p:spPr>
            <a:xfrm>
              <a:off x="1571604" y="2071678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72" name="TextBox 260"/>
            <p:cNvSpPr txBox="1"/>
            <p:nvPr/>
          </p:nvSpPr>
          <p:spPr>
            <a:xfrm>
              <a:off x="1603408" y="2117228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pic>
        <p:nvPicPr>
          <p:cNvPr id="273" name="Picture 14" descr="D:\files\Projects\Kanban Template\avatar4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1193512"/>
            <a:ext cx="325398" cy="469562"/>
          </a:xfrm>
          <a:prstGeom prst="rect">
            <a:avLst/>
          </a:prstGeom>
          <a:noFill/>
        </p:spPr>
      </p:pic>
      <p:sp>
        <p:nvSpPr>
          <p:cNvPr id="274" name="Rectangle 288"/>
          <p:cNvSpPr/>
          <p:nvPr/>
        </p:nvSpPr>
        <p:spPr>
          <a:xfrm>
            <a:off x="4429124" y="2778076"/>
            <a:ext cx="214314" cy="19917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sp>
        <p:nvSpPr>
          <p:cNvPr id="275" name="Right Arrow 190"/>
          <p:cNvSpPr/>
          <p:nvPr/>
        </p:nvSpPr>
        <p:spPr>
          <a:xfrm>
            <a:off x="214282" y="3404269"/>
            <a:ext cx="571504" cy="500066"/>
          </a:xfrm>
          <a:prstGeom prst="rightArrow">
            <a:avLst/>
          </a:prstGeom>
          <a:solidFill>
            <a:sysClr val="window" lastClr="FFFFFF">
              <a:lumMod val="85000"/>
            </a:sys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sp>
        <p:nvSpPr>
          <p:cNvPr id="276" name="Right Arrow 191"/>
          <p:cNvSpPr/>
          <p:nvPr/>
        </p:nvSpPr>
        <p:spPr>
          <a:xfrm>
            <a:off x="8358214" y="3404269"/>
            <a:ext cx="571504" cy="500066"/>
          </a:xfrm>
          <a:prstGeom prst="rightArrow">
            <a:avLst/>
          </a:prstGeom>
          <a:solidFill>
            <a:sysClr val="window" lastClr="FFFFFF">
              <a:lumMod val="85000"/>
            </a:sysClr>
          </a:soli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sp>
        <p:nvSpPr>
          <p:cNvPr id="277" name="TextBox 192"/>
          <p:cNvSpPr txBox="1"/>
          <p:nvPr/>
        </p:nvSpPr>
        <p:spPr>
          <a:xfrm>
            <a:off x="4403724" y="1846921"/>
            <a:ext cx="17298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">
                <a:solidFill>
                  <a:prstClr val="white">
                    <a:lumMod val="50000"/>
                  </a:prstClr>
                </a:solidFill>
                <a:latin typeface="Bradley Hand ITC TT-Bold"/>
                <a:cs typeface="Bradley Hand ITC TT-Bold"/>
              </a:rPr>
              <a:t>xxxx kjd dj d xxx</a:t>
            </a:r>
            <a:endParaRPr lang="sv-SE" sz="1100">
              <a:solidFill>
                <a:prstClr val="black"/>
              </a:solidFill>
              <a:latin typeface="Bradley Hand ITC TT-Bold"/>
              <a:cs typeface="Bradley Hand ITC TT-Bold"/>
            </a:endParaRPr>
          </a:p>
        </p:txBody>
      </p:sp>
      <p:grpSp>
        <p:nvGrpSpPr>
          <p:cNvPr id="31" name="Group 285"/>
          <p:cNvGrpSpPr/>
          <p:nvPr/>
        </p:nvGrpSpPr>
        <p:grpSpPr>
          <a:xfrm>
            <a:off x="6215074" y="1904071"/>
            <a:ext cx="428628" cy="285752"/>
            <a:chOff x="6357950" y="2928934"/>
            <a:chExt cx="428628" cy="285752"/>
          </a:xfrm>
        </p:grpSpPr>
        <p:sp>
          <p:nvSpPr>
            <p:cNvPr id="279" name="Rectangle 284"/>
            <p:cNvSpPr/>
            <p:nvPr/>
          </p:nvSpPr>
          <p:spPr>
            <a:xfrm>
              <a:off x="6357950" y="2928934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AB57"/>
                </a:gs>
                <a:gs pos="50000">
                  <a:srgbClr val="FFB66D"/>
                </a:gs>
                <a:gs pos="100000">
                  <a:srgbClr val="FFE0C1"/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80" name="TextBox 266"/>
            <p:cNvSpPr txBox="1"/>
            <p:nvPr/>
          </p:nvSpPr>
          <p:spPr>
            <a:xfrm>
              <a:off x="6357950" y="2972064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pic>
        <p:nvPicPr>
          <p:cNvPr id="281" name="Picture 14" descr="D:\files\Projects\Kanban Template\avatar4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30295">
            <a:off x="6382211" y="1848740"/>
            <a:ext cx="325398" cy="469562"/>
          </a:xfrm>
          <a:prstGeom prst="rect">
            <a:avLst/>
          </a:prstGeom>
          <a:noFill/>
        </p:spPr>
      </p:pic>
      <p:grpSp>
        <p:nvGrpSpPr>
          <p:cNvPr id="226" name="Group 173"/>
          <p:cNvGrpSpPr/>
          <p:nvPr/>
        </p:nvGrpSpPr>
        <p:grpSpPr>
          <a:xfrm rot="286215">
            <a:off x="7381128" y="2550222"/>
            <a:ext cx="814827" cy="500066"/>
            <a:chOff x="128123" y="1071546"/>
            <a:chExt cx="814827" cy="500066"/>
          </a:xfrm>
        </p:grpSpPr>
        <p:sp>
          <p:nvSpPr>
            <p:cNvPr id="283" name="Rectangle 174"/>
            <p:cNvSpPr/>
            <p:nvPr/>
          </p:nvSpPr>
          <p:spPr>
            <a:xfrm>
              <a:off x="142844" y="1071546"/>
              <a:ext cx="800106" cy="500066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84" name="TextBox 175"/>
            <p:cNvSpPr txBox="1"/>
            <p:nvPr/>
          </p:nvSpPr>
          <p:spPr>
            <a:xfrm>
              <a:off x="128123" y="1089979"/>
              <a:ext cx="410958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2009-08-26</a:t>
              </a:r>
              <a:endParaRPr kumimoji="0" lang="sv-SE" sz="5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  <p:sp>
          <p:nvSpPr>
            <p:cNvPr id="285" name="TextBox 176"/>
            <p:cNvSpPr txBox="1"/>
            <p:nvPr/>
          </p:nvSpPr>
          <p:spPr>
            <a:xfrm>
              <a:off x="190532" y="1211300"/>
              <a:ext cx="70231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adi pis cing elit nisl</a:t>
              </a: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grpSp>
        <p:nvGrpSpPr>
          <p:cNvPr id="233" name="Group 286"/>
          <p:cNvGrpSpPr/>
          <p:nvPr/>
        </p:nvGrpSpPr>
        <p:grpSpPr>
          <a:xfrm rot="216283">
            <a:off x="6831152" y="1999251"/>
            <a:ext cx="428628" cy="285752"/>
            <a:chOff x="6357950" y="2928934"/>
            <a:chExt cx="428628" cy="285752"/>
          </a:xfrm>
        </p:grpSpPr>
        <p:sp>
          <p:nvSpPr>
            <p:cNvPr id="287" name="Rectangle 287"/>
            <p:cNvSpPr/>
            <p:nvPr/>
          </p:nvSpPr>
          <p:spPr>
            <a:xfrm>
              <a:off x="6357950" y="2928934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AB57"/>
                </a:gs>
                <a:gs pos="50000">
                  <a:srgbClr val="FFB66D"/>
                </a:gs>
                <a:gs pos="100000">
                  <a:srgbClr val="FFE0C1"/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ea typeface="+mn-ea"/>
                <a:cs typeface="Bradley Hand ITC TT-Bold"/>
              </a:endParaRPr>
            </a:p>
          </p:txBody>
        </p:sp>
        <p:sp>
          <p:nvSpPr>
            <p:cNvPr id="288" name="TextBox 291"/>
            <p:cNvSpPr txBox="1"/>
            <p:nvPr/>
          </p:nvSpPr>
          <p:spPr>
            <a:xfrm>
              <a:off x="6357950" y="2972064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Bradley Hand ITC TT-Bold"/>
                  <a:cs typeface="Bradley Hand ITC TT-Bold"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adley Hand ITC TT-Bold"/>
                <a:cs typeface="Bradley Hand ITC TT-Bold"/>
              </a:endParaRPr>
            </a:p>
          </p:txBody>
        </p:sp>
      </p:grpSp>
      <p:sp>
        <p:nvSpPr>
          <p:cNvPr id="289" name="Rectangle 123"/>
          <p:cNvSpPr/>
          <p:nvPr/>
        </p:nvSpPr>
        <p:spPr>
          <a:xfrm>
            <a:off x="7063704" y="1957512"/>
            <a:ext cx="214314" cy="19917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adley Hand ITC TT-Bold"/>
              <a:ea typeface="+mn-ea"/>
              <a:cs typeface="Bradley Hand ITC TT-Bold"/>
            </a:endParaRPr>
          </a:p>
        </p:txBody>
      </p:sp>
      <p:sp>
        <p:nvSpPr>
          <p:cNvPr id="291" name="textruta 290"/>
          <p:cNvSpPr txBox="1"/>
          <p:nvPr/>
        </p:nvSpPr>
        <p:spPr>
          <a:xfrm>
            <a:off x="4495800" y="-48399"/>
            <a:ext cx="464778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50">
                <a:solidFill>
                  <a:schemeClr val="bg1">
                    <a:lumMod val="50000"/>
                  </a:schemeClr>
                </a:solidFill>
              </a:rPr>
              <a:t>(Google ”Kanban kick-start example” to learn how this sample board works)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Taskboard warning signs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121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530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6986093-AEA9-40AA-AD33-1AC3EC7A86D5}" type="slidenum">
              <a:rPr lang="en-US" smtClean="0"/>
              <a:pPr>
                <a:defRPr/>
              </a:pPr>
              <a:t>122</a:t>
            </a:fld>
            <a:endParaRPr lang="en-US" smtClean="0"/>
          </a:p>
        </p:txBody>
      </p:sp>
      <p:sp>
        <p:nvSpPr>
          <p:cNvPr id="716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Warning sign #1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052736"/>
            <a:ext cx="7810500" cy="50419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BC2D-774D-4D23-920F-D1D69730328A}" type="slidenum">
              <a:rPr lang="en-US" smtClean="0"/>
              <a:pPr>
                <a:defRPr/>
              </a:pPr>
              <a:t>123</a:t>
            </a:fld>
            <a:endParaRPr lang="en-US" smtClean="0"/>
          </a:p>
        </p:txBody>
      </p:sp>
      <p:sp>
        <p:nvSpPr>
          <p:cNvPr id="727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Warning sign #2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980728"/>
            <a:ext cx="7823200" cy="50419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734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89B5EF1-DFFD-4C26-8B39-EC425A69479C}" type="slidenum">
              <a:rPr lang="en-US" smtClean="0"/>
              <a:pPr>
                <a:defRPr/>
              </a:pPr>
              <a:t>124</a:t>
            </a:fld>
            <a:endParaRPr lang="en-US" smtClean="0"/>
          </a:p>
        </p:txBody>
      </p:sp>
      <p:sp>
        <p:nvSpPr>
          <p:cNvPr id="737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Warning sign #3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429500" y="3214688"/>
            <a:ext cx="1714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v-SE" sz="2000" b="1" u="sng">
                <a:solidFill>
                  <a:srgbClr val="FF0000"/>
                </a:solidFill>
              </a:rPr>
              <a:t>WAIT A SEC</a:t>
            </a:r>
          </a:p>
          <a:p>
            <a:pPr algn="ctr"/>
            <a:r>
              <a:rPr lang="sv-SE" sz="2000"/>
              <a:t>How is that burndown calculated?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124744"/>
            <a:ext cx="7475853" cy="482587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712"/>
            <a:ext cx="8229600" cy="649288"/>
          </a:xfrm>
        </p:spPr>
        <p:txBody>
          <a:bodyPr/>
          <a:lstStyle/>
          <a:p>
            <a:r>
              <a:rPr lang="en-US" smtClean="0"/>
              <a:t>Spot at least 4 warning signs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125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672254"/>
            <a:ext cx="8001000" cy="6045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Taskboards outside of SW dev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126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0" y="-12700"/>
            <a:ext cx="9525000" cy="68834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127</a:t>
            </a:fld>
            <a:endParaRPr lang="en-US"/>
          </a:p>
        </p:txBody>
      </p:sp>
      <p:pic>
        <p:nvPicPr>
          <p:cNvPr id="605187" name="Picture 3"/>
          <p:cNvPicPr>
            <a:picLocks noChangeAspect="1" noChangeArrowheads="1"/>
          </p:cNvPicPr>
          <p:nvPr/>
        </p:nvPicPr>
        <p:blipFill>
          <a:blip r:embed="rId4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037" y="0"/>
            <a:ext cx="49677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037" y="4790679"/>
            <a:ext cx="496776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0" y="3886200"/>
            <a:ext cx="2438400" cy="18288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9" name="Ellips 8"/>
          <p:cNvSpPr/>
          <p:nvPr/>
        </p:nvSpPr>
        <p:spPr bwMode="auto">
          <a:xfrm>
            <a:off x="6477000" y="2133600"/>
            <a:ext cx="685800" cy="1143000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128</a:t>
            </a:fld>
            <a:endParaRPr lang="en-US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95600" y="2133600"/>
            <a:ext cx="2057400" cy="4128009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3553545" cy="1979893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1" y="0"/>
            <a:ext cx="2895599" cy="2016577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559121">
            <a:off x="5662679" y="371106"/>
            <a:ext cx="1676400" cy="1143000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7">
            <a:lum bright="20000" contrast="26000"/>
          </a:blip>
          <a:stretch>
            <a:fillRect/>
          </a:stretch>
        </p:blipFill>
        <p:spPr>
          <a:xfrm flipH="1">
            <a:off x="0" y="2438399"/>
            <a:ext cx="2514600" cy="3590257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43078" y="2133600"/>
            <a:ext cx="3733800" cy="4128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352550"/>
          </a:xfrm>
        </p:spPr>
        <p:txBody>
          <a:bodyPr/>
          <a:lstStyle/>
          <a:p>
            <a:r>
              <a:rPr lang="sv-SE" sz="4400" smtClean="0"/>
              <a:t>Recommendation:</a:t>
            </a:r>
            <a:endParaRPr lang="sv-SE" sz="8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129</a:t>
            </a:fld>
            <a:endParaRPr lang="en-US" sz="1660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28600" y="1600200"/>
            <a:ext cx="8915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0" hangingPunct="0"/>
            <a:r>
              <a:rPr lang="sv-SE" sz="6600" b="1" kern="0" noProof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Visualize more than just the sprint</a:t>
            </a:r>
            <a:endParaRPr kumimoji="0" lang="sv-SE" sz="66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13356054-D859-43AF-9FE7-877625436F72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308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308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0A4522-D8E8-4633-BC4F-E6B45BA2B68E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30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Handovers</a:t>
            </a:r>
          </a:p>
        </p:txBody>
      </p:sp>
      <p:sp>
        <p:nvSpPr>
          <p:cNvPr id="3084" name="Oval 5"/>
          <p:cNvSpPr>
            <a:spLocks noChangeArrowheads="1"/>
          </p:cNvSpPr>
          <p:nvPr/>
        </p:nvSpPr>
        <p:spPr bwMode="auto">
          <a:xfrm>
            <a:off x="539750" y="5229225"/>
            <a:ext cx="215900" cy="215900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77537" name="Line 33"/>
          <p:cNvSpPr>
            <a:spLocks noChangeShapeType="1"/>
          </p:cNvSpPr>
          <p:nvPr/>
        </p:nvSpPr>
        <p:spPr bwMode="auto">
          <a:xfrm flipV="1">
            <a:off x="755650" y="1773238"/>
            <a:ext cx="3887788" cy="3527425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77511" name="AutoShape 7"/>
          <p:cNvSpPr>
            <a:spLocks noChangeArrowheads="1"/>
          </p:cNvSpPr>
          <p:nvPr/>
        </p:nvSpPr>
        <p:spPr bwMode="auto">
          <a:xfrm>
            <a:off x="6084888" y="2492375"/>
            <a:ext cx="360362" cy="431800"/>
          </a:xfrm>
          <a:prstGeom prst="verticalScroll">
            <a:avLst>
              <a:gd name="adj" fmla="val 12500"/>
            </a:avLst>
          </a:prstGeom>
          <a:solidFill>
            <a:srgbClr val="FFAFA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77540" name="Text Box 36"/>
          <p:cNvSpPr txBox="1">
            <a:spLocks noChangeArrowheads="1"/>
          </p:cNvSpPr>
          <p:nvPr/>
        </p:nvSpPr>
        <p:spPr bwMode="auto">
          <a:xfrm>
            <a:off x="6372225" y="2565400"/>
            <a:ext cx="14668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Requirements spec</a:t>
            </a:r>
          </a:p>
        </p:txBody>
      </p:sp>
      <p:sp>
        <p:nvSpPr>
          <p:cNvPr id="277517" name="AutoShape 13"/>
          <p:cNvSpPr>
            <a:spLocks noChangeArrowheads="1"/>
          </p:cNvSpPr>
          <p:nvPr/>
        </p:nvSpPr>
        <p:spPr bwMode="auto">
          <a:xfrm>
            <a:off x="5508625" y="1844675"/>
            <a:ext cx="360363" cy="431800"/>
          </a:xfrm>
          <a:prstGeom prst="verticalScroll">
            <a:avLst>
              <a:gd name="adj" fmla="val 12500"/>
            </a:avLst>
          </a:prstGeom>
          <a:solidFill>
            <a:srgbClr val="FFAFA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77541" name="Text Box 37"/>
          <p:cNvSpPr txBox="1">
            <a:spLocks noChangeArrowheads="1"/>
          </p:cNvSpPr>
          <p:nvPr/>
        </p:nvSpPr>
        <p:spPr bwMode="auto">
          <a:xfrm>
            <a:off x="5768975" y="1916113"/>
            <a:ext cx="99218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Design spec</a:t>
            </a:r>
          </a:p>
        </p:txBody>
      </p:sp>
      <p:sp>
        <p:nvSpPr>
          <p:cNvPr id="277520" name="AutoShape 16"/>
          <p:cNvSpPr>
            <a:spLocks noChangeArrowheads="1"/>
          </p:cNvSpPr>
          <p:nvPr/>
        </p:nvSpPr>
        <p:spPr bwMode="auto">
          <a:xfrm>
            <a:off x="4643438" y="1268413"/>
            <a:ext cx="504825" cy="431800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77542" name="Text Box 38"/>
          <p:cNvSpPr txBox="1">
            <a:spLocks noChangeArrowheads="1"/>
          </p:cNvSpPr>
          <p:nvPr/>
        </p:nvSpPr>
        <p:spPr bwMode="auto">
          <a:xfrm>
            <a:off x="5076825" y="1341438"/>
            <a:ext cx="7048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Release</a:t>
            </a:r>
          </a:p>
        </p:txBody>
      </p:sp>
      <p:grpSp>
        <p:nvGrpSpPr>
          <p:cNvPr id="2" name="Group 86"/>
          <p:cNvGrpSpPr>
            <a:grpSpLocks/>
          </p:cNvGrpSpPr>
          <p:nvPr/>
        </p:nvGrpSpPr>
        <p:grpSpPr bwMode="auto">
          <a:xfrm>
            <a:off x="6443663" y="3332163"/>
            <a:ext cx="649287" cy="719137"/>
            <a:chOff x="4059" y="2099"/>
            <a:chExt cx="409" cy="453"/>
          </a:xfrm>
        </p:grpSpPr>
        <p:sp>
          <p:nvSpPr>
            <p:cNvPr id="3128" name="AutoShape 46"/>
            <p:cNvSpPr>
              <a:spLocks noChangeArrowheads="1"/>
            </p:cNvSpPr>
            <p:nvPr/>
          </p:nvSpPr>
          <p:spPr bwMode="auto">
            <a:xfrm>
              <a:off x="4059" y="2099"/>
              <a:ext cx="409" cy="453"/>
            </a:xfrm>
            <a:prstGeom prst="cloudCallout">
              <a:avLst>
                <a:gd name="adj1" fmla="val 85940"/>
                <a:gd name="adj2" fmla="val 3940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sv-SE"/>
            </a:p>
          </p:txBody>
        </p:sp>
        <p:sp>
          <p:nvSpPr>
            <p:cNvPr id="3129" name="Text Box 35"/>
            <p:cNvSpPr txBox="1">
              <a:spLocks noChangeArrowheads="1"/>
            </p:cNvSpPr>
            <p:nvPr/>
          </p:nvSpPr>
          <p:spPr bwMode="auto">
            <a:xfrm>
              <a:off x="4110" y="2205"/>
              <a:ext cx="358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/>
                <a:t>Order</a:t>
              </a:r>
            </a:p>
          </p:txBody>
        </p:sp>
      </p:grp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7451725" y="3548063"/>
            <a:ext cx="655638" cy="889000"/>
            <a:chOff x="4694" y="2251"/>
            <a:chExt cx="413" cy="560"/>
          </a:xfrm>
        </p:grpSpPr>
        <p:grpSp>
          <p:nvGrpSpPr>
            <p:cNvPr id="4" name="Group 30"/>
            <p:cNvGrpSpPr>
              <a:grpSpLocks/>
            </p:cNvGrpSpPr>
            <p:nvPr/>
          </p:nvGrpSpPr>
          <p:grpSpPr bwMode="auto">
            <a:xfrm>
              <a:off x="4694" y="2341"/>
              <a:ext cx="339" cy="470"/>
              <a:chOff x="3515" y="1071"/>
              <a:chExt cx="339" cy="470"/>
            </a:xfrm>
          </p:grpSpPr>
          <p:graphicFrame>
            <p:nvGraphicFramePr>
              <p:cNvPr id="3079" name="Object 31"/>
              <p:cNvGraphicFramePr>
                <a:graphicFrameLocks noChangeAspect="1"/>
              </p:cNvGraphicFramePr>
              <p:nvPr/>
            </p:nvGraphicFramePr>
            <p:xfrm>
              <a:off x="3515" y="1071"/>
              <a:ext cx="339" cy="4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82039" name="Visio" r:id="rId4" imgW="558800" imgH="774700" progId="">
                      <p:embed/>
                    </p:oleObj>
                  </mc:Choice>
                  <mc:Fallback>
                    <p:oleObj name="Visio" r:id="rId4" imgW="558800" imgH="774700" progId="">
                      <p:embed/>
                      <p:pic>
                        <p:nvPicPr>
                          <p:cNvPr id="0" name="Object 3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15" y="1071"/>
                            <a:ext cx="339" cy="47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27" name="Text Box 32"/>
              <p:cNvSpPr txBox="1">
                <a:spLocks noChangeArrowheads="1"/>
              </p:cNvSpPr>
              <p:nvPr/>
            </p:nvSpPr>
            <p:spPr bwMode="auto">
              <a:xfrm>
                <a:off x="3556" y="1243"/>
                <a:ext cx="244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sv-SE" sz="2400" b="1"/>
                  <a:t>C</a:t>
                </a:r>
              </a:p>
            </p:txBody>
          </p:sp>
        </p:grpSp>
        <p:pic>
          <p:nvPicPr>
            <p:cNvPr id="3126" name="Picture 48" descr="MCj02925940000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1" y="2251"/>
              <a:ext cx="186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83"/>
          <p:cNvGrpSpPr>
            <a:grpSpLocks/>
          </p:cNvGrpSpPr>
          <p:nvPr/>
        </p:nvGrpSpPr>
        <p:grpSpPr bwMode="auto">
          <a:xfrm>
            <a:off x="0" y="3573463"/>
            <a:ext cx="1223963" cy="1035050"/>
            <a:chOff x="113" y="2568"/>
            <a:chExt cx="771" cy="652"/>
          </a:xfrm>
        </p:grpSpPr>
        <p:grpSp>
          <p:nvGrpSpPr>
            <p:cNvPr id="6" name="Group 34"/>
            <p:cNvGrpSpPr>
              <a:grpSpLocks/>
            </p:cNvGrpSpPr>
            <p:nvPr/>
          </p:nvGrpSpPr>
          <p:grpSpPr bwMode="auto">
            <a:xfrm rot="-360690">
              <a:off x="385" y="2568"/>
              <a:ext cx="499" cy="544"/>
              <a:chOff x="884" y="2341"/>
              <a:chExt cx="499" cy="544"/>
            </a:xfrm>
          </p:grpSpPr>
          <p:sp>
            <p:nvSpPr>
              <p:cNvPr id="3121" name="Freeform 22"/>
              <p:cNvSpPr>
                <a:spLocks/>
              </p:cNvSpPr>
              <p:nvPr/>
            </p:nvSpPr>
            <p:spPr bwMode="auto">
              <a:xfrm rot="-802381">
                <a:off x="1156" y="2341"/>
                <a:ext cx="137" cy="544"/>
              </a:xfrm>
              <a:custGeom>
                <a:avLst/>
                <a:gdLst>
                  <a:gd name="T0" fmla="*/ 0 w 242"/>
                  <a:gd name="T1" fmla="*/ 0 h 544"/>
                  <a:gd name="T2" fmla="*/ 73 w 242"/>
                  <a:gd name="T3" fmla="*/ 227 h 544"/>
                  <a:gd name="T4" fmla="*/ 29 w 242"/>
                  <a:gd name="T5" fmla="*/ 544 h 544"/>
                  <a:gd name="T6" fmla="*/ 0 60000 65536"/>
                  <a:gd name="T7" fmla="*/ 0 60000 65536"/>
                  <a:gd name="T8" fmla="*/ 0 60000 65536"/>
                  <a:gd name="T9" fmla="*/ 0 w 242"/>
                  <a:gd name="T10" fmla="*/ 0 h 544"/>
                  <a:gd name="T11" fmla="*/ 242 w 242"/>
                  <a:gd name="T12" fmla="*/ 544 h 5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2" h="544">
                    <a:moveTo>
                      <a:pt x="0" y="0"/>
                    </a:moveTo>
                    <a:cubicBezTo>
                      <a:pt x="106" y="68"/>
                      <a:pt x="212" y="136"/>
                      <a:pt x="227" y="227"/>
                    </a:cubicBezTo>
                    <a:cubicBezTo>
                      <a:pt x="242" y="318"/>
                      <a:pt x="166" y="431"/>
                      <a:pt x="91" y="54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3122" name="Line 24"/>
              <p:cNvSpPr>
                <a:spLocks noChangeShapeType="1"/>
              </p:cNvSpPr>
              <p:nvPr/>
            </p:nvSpPr>
            <p:spPr bwMode="auto">
              <a:xfrm flipH="1">
                <a:off x="884" y="2382"/>
                <a:ext cx="214" cy="322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3123" name="Line 25"/>
              <p:cNvSpPr>
                <a:spLocks noChangeShapeType="1"/>
              </p:cNvSpPr>
              <p:nvPr/>
            </p:nvSpPr>
            <p:spPr bwMode="auto">
              <a:xfrm>
                <a:off x="884" y="2704"/>
                <a:ext cx="380" cy="162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3124" name="Line 26"/>
              <p:cNvSpPr>
                <a:spLocks noChangeShapeType="1"/>
              </p:cNvSpPr>
              <p:nvPr/>
            </p:nvSpPr>
            <p:spPr bwMode="auto">
              <a:xfrm flipV="1">
                <a:off x="884" y="2523"/>
                <a:ext cx="499" cy="1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</p:grpSp>
        <p:grpSp>
          <p:nvGrpSpPr>
            <p:cNvPr id="7" name="Group 66"/>
            <p:cNvGrpSpPr>
              <a:grpSpLocks/>
            </p:cNvGrpSpPr>
            <p:nvPr/>
          </p:nvGrpSpPr>
          <p:grpSpPr bwMode="auto">
            <a:xfrm>
              <a:off x="113" y="2750"/>
              <a:ext cx="339" cy="470"/>
              <a:chOff x="3515" y="1071"/>
              <a:chExt cx="339" cy="470"/>
            </a:xfrm>
          </p:grpSpPr>
          <p:graphicFrame>
            <p:nvGraphicFramePr>
              <p:cNvPr id="3078" name="Object 67"/>
              <p:cNvGraphicFramePr>
                <a:graphicFrameLocks noChangeAspect="1"/>
              </p:cNvGraphicFramePr>
              <p:nvPr/>
            </p:nvGraphicFramePr>
            <p:xfrm>
              <a:off x="3515" y="1071"/>
              <a:ext cx="339" cy="4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82040" name="Visio" r:id="rId7" imgW="558800" imgH="774700" progId="">
                      <p:embed/>
                    </p:oleObj>
                  </mc:Choice>
                  <mc:Fallback>
                    <p:oleObj name="Visio" r:id="rId7" imgW="558800" imgH="774700" progId="">
                      <p:embed/>
                      <p:pic>
                        <p:nvPicPr>
                          <p:cNvPr id="0" name="Object 6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15" y="1071"/>
                            <a:ext cx="339" cy="47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20" name="Text Box 68"/>
              <p:cNvSpPr txBox="1">
                <a:spLocks noChangeArrowheads="1"/>
              </p:cNvSpPr>
              <p:nvPr/>
            </p:nvSpPr>
            <p:spPr bwMode="auto">
              <a:xfrm>
                <a:off x="3548" y="1243"/>
                <a:ext cx="261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sv-SE" sz="2400" b="1"/>
                  <a:t>D</a:t>
                </a:r>
              </a:p>
            </p:txBody>
          </p:sp>
        </p:grpSp>
      </p:grpSp>
      <p:grpSp>
        <p:nvGrpSpPr>
          <p:cNvPr id="8" name="Group 84"/>
          <p:cNvGrpSpPr>
            <a:grpSpLocks/>
          </p:cNvGrpSpPr>
          <p:nvPr/>
        </p:nvGrpSpPr>
        <p:grpSpPr bwMode="auto">
          <a:xfrm>
            <a:off x="900113" y="4941888"/>
            <a:ext cx="1223962" cy="962025"/>
            <a:chOff x="567" y="3113"/>
            <a:chExt cx="771" cy="606"/>
          </a:xfrm>
        </p:grpSpPr>
        <p:grpSp>
          <p:nvGrpSpPr>
            <p:cNvPr id="9" name="Group 56"/>
            <p:cNvGrpSpPr>
              <a:grpSpLocks/>
            </p:cNvGrpSpPr>
            <p:nvPr/>
          </p:nvGrpSpPr>
          <p:grpSpPr bwMode="auto">
            <a:xfrm>
              <a:off x="567" y="3249"/>
              <a:ext cx="339" cy="470"/>
              <a:chOff x="3515" y="1071"/>
              <a:chExt cx="339" cy="470"/>
            </a:xfrm>
          </p:grpSpPr>
          <p:graphicFrame>
            <p:nvGraphicFramePr>
              <p:cNvPr id="3077" name="Object 57"/>
              <p:cNvGraphicFramePr>
                <a:graphicFrameLocks noChangeAspect="1"/>
              </p:cNvGraphicFramePr>
              <p:nvPr/>
            </p:nvGraphicFramePr>
            <p:xfrm>
              <a:off x="3515" y="1071"/>
              <a:ext cx="339" cy="4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82041" name="Visio" r:id="rId8" imgW="558800" imgH="774700" progId="">
                      <p:embed/>
                    </p:oleObj>
                  </mc:Choice>
                  <mc:Fallback>
                    <p:oleObj name="Visio" r:id="rId8" imgW="558800" imgH="774700" progId="">
                      <p:embed/>
                      <p:pic>
                        <p:nvPicPr>
                          <p:cNvPr id="0" name="Object 5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15" y="1071"/>
                            <a:ext cx="339" cy="47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17" name="Text Box 58"/>
              <p:cNvSpPr txBox="1">
                <a:spLocks noChangeArrowheads="1"/>
              </p:cNvSpPr>
              <p:nvPr/>
            </p:nvSpPr>
            <p:spPr bwMode="auto">
              <a:xfrm>
                <a:off x="3551" y="1243"/>
                <a:ext cx="25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sv-SE" sz="2400" b="1"/>
                  <a:t>R</a:t>
                </a:r>
              </a:p>
            </p:txBody>
          </p:sp>
        </p:grpSp>
        <p:grpSp>
          <p:nvGrpSpPr>
            <p:cNvPr id="10" name="Group 72"/>
            <p:cNvGrpSpPr>
              <a:grpSpLocks/>
            </p:cNvGrpSpPr>
            <p:nvPr/>
          </p:nvGrpSpPr>
          <p:grpSpPr bwMode="auto">
            <a:xfrm>
              <a:off x="839" y="3113"/>
              <a:ext cx="499" cy="544"/>
              <a:chOff x="884" y="2341"/>
              <a:chExt cx="499" cy="544"/>
            </a:xfrm>
          </p:grpSpPr>
          <p:sp>
            <p:nvSpPr>
              <p:cNvPr id="3113" name="Freeform 73"/>
              <p:cNvSpPr>
                <a:spLocks/>
              </p:cNvSpPr>
              <p:nvPr/>
            </p:nvSpPr>
            <p:spPr bwMode="auto">
              <a:xfrm rot="-802381">
                <a:off x="1156" y="2341"/>
                <a:ext cx="137" cy="544"/>
              </a:xfrm>
              <a:custGeom>
                <a:avLst/>
                <a:gdLst>
                  <a:gd name="T0" fmla="*/ 0 w 242"/>
                  <a:gd name="T1" fmla="*/ 0 h 544"/>
                  <a:gd name="T2" fmla="*/ 73 w 242"/>
                  <a:gd name="T3" fmla="*/ 227 h 544"/>
                  <a:gd name="T4" fmla="*/ 29 w 242"/>
                  <a:gd name="T5" fmla="*/ 544 h 544"/>
                  <a:gd name="T6" fmla="*/ 0 60000 65536"/>
                  <a:gd name="T7" fmla="*/ 0 60000 65536"/>
                  <a:gd name="T8" fmla="*/ 0 60000 65536"/>
                  <a:gd name="T9" fmla="*/ 0 w 242"/>
                  <a:gd name="T10" fmla="*/ 0 h 544"/>
                  <a:gd name="T11" fmla="*/ 242 w 242"/>
                  <a:gd name="T12" fmla="*/ 544 h 5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2" h="544">
                    <a:moveTo>
                      <a:pt x="0" y="0"/>
                    </a:moveTo>
                    <a:cubicBezTo>
                      <a:pt x="106" y="68"/>
                      <a:pt x="212" y="136"/>
                      <a:pt x="227" y="227"/>
                    </a:cubicBezTo>
                    <a:cubicBezTo>
                      <a:pt x="242" y="318"/>
                      <a:pt x="166" y="431"/>
                      <a:pt x="91" y="54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3114" name="Line 74"/>
              <p:cNvSpPr>
                <a:spLocks noChangeShapeType="1"/>
              </p:cNvSpPr>
              <p:nvPr/>
            </p:nvSpPr>
            <p:spPr bwMode="auto">
              <a:xfrm flipH="1">
                <a:off x="884" y="2382"/>
                <a:ext cx="214" cy="322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3115" name="Line 75"/>
              <p:cNvSpPr>
                <a:spLocks noChangeShapeType="1"/>
              </p:cNvSpPr>
              <p:nvPr/>
            </p:nvSpPr>
            <p:spPr bwMode="auto">
              <a:xfrm>
                <a:off x="884" y="2704"/>
                <a:ext cx="380" cy="162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3116" name="Line 76"/>
              <p:cNvSpPr>
                <a:spLocks noChangeShapeType="1"/>
              </p:cNvSpPr>
              <p:nvPr/>
            </p:nvSpPr>
            <p:spPr bwMode="auto">
              <a:xfrm flipV="1">
                <a:off x="884" y="2523"/>
                <a:ext cx="499" cy="1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</p:grpSp>
      </p:grpSp>
      <p:grpSp>
        <p:nvGrpSpPr>
          <p:cNvPr id="11" name="Group 82"/>
          <p:cNvGrpSpPr>
            <a:grpSpLocks/>
          </p:cNvGrpSpPr>
          <p:nvPr/>
        </p:nvGrpSpPr>
        <p:grpSpPr bwMode="auto">
          <a:xfrm>
            <a:off x="0" y="4365625"/>
            <a:ext cx="1260475" cy="1044575"/>
            <a:chOff x="0" y="2069"/>
            <a:chExt cx="794" cy="658"/>
          </a:xfrm>
        </p:grpSpPr>
        <p:grpSp>
          <p:nvGrpSpPr>
            <p:cNvPr id="12" name="Group 71"/>
            <p:cNvGrpSpPr>
              <a:grpSpLocks/>
            </p:cNvGrpSpPr>
            <p:nvPr/>
          </p:nvGrpSpPr>
          <p:grpSpPr bwMode="auto">
            <a:xfrm>
              <a:off x="0" y="2387"/>
              <a:ext cx="363" cy="340"/>
              <a:chOff x="884" y="3294"/>
              <a:chExt cx="363" cy="340"/>
            </a:xfrm>
          </p:grpSpPr>
          <p:graphicFrame>
            <p:nvGraphicFramePr>
              <p:cNvPr id="3074" name="Object 63"/>
              <p:cNvGraphicFramePr>
                <a:graphicFrameLocks noChangeAspect="1"/>
              </p:cNvGraphicFramePr>
              <p:nvPr/>
            </p:nvGraphicFramePr>
            <p:xfrm>
              <a:off x="975" y="3294"/>
              <a:ext cx="182" cy="2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82042" name="Visio" r:id="rId9" imgW="558800" imgH="774700" progId="">
                      <p:embed/>
                    </p:oleObj>
                  </mc:Choice>
                  <mc:Fallback>
                    <p:oleObj name="Visio" r:id="rId9" imgW="558800" imgH="774700" progId="">
                      <p:embed/>
                      <p:pic>
                        <p:nvPicPr>
                          <p:cNvPr id="0" name="Object 6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75" y="3294"/>
                            <a:ext cx="182" cy="2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5" name="Object 64"/>
              <p:cNvGraphicFramePr>
                <a:graphicFrameLocks noChangeAspect="1"/>
              </p:cNvGraphicFramePr>
              <p:nvPr/>
            </p:nvGraphicFramePr>
            <p:xfrm>
              <a:off x="1065" y="3385"/>
              <a:ext cx="182" cy="2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82043" name="Visio" r:id="rId10" imgW="558800" imgH="774700" progId="">
                      <p:embed/>
                    </p:oleObj>
                  </mc:Choice>
                  <mc:Fallback>
                    <p:oleObj name="Visio" r:id="rId10" imgW="558800" imgH="774700" progId="">
                      <p:embed/>
                      <p:pic>
                        <p:nvPicPr>
                          <p:cNvPr id="0" name="Object 6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65" y="3385"/>
                            <a:ext cx="182" cy="2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6" name="Object 65"/>
              <p:cNvGraphicFramePr>
                <a:graphicFrameLocks noChangeAspect="1"/>
              </p:cNvGraphicFramePr>
              <p:nvPr/>
            </p:nvGraphicFramePr>
            <p:xfrm>
              <a:off x="884" y="3339"/>
              <a:ext cx="182" cy="2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682044" name="Visio" r:id="rId11" imgW="558800" imgH="774700" progId="">
                      <p:embed/>
                    </p:oleObj>
                  </mc:Choice>
                  <mc:Fallback>
                    <p:oleObj name="Visio" r:id="rId11" imgW="558800" imgH="774700" progId="">
                      <p:embed/>
                      <p:pic>
                        <p:nvPicPr>
                          <p:cNvPr id="0" name="Object 6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84" y="3339"/>
                            <a:ext cx="182" cy="2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09" name="Text Box 69"/>
              <p:cNvSpPr txBox="1">
                <a:spLocks noChangeArrowheads="1"/>
              </p:cNvSpPr>
              <p:nvPr/>
            </p:nvSpPr>
            <p:spPr bwMode="auto">
              <a:xfrm>
                <a:off x="892" y="3410"/>
                <a:ext cx="169" cy="17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sv-SE"/>
                  <a:t>P</a:t>
                </a:r>
              </a:p>
            </p:txBody>
          </p:sp>
          <p:sp>
            <p:nvSpPr>
              <p:cNvPr id="3110" name="Text Box 70"/>
              <p:cNvSpPr txBox="1">
                <a:spLocks noChangeArrowheads="1"/>
              </p:cNvSpPr>
              <p:nvPr/>
            </p:nvSpPr>
            <p:spPr bwMode="auto">
              <a:xfrm>
                <a:off x="1073" y="3461"/>
                <a:ext cx="169" cy="17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sv-SE"/>
                  <a:t>P</a:t>
                </a:r>
              </a:p>
            </p:txBody>
          </p:sp>
        </p:grpSp>
        <p:grpSp>
          <p:nvGrpSpPr>
            <p:cNvPr id="13" name="Group 77"/>
            <p:cNvGrpSpPr>
              <a:grpSpLocks/>
            </p:cNvGrpSpPr>
            <p:nvPr/>
          </p:nvGrpSpPr>
          <p:grpSpPr bwMode="auto">
            <a:xfrm rot="-828725">
              <a:off x="295" y="2069"/>
              <a:ext cx="499" cy="544"/>
              <a:chOff x="884" y="2341"/>
              <a:chExt cx="499" cy="544"/>
            </a:xfrm>
          </p:grpSpPr>
          <p:sp>
            <p:nvSpPr>
              <p:cNvPr id="3105" name="Freeform 78"/>
              <p:cNvSpPr>
                <a:spLocks/>
              </p:cNvSpPr>
              <p:nvPr/>
            </p:nvSpPr>
            <p:spPr bwMode="auto">
              <a:xfrm rot="-802381">
                <a:off x="1156" y="2341"/>
                <a:ext cx="137" cy="544"/>
              </a:xfrm>
              <a:custGeom>
                <a:avLst/>
                <a:gdLst>
                  <a:gd name="T0" fmla="*/ 0 w 242"/>
                  <a:gd name="T1" fmla="*/ 0 h 544"/>
                  <a:gd name="T2" fmla="*/ 73 w 242"/>
                  <a:gd name="T3" fmla="*/ 227 h 544"/>
                  <a:gd name="T4" fmla="*/ 29 w 242"/>
                  <a:gd name="T5" fmla="*/ 544 h 544"/>
                  <a:gd name="T6" fmla="*/ 0 60000 65536"/>
                  <a:gd name="T7" fmla="*/ 0 60000 65536"/>
                  <a:gd name="T8" fmla="*/ 0 60000 65536"/>
                  <a:gd name="T9" fmla="*/ 0 w 242"/>
                  <a:gd name="T10" fmla="*/ 0 h 544"/>
                  <a:gd name="T11" fmla="*/ 242 w 242"/>
                  <a:gd name="T12" fmla="*/ 544 h 5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2" h="544">
                    <a:moveTo>
                      <a:pt x="0" y="0"/>
                    </a:moveTo>
                    <a:cubicBezTo>
                      <a:pt x="106" y="68"/>
                      <a:pt x="212" y="136"/>
                      <a:pt x="227" y="227"/>
                    </a:cubicBezTo>
                    <a:cubicBezTo>
                      <a:pt x="242" y="318"/>
                      <a:pt x="166" y="431"/>
                      <a:pt x="91" y="54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3106" name="Line 79"/>
              <p:cNvSpPr>
                <a:spLocks noChangeShapeType="1"/>
              </p:cNvSpPr>
              <p:nvPr/>
            </p:nvSpPr>
            <p:spPr bwMode="auto">
              <a:xfrm flipH="1">
                <a:off x="884" y="2382"/>
                <a:ext cx="214" cy="322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3107" name="Line 80"/>
              <p:cNvSpPr>
                <a:spLocks noChangeShapeType="1"/>
              </p:cNvSpPr>
              <p:nvPr/>
            </p:nvSpPr>
            <p:spPr bwMode="auto">
              <a:xfrm>
                <a:off x="884" y="2704"/>
                <a:ext cx="380" cy="162"/>
              </a:xfrm>
              <a:prstGeom prst="line">
                <a:avLst/>
              </a:prstGeom>
              <a:noFill/>
              <a:ln w="9525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  <p:sp>
            <p:nvSpPr>
              <p:cNvPr id="3108" name="Line 81"/>
              <p:cNvSpPr>
                <a:spLocks noChangeShapeType="1"/>
              </p:cNvSpPr>
              <p:nvPr/>
            </p:nvSpPr>
            <p:spPr bwMode="auto">
              <a:xfrm flipV="1">
                <a:off x="884" y="2523"/>
                <a:ext cx="499" cy="1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</p:grpSp>
      </p:grpSp>
      <p:grpSp>
        <p:nvGrpSpPr>
          <p:cNvPr id="14" name="Group 44"/>
          <p:cNvGrpSpPr>
            <a:grpSpLocks/>
          </p:cNvGrpSpPr>
          <p:nvPr/>
        </p:nvGrpSpPr>
        <p:grpSpPr bwMode="auto">
          <a:xfrm>
            <a:off x="6516688" y="3429000"/>
            <a:ext cx="644525" cy="644525"/>
            <a:chOff x="3060" y="2284"/>
            <a:chExt cx="406" cy="406"/>
          </a:xfrm>
        </p:grpSpPr>
        <p:sp>
          <p:nvSpPr>
            <p:cNvPr id="3101" name="Freeform 42"/>
            <p:cNvSpPr>
              <a:spLocks/>
            </p:cNvSpPr>
            <p:nvPr/>
          </p:nvSpPr>
          <p:spPr bwMode="auto">
            <a:xfrm>
              <a:off x="3080" y="2284"/>
              <a:ext cx="386" cy="406"/>
            </a:xfrm>
            <a:custGeom>
              <a:avLst/>
              <a:gdLst>
                <a:gd name="T0" fmla="*/ 0 w 386"/>
                <a:gd name="T1" fmla="*/ 0 h 406"/>
                <a:gd name="T2" fmla="*/ 106 w 386"/>
                <a:gd name="T3" fmla="*/ 115 h 406"/>
                <a:gd name="T4" fmla="*/ 286 w 386"/>
                <a:gd name="T5" fmla="*/ 300 h 406"/>
                <a:gd name="T6" fmla="*/ 361 w 386"/>
                <a:gd name="T7" fmla="*/ 376 h 406"/>
                <a:gd name="T8" fmla="*/ 371 w 386"/>
                <a:gd name="T9" fmla="*/ 391 h 406"/>
                <a:gd name="T10" fmla="*/ 386 w 386"/>
                <a:gd name="T11" fmla="*/ 406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6"/>
                <a:gd name="T19" fmla="*/ 0 h 406"/>
                <a:gd name="T20" fmla="*/ 386 w 386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6" h="406">
                  <a:moveTo>
                    <a:pt x="0" y="0"/>
                  </a:moveTo>
                  <a:cubicBezTo>
                    <a:pt x="14" y="43"/>
                    <a:pt x="76" y="85"/>
                    <a:pt x="106" y="115"/>
                  </a:cubicBezTo>
                  <a:cubicBezTo>
                    <a:pt x="166" y="175"/>
                    <a:pt x="226" y="238"/>
                    <a:pt x="286" y="300"/>
                  </a:cubicBezTo>
                  <a:cubicBezTo>
                    <a:pt x="310" y="325"/>
                    <a:pt x="332" y="357"/>
                    <a:pt x="361" y="376"/>
                  </a:cubicBezTo>
                  <a:cubicBezTo>
                    <a:pt x="364" y="381"/>
                    <a:pt x="367" y="386"/>
                    <a:pt x="371" y="391"/>
                  </a:cubicBezTo>
                  <a:cubicBezTo>
                    <a:pt x="376" y="396"/>
                    <a:pt x="386" y="406"/>
                    <a:pt x="386" y="406"/>
                  </a:cubicBez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102" name="Freeform 43"/>
            <p:cNvSpPr>
              <a:spLocks/>
            </p:cNvSpPr>
            <p:nvPr/>
          </p:nvSpPr>
          <p:spPr bwMode="auto">
            <a:xfrm>
              <a:off x="3060" y="2304"/>
              <a:ext cx="376" cy="376"/>
            </a:xfrm>
            <a:custGeom>
              <a:avLst/>
              <a:gdLst>
                <a:gd name="T0" fmla="*/ 376 w 376"/>
                <a:gd name="T1" fmla="*/ 0 h 376"/>
                <a:gd name="T2" fmla="*/ 241 w 376"/>
                <a:gd name="T3" fmla="*/ 105 h 376"/>
                <a:gd name="T4" fmla="*/ 0 w 376"/>
                <a:gd name="T5" fmla="*/ 376 h 376"/>
                <a:gd name="T6" fmla="*/ 0 60000 65536"/>
                <a:gd name="T7" fmla="*/ 0 60000 65536"/>
                <a:gd name="T8" fmla="*/ 0 60000 65536"/>
                <a:gd name="T9" fmla="*/ 0 w 376"/>
                <a:gd name="T10" fmla="*/ 0 h 376"/>
                <a:gd name="T11" fmla="*/ 376 w 376"/>
                <a:gd name="T12" fmla="*/ 376 h 3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6" h="376">
                  <a:moveTo>
                    <a:pt x="376" y="0"/>
                  </a:moveTo>
                  <a:cubicBezTo>
                    <a:pt x="334" y="42"/>
                    <a:pt x="286" y="68"/>
                    <a:pt x="241" y="105"/>
                  </a:cubicBezTo>
                  <a:cubicBezTo>
                    <a:pt x="149" y="181"/>
                    <a:pt x="54" y="267"/>
                    <a:pt x="0" y="376"/>
                  </a:cubicBez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grpSp>
        <p:nvGrpSpPr>
          <p:cNvPr id="15" name="Group 85"/>
          <p:cNvGrpSpPr>
            <a:grpSpLocks/>
          </p:cNvGrpSpPr>
          <p:nvPr/>
        </p:nvGrpSpPr>
        <p:grpSpPr bwMode="auto">
          <a:xfrm>
            <a:off x="5018088" y="4725988"/>
            <a:ext cx="649287" cy="719137"/>
            <a:chOff x="3161" y="2977"/>
            <a:chExt cx="409" cy="453"/>
          </a:xfrm>
        </p:grpSpPr>
        <p:sp>
          <p:nvSpPr>
            <p:cNvPr id="3099" name="AutoShape 47"/>
            <p:cNvSpPr>
              <a:spLocks noChangeArrowheads="1"/>
            </p:cNvSpPr>
            <p:nvPr/>
          </p:nvSpPr>
          <p:spPr bwMode="auto">
            <a:xfrm>
              <a:off x="3161" y="2977"/>
              <a:ext cx="409" cy="453"/>
            </a:xfrm>
            <a:prstGeom prst="cloudCallout">
              <a:avLst>
                <a:gd name="adj1" fmla="val 191319"/>
                <a:gd name="adj2" fmla="val -4470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sv-SE"/>
            </a:p>
          </p:txBody>
        </p:sp>
        <p:sp>
          <p:nvSpPr>
            <p:cNvPr id="3100" name="Text Box 40"/>
            <p:cNvSpPr txBox="1">
              <a:spLocks noChangeArrowheads="1"/>
            </p:cNvSpPr>
            <p:nvPr/>
          </p:nvSpPr>
          <p:spPr bwMode="auto">
            <a:xfrm>
              <a:off x="3184" y="3052"/>
              <a:ext cx="376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/>
                <a:t>Actual</a:t>
              </a:r>
            </a:p>
            <a:p>
              <a:pPr algn="ctr"/>
              <a:r>
                <a:rPr lang="sv-SE"/>
                <a:t>need</a:t>
              </a: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37" grpId="0" animBg="1"/>
      <p:bldP spid="277511" grpId="0" animBg="1"/>
      <p:bldP spid="277540" grpId="0"/>
      <p:bldP spid="277517" grpId="0" animBg="1"/>
      <p:bldP spid="277541" grpId="0"/>
      <p:bldP spid="277520" grpId="0" animBg="1"/>
      <p:bldP spid="277542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130</a:t>
            </a:fld>
            <a:endParaRPr lang="en-US"/>
          </a:p>
        </p:txBody>
      </p:sp>
      <p:grpSp>
        <p:nvGrpSpPr>
          <p:cNvPr id="2" name="Grupp 43"/>
          <p:cNvGrpSpPr/>
          <p:nvPr/>
        </p:nvGrpSpPr>
        <p:grpSpPr>
          <a:xfrm>
            <a:off x="1600200" y="685800"/>
            <a:ext cx="2133600" cy="2651125"/>
            <a:chOff x="1600200" y="685800"/>
            <a:chExt cx="2133600" cy="2651125"/>
          </a:xfrm>
        </p:grpSpPr>
        <p:grpSp>
          <p:nvGrpSpPr>
            <p:cNvPr id="5" name="Grupp 16"/>
            <p:cNvGrpSpPr/>
            <p:nvPr/>
          </p:nvGrpSpPr>
          <p:grpSpPr>
            <a:xfrm>
              <a:off x="1752600" y="1371600"/>
              <a:ext cx="1015998" cy="1143000"/>
              <a:chOff x="4267201" y="1371600"/>
              <a:chExt cx="762000" cy="762000"/>
            </a:xfrm>
          </p:grpSpPr>
          <p:sp>
            <p:nvSpPr>
              <p:cNvPr id="18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4267201" y="1371600"/>
                <a:ext cx="762000" cy="762000"/>
              </a:xfrm>
              <a:prstGeom prst="verticalScroll">
                <a:avLst>
                  <a:gd name="adj" fmla="val 12500"/>
                </a:avLst>
              </a:prstGeom>
              <a:solidFill>
                <a:srgbClr val="FFFFD5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19" name="Line 72"/>
              <p:cNvSpPr>
                <a:spLocks noChangeShapeType="1"/>
              </p:cNvSpPr>
              <p:nvPr/>
            </p:nvSpPr>
            <p:spPr bwMode="auto">
              <a:xfrm>
                <a:off x="4406401" y="1436401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0" name="Line 73"/>
              <p:cNvSpPr>
                <a:spLocks noChangeShapeType="1"/>
              </p:cNvSpPr>
              <p:nvPr/>
            </p:nvSpPr>
            <p:spPr bwMode="auto">
              <a:xfrm>
                <a:off x="4406401" y="1491601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1" name="Line 74"/>
              <p:cNvSpPr>
                <a:spLocks noChangeShapeType="1"/>
              </p:cNvSpPr>
              <p:nvPr/>
            </p:nvSpPr>
            <p:spPr bwMode="auto">
              <a:xfrm>
                <a:off x="4406401" y="1545601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2" name="Line 75"/>
              <p:cNvSpPr>
                <a:spLocks noChangeShapeType="1"/>
              </p:cNvSpPr>
              <p:nvPr/>
            </p:nvSpPr>
            <p:spPr bwMode="auto">
              <a:xfrm>
                <a:off x="4406401" y="1599601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3" name="Line 76"/>
              <p:cNvSpPr>
                <a:spLocks noChangeShapeType="1"/>
              </p:cNvSpPr>
              <p:nvPr/>
            </p:nvSpPr>
            <p:spPr bwMode="auto">
              <a:xfrm>
                <a:off x="4406401" y="1654800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4" name="Line 77"/>
              <p:cNvSpPr>
                <a:spLocks noChangeShapeType="1"/>
              </p:cNvSpPr>
              <p:nvPr/>
            </p:nvSpPr>
            <p:spPr bwMode="auto">
              <a:xfrm>
                <a:off x="4406401" y="1708800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5" name="Line 78"/>
              <p:cNvSpPr>
                <a:spLocks noChangeShapeType="1"/>
              </p:cNvSpPr>
              <p:nvPr/>
            </p:nvSpPr>
            <p:spPr bwMode="auto">
              <a:xfrm>
                <a:off x="4406401" y="1762800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6" name="Line 79"/>
              <p:cNvSpPr>
                <a:spLocks noChangeShapeType="1"/>
              </p:cNvSpPr>
              <p:nvPr/>
            </p:nvSpPr>
            <p:spPr bwMode="auto">
              <a:xfrm>
                <a:off x="4406401" y="1818000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7" name="Line 80"/>
              <p:cNvSpPr>
                <a:spLocks noChangeShapeType="1"/>
              </p:cNvSpPr>
              <p:nvPr/>
            </p:nvSpPr>
            <p:spPr bwMode="auto">
              <a:xfrm>
                <a:off x="4406401" y="1872000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8" name="Line 81"/>
              <p:cNvSpPr>
                <a:spLocks noChangeShapeType="1"/>
              </p:cNvSpPr>
              <p:nvPr/>
            </p:nvSpPr>
            <p:spPr bwMode="auto">
              <a:xfrm>
                <a:off x="4406401" y="1927200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  <p:sp>
            <p:nvSpPr>
              <p:cNvPr id="29" name="Line 82"/>
              <p:cNvSpPr>
                <a:spLocks noChangeShapeType="1"/>
              </p:cNvSpPr>
              <p:nvPr/>
            </p:nvSpPr>
            <p:spPr bwMode="auto">
              <a:xfrm>
                <a:off x="4406401" y="1981200"/>
                <a:ext cx="4896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sv-SE"/>
              </a:p>
            </p:txBody>
          </p:sp>
        </p:grpSp>
        <p:sp>
          <p:nvSpPr>
            <p:cNvPr id="30" name="textruta 29"/>
            <p:cNvSpPr txBox="1"/>
            <p:nvPr/>
          </p:nvSpPr>
          <p:spPr>
            <a:xfrm>
              <a:off x="1600200" y="685800"/>
              <a:ext cx="16270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u="sng"/>
                <a:t>Product backlog</a:t>
              </a:r>
            </a:p>
          </p:txBody>
        </p:sp>
        <p:grpSp>
          <p:nvGrpSpPr>
            <p:cNvPr id="6" name="Group 35"/>
            <p:cNvGrpSpPr>
              <a:grpSpLocks/>
            </p:cNvGrpSpPr>
            <p:nvPr/>
          </p:nvGrpSpPr>
          <p:grpSpPr bwMode="auto">
            <a:xfrm>
              <a:off x="2057400" y="2590800"/>
              <a:ext cx="538162" cy="746125"/>
              <a:chOff x="2971" y="981"/>
              <a:chExt cx="339" cy="470"/>
            </a:xfrm>
          </p:grpSpPr>
          <p:pic>
            <p:nvPicPr>
              <p:cNvPr id="33" name="Picture 30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71" y="981"/>
                <a:ext cx="339" cy="4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34" name="Text Box 31"/>
              <p:cNvSpPr txBox="1">
                <a:spLocks noChangeArrowheads="1"/>
              </p:cNvSpPr>
              <p:nvPr/>
            </p:nvSpPr>
            <p:spPr bwMode="auto">
              <a:xfrm>
                <a:off x="2982" y="1199"/>
                <a:ext cx="301" cy="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sv-SE" sz="1600">
                    <a:solidFill>
                      <a:srgbClr val="FF0000"/>
                    </a:solidFill>
                    <a:latin typeface="Arial" charset="0"/>
                  </a:rPr>
                  <a:t>PO</a:t>
                </a:r>
              </a:p>
            </p:txBody>
          </p:sp>
        </p:grpSp>
        <p:sp>
          <p:nvSpPr>
            <p:cNvPr id="39" name="Höger 38"/>
            <p:cNvSpPr/>
            <p:nvPr/>
          </p:nvSpPr>
          <p:spPr bwMode="auto">
            <a:xfrm>
              <a:off x="2743200" y="1828800"/>
              <a:ext cx="990600" cy="3810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40" name="Tankebubbla 39"/>
          <p:cNvSpPr/>
          <p:nvPr/>
        </p:nvSpPr>
        <p:spPr bwMode="auto">
          <a:xfrm>
            <a:off x="381000" y="1524000"/>
            <a:ext cx="1219200" cy="106680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What</a:t>
            </a:r>
            <a:r>
              <a:rPr kumimoji="0" lang="sv-SE" sz="12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happens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upstream?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7" name="Grupp 44"/>
          <p:cNvGrpSpPr/>
          <p:nvPr/>
        </p:nvGrpSpPr>
        <p:grpSpPr>
          <a:xfrm>
            <a:off x="6248400" y="1524000"/>
            <a:ext cx="2362200" cy="1066800"/>
            <a:chOff x="6248400" y="1524000"/>
            <a:chExt cx="2362200" cy="1066800"/>
          </a:xfrm>
        </p:grpSpPr>
        <p:sp>
          <p:nvSpPr>
            <p:cNvPr id="41" name="Tankebubbla 40"/>
            <p:cNvSpPr/>
            <p:nvPr/>
          </p:nvSpPr>
          <p:spPr bwMode="auto">
            <a:xfrm>
              <a:off x="7391400" y="1524000"/>
              <a:ext cx="1219200" cy="1066800"/>
            </a:xfrm>
            <a:prstGeom prst="cloud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What</a:t>
              </a:r>
              <a:r>
                <a:rPr kumimoji="0" lang="sv-SE" sz="1200" b="0" i="0" u="none" strike="noStrike" cap="none" normalizeH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 happens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200" b="0" i="0" u="none" strike="noStrike" cap="none" normalizeH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downstream?</a:t>
              </a: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2" name="Höger 41"/>
            <p:cNvSpPr/>
            <p:nvPr/>
          </p:nvSpPr>
          <p:spPr bwMode="auto">
            <a:xfrm>
              <a:off x="6248400" y="1905000"/>
              <a:ext cx="990600" cy="3810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8" name="Grupp 42"/>
          <p:cNvGrpSpPr/>
          <p:nvPr/>
        </p:nvGrpSpPr>
        <p:grpSpPr>
          <a:xfrm>
            <a:off x="3733800" y="685800"/>
            <a:ext cx="2435412" cy="3276600"/>
            <a:chOff x="3733800" y="685800"/>
            <a:chExt cx="2435412" cy="3276600"/>
          </a:xfrm>
        </p:grpSpPr>
        <p:sp>
          <p:nvSpPr>
            <p:cNvPr id="31" name="textruta 30"/>
            <p:cNvSpPr txBox="1"/>
            <p:nvPr/>
          </p:nvSpPr>
          <p:spPr>
            <a:xfrm>
              <a:off x="4495800" y="685800"/>
              <a:ext cx="7162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u="sng"/>
                <a:t>Sprint</a:t>
              </a:r>
            </a:p>
          </p:txBody>
        </p:sp>
        <p:pic>
          <p:nvPicPr>
            <p:cNvPr id="38" name="Picture 10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1066800"/>
              <a:ext cx="2435412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" name="Group 150"/>
            <p:cNvGrpSpPr>
              <a:grpSpLocks/>
            </p:cNvGrpSpPr>
            <p:nvPr/>
          </p:nvGrpSpPr>
          <p:grpSpPr bwMode="auto">
            <a:xfrm>
              <a:off x="3962400" y="2667000"/>
              <a:ext cx="1981200" cy="1295400"/>
              <a:chOff x="3470" y="600"/>
              <a:chExt cx="1451" cy="998"/>
            </a:xfrm>
          </p:grpSpPr>
          <p:sp>
            <p:nvSpPr>
              <p:cNvPr id="10" name="Oval 45"/>
              <p:cNvSpPr>
                <a:spLocks noChangeArrowheads="1"/>
              </p:cNvSpPr>
              <p:nvPr/>
            </p:nvSpPr>
            <p:spPr bwMode="auto">
              <a:xfrm>
                <a:off x="3470" y="600"/>
                <a:ext cx="1451" cy="998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pic>
            <p:nvPicPr>
              <p:cNvPr id="11" name="Picture 3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141" y="600"/>
                <a:ext cx="327" cy="45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2" name="Picture 3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823" y="600"/>
                <a:ext cx="327" cy="45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3" name="Picture 4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468" y="936"/>
                <a:ext cx="327" cy="45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4" name="Picture 4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150" y="992"/>
                <a:ext cx="327" cy="45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5" name="Picture 4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561" y="827"/>
                <a:ext cx="327" cy="45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6" name="Picture 2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836" y="992"/>
                <a:ext cx="327" cy="45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131</a:t>
            </a:fld>
            <a:endParaRPr lang="en-US"/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8" y="624618"/>
            <a:ext cx="8856072" cy="6233382"/>
          </a:xfrm>
          <a:prstGeom prst="rect">
            <a:avLst/>
          </a:prstGeom>
        </p:spPr>
      </p:pic>
      <p:grpSp>
        <p:nvGrpSpPr>
          <p:cNvPr id="2" name="Grupp 17"/>
          <p:cNvGrpSpPr/>
          <p:nvPr/>
        </p:nvGrpSpPr>
        <p:grpSpPr>
          <a:xfrm>
            <a:off x="1219200" y="0"/>
            <a:ext cx="990600" cy="2362200"/>
            <a:chOff x="1219200" y="0"/>
            <a:chExt cx="990600" cy="2362200"/>
          </a:xfrm>
        </p:grpSpPr>
        <p:sp>
          <p:nvSpPr>
            <p:cNvPr id="8" name="Rundad rektangulär 7"/>
            <p:cNvSpPr/>
            <p:nvPr/>
          </p:nvSpPr>
          <p:spPr bwMode="auto">
            <a:xfrm>
              <a:off x="1219200" y="0"/>
              <a:ext cx="990600" cy="533400"/>
            </a:xfrm>
            <a:prstGeom prst="wedgeRoundRectCallout">
              <a:avLst>
                <a:gd name="adj1" fmla="val -6456"/>
                <a:gd name="adj2" fmla="val 122940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mtClean="0"/>
                <a:t>Product backlog</a:t>
              </a: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" name="Ellips 8"/>
            <p:cNvSpPr/>
            <p:nvPr/>
          </p:nvSpPr>
          <p:spPr bwMode="auto">
            <a:xfrm>
              <a:off x="1447800" y="990600"/>
              <a:ext cx="457200" cy="1371600"/>
            </a:xfrm>
            <a:prstGeom prst="ellipse">
              <a:avLst/>
            </a:prstGeom>
            <a:noFill/>
            <a:ln w="76200" cap="flat" cmpd="sng" algn="ctr">
              <a:solidFill>
                <a:srgbClr val="800000">
                  <a:alpha val="56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5" name="Grupp 18"/>
          <p:cNvGrpSpPr/>
          <p:nvPr/>
        </p:nvGrpSpPr>
        <p:grpSpPr>
          <a:xfrm>
            <a:off x="152400" y="0"/>
            <a:ext cx="1295400" cy="2590800"/>
            <a:chOff x="152400" y="0"/>
            <a:chExt cx="1295400" cy="2590800"/>
          </a:xfrm>
        </p:grpSpPr>
        <p:sp>
          <p:nvSpPr>
            <p:cNvPr id="7" name="Ellips 6"/>
            <p:cNvSpPr/>
            <p:nvPr/>
          </p:nvSpPr>
          <p:spPr bwMode="auto">
            <a:xfrm>
              <a:off x="381000" y="914400"/>
              <a:ext cx="1066800" cy="1676400"/>
            </a:xfrm>
            <a:prstGeom prst="ellipse">
              <a:avLst/>
            </a:prstGeom>
            <a:noFill/>
            <a:ln w="76200" cap="flat" cmpd="sng" algn="ctr">
              <a:solidFill>
                <a:srgbClr val="800000">
                  <a:alpha val="56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" name="Rundad rektangulär 9"/>
            <p:cNvSpPr/>
            <p:nvPr/>
          </p:nvSpPr>
          <p:spPr bwMode="auto">
            <a:xfrm>
              <a:off x="152400" y="0"/>
              <a:ext cx="990600" cy="533400"/>
            </a:xfrm>
            <a:prstGeom prst="wedgeRoundRectCallout">
              <a:avLst>
                <a:gd name="adj1" fmla="val -539"/>
                <a:gd name="adj2" fmla="val 111951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mtClean="0"/>
                <a:t>Analysis</a:t>
              </a: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7" name="Grupp 16"/>
          <p:cNvGrpSpPr/>
          <p:nvPr/>
        </p:nvGrpSpPr>
        <p:grpSpPr>
          <a:xfrm>
            <a:off x="2438400" y="76200"/>
            <a:ext cx="2895600" cy="2438400"/>
            <a:chOff x="2438400" y="76200"/>
            <a:chExt cx="2895600" cy="2438400"/>
          </a:xfrm>
        </p:grpSpPr>
        <p:sp>
          <p:nvSpPr>
            <p:cNvPr id="11" name="Rundad rektangulär 10"/>
            <p:cNvSpPr/>
            <p:nvPr/>
          </p:nvSpPr>
          <p:spPr bwMode="auto">
            <a:xfrm>
              <a:off x="3085252" y="76200"/>
              <a:ext cx="1258148" cy="533400"/>
            </a:xfrm>
            <a:prstGeom prst="wedgeRoundRectCallout">
              <a:avLst>
                <a:gd name="adj1" fmla="val -6456"/>
                <a:gd name="adj2" fmla="val 122940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mtClean="0"/>
                <a:t>Development</a:t>
              </a: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" name="Ellips 11"/>
            <p:cNvSpPr/>
            <p:nvPr/>
          </p:nvSpPr>
          <p:spPr bwMode="auto">
            <a:xfrm>
              <a:off x="2438400" y="1143000"/>
              <a:ext cx="2895600" cy="1371600"/>
            </a:xfrm>
            <a:prstGeom prst="ellipse">
              <a:avLst/>
            </a:prstGeom>
            <a:noFill/>
            <a:ln w="76200" cap="flat" cmpd="sng" algn="ctr">
              <a:solidFill>
                <a:srgbClr val="800000">
                  <a:alpha val="56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8" name="Grupp 19"/>
          <p:cNvGrpSpPr/>
          <p:nvPr/>
        </p:nvGrpSpPr>
        <p:grpSpPr>
          <a:xfrm>
            <a:off x="5029200" y="0"/>
            <a:ext cx="1752600" cy="2590800"/>
            <a:chOff x="5029200" y="0"/>
            <a:chExt cx="1752600" cy="2590800"/>
          </a:xfrm>
        </p:grpSpPr>
        <p:sp>
          <p:nvSpPr>
            <p:cNvPr id="13" name="Ellips 12"/>
            <p:cNvSpPr/>
            <p:nvPr/>
          </p:nvSpPr>
          <p:spPr bwMode="auto">
            <a:xfrm>
              <a:off x="5181600" y="1219200"/>
              <a:ext cx="762000" cy="1371600"/>
            </a:xfrm>
            <a:prstGeom prst="ellipse">
              <a:avLst/>
            </a:prstGeom>
            <a:noFill/>
            <a:ln w="76200" cap="flat" cmpd="sng" algn="ctr">
              <a:solidFill>
                <a:srgbClr val="800000">
                  <a:alpha val="56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" name="Rundad rektangulär 13"/>
            <p:cNvSpPr/>
            <p:nvPr/>
          </p:nvSpPr>
          <p:spPr bwMode="auto">
            <a:xfrm>
              <a:off x="5029200" y="0"/>
              <a:ext cx="1752600" cy="533400"/>
            </a:xfrm>
            <a:prstGeom prst="wedgeRoundRectCallout">
              <a:avLst>
                <a:gd name="adj1" fmla="val -19276"/>
                <a:gd name="adj2" fmla="val 155908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mtClean="0"/>
                <a:t>User acceptance test &amp; production</a:t>
              </a: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9" name="Grupp 20"/>
          <p:cNvGrpSpPr/>
          <p:nvPr/>
        </p:nvGrpSpPr>
        <p:grpSpPr>
          <a:xfrm>
            <a:off x="2057400" y="2667000"/>
            <a:ext cx="3429000" cy="1295400"/>
            <a:chOff x="2057400" y="2667000"/>
            <a:chExt cx="3429000" cy="1295400"/>
          </a:xfrm>
        </p:grpSpPr>
        <p:sp>
          <p:nvSpPr>
            <p:cNvPr id="15" name="Ellips 14"/>
            <p:cNvSpPr/>
            <p:nvPr/>
          </p:nvSpPr>
          <p:spPr bwMode="auto">
            <a:xfrm>
              <a:off x="2057400" y="2667000"/>
              <a:ext cx="3429000" cy="609600"/>
            </a:xfrm>
            <a:prstGeom prst="ellipse">
              <a:avLst/>
            </a:prstGeom>
            <a:noFill/>
            <a:ln w="76200" cap="flat" cmpd="sng" algn="ctr">
              <a:solidFill>
                <a:srgbClr val="800000">
                  <a:alpha val="56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" name="Rundad rektangulär 15"/>
            <p:cNvSpPr/>
            <p:nvPr/>
          </p:nvSpPr>
          <p:spPr bwMode="auto">
            <a:xfrm>
              <a:off x="3505200" y="3429000"/>
              <a:ext cx="1219200" cy="533400"/>
            </a:xfrm>
            <a:prstGeom prst="wedgeRoundRectCallout">
              <a:avLst>
                <a:gd name="adj1" fmla="val -53732"/>
                <a:gd name="adj2" fmla="val -87683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mtClean="0"/>
                <a:t>Support</a:t>
              </a: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ktangel 72"/>
          <p:cNvSpPr/>
          <p:nvPr/>
        </p:nvSpPr>
        <p:spPr bwMode="auto">
          <a:xfrm>
            <a:off x="0" y="4572000"/>
            <a:ext cx="9144000" cy="1752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2" name="Grupp 85"/>
          <p:cNvGrpSpPr/>
          <p:nvPr/>
        </p:nvGrpSpPr>
        <p:grpSpPr>
          <a:xfrm>
            <a:off x="152400" y="381000"/>
            <a:ext cx="7318461" cy="3475467"/>
            <a:chOff x="149139" y="0"/>
            <a:chExt cx="9223461" cy="4380133"/>
          </a:xfrm>
        </p:grpSpPr>
        <p:sp>
          <p:nvSpPr>
            <p:cNvPr id="7" name="Rectangle 5"/>
            <p:cNvSpPr/>
            <p:nvPr/>
          </p:nvSpPr>
          <p:spPr>
            <a:xfrm>
              <a:off x="228600" y="152400"/>
              <a:ext cx="8915400" cy="416877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149139" y="36731"/>
              <a:ext cx="1374861" cy="5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b="1" smtClean="0">
                  <a:latin typeface="Bradley Hand ITC TT-Bold"/>
                  <a:cs typeface="Bradley Hand ITC TT-Bold"/>
                </a:rPr>
                <a:t>Next</a:t>
              </a:r>
              <a:endParaRPr lang="sv-SE" sz="2400" b="1">
                <a:latin typeface="Bradley Hand ITC TT-Bold"/>
                <a:cs typeface="Bradley Hand ITC TT-Bold"/>
              </a:endParaRPr>
            </a:p>
          </p:txBody>
        </p:sp>
        <p:sp>
          <p:nvSpPr>
            <p:cNvPr id="9" name="TextBox 7"/>
            <p:cNvSpPr txBox="1"/>
            <p:nvPr/>
          </p:nvSpPr>
          <p:spPr>
            <a:xfrm>
              <a:off x="3299084" y="0"/>
              <a:ext cx="2111116" cy="5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b="1" smtClean="0">
                  <a:latin typeface="Bradley Hand ITC TT-Bold"/>
                  <a:cs typeface="Bradley Hand ITC TT-Bold"/>
                </a:rPr>
                <a:t>Develop</a:t>
              </a:r>
              <a:endParaRPr lang="sv-SE" sz="2400" b="1">
                <a:latin typeface="Bradley Hand ITC TT-Bold"/>
                <a:cs typeface="Bradley Hand ITC TT-Bold"/>
              </a:endParaRPr>
            </a:p>
          </p:txBody>
        </p:sp>
        <p:cxnSp>
          <p:nvCxnSpPr>
            <p:cNvPr id="12" name="Straight Connector 10"/>
            <p:cNvCxnSpPr/>
            <p:nvPr/>
          </p:nvCxnSpPr>
          <p:spPr>
            <a:xfrm rot="5400000">
              <a:off x="1372394" y="2702938"/>
              <a:ext cx="3200402" cy="1589"/>
            </a:xfrm>
            <a:prstGeom prst="line">
              <a:avLst/>
            </a:prstGeom>
            <a:noFill/>
            <a:ln w="28575" cap="flat" cmpd="sng" algn="ctr">
              <a:solidFill>
                <a:srgbClr val="4F81BD">
                  <a:shade val="95000"/>
                  <a:satMod val="105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" name="Rectangle 19"/>
            <p:cNvSpPr/>
            <p:nvPr/>
          </p:nvSpPr>
          <p:spPr>
            <a:xfrm rot="216676">
              <a:off x="7945761" y="1280321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Bingo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cxnSp>
          <p:nvCxnSpPr>
            <p:cNvPr id="41" name="Straight Connector 112"/>
            <p:cNvCxnSpPr/>
            <p:nvPr/>
          </p:nvCxnSpPr>
          <p:spPr>
            <a:xfrm rot="5400000">
              <a:off x="4165631" y="2271900"/>
              <a:ext cx="4191002" cy="25464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45" name="TextBox 118"/>
            <p:cNvSpPr txBox="1"/>
            <p:nvPr/>
          </p:nvSpPr>
          <p:spPr>
            <a:xfrm>
              <a:off x="622176" y="570131"/>
              <a:ext cx="368422" cy="3491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800" b="1" smtClean="0">
                  <a:solidFill>
                    <a:srgbClr val="C00000"/>
                  </a:solidFill>
                  <a:latin typeface="Segoe Print" pitchFamily="2" charset="0"/>
                </a:rPr>
                <a:t>1</a:t>
              </a:r>
              <a:endParaRPr lang="sv-SE" sz="1800">
                <a:solidFill>
                  <a:srgbClr val="C00000"/>
                </a:solidFill>
                <a:latin typeface="Segoe Print" pitchFamily="2" charset="0"/>
              </a:endParaRPr>
            </a:p>
          </p:txBody>
        </p:sp>
        <p:sp>
          <p:nvSpPr>
            <p:cNvPr id="83" name="TextBox 7"/>
            <p:cNvSpPr txBox="1"/>
            <p:nvPr/>
          </p:nvSpPr>
          <p:spPr>
            <a:xfrm>
              <a:off x="6248400" y="36731"/>
              <a:ext cx="1676400" cy="5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b="1" smtClean="0">
                  <a:latin typeface="Bradley Hand ITC TT-Bold"/>
                  <a:cs typeface="Bradley Hand ITC TT-Bold"/>
                </a:rPr>
                <a:t>Release</a:t>
              </a:r>
              <a:endParaRPr lang="sv-SE" sz="2400" b="1">
                <a:latin typeface="Bradley Hand ITC TT-Bold"/>
                <a:cs typeface="Bradley Hand ITC TT-Bold"/>
              </a:endParaRPr>
            </a:p>
          </p:txBody>
        </p:sp>
        <p:sp>
          <p:nvSpPr>
            <p:cNvPr id="85" name="TextBox 7"/>
            <p:cNvSpPr txBox="1"/>
            <p:nvPr/>
          </p:nvSpPr>
          <p:spPr>
            <a:xfrm>
              <a:off x="7924799" y="570131"/>
              <a:ext cx="1447801" cy="58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b="1" smtClean="0">
                  <a:latin typeface="Bradley Hand ITC TT-Bold"/>
                  <a:cs typeface="Bradley Hand ITC TT-Bold"/>
                </a:rPr>
                <a:t>Done</a:t>
              </a:r>
              <a:endParaRPr lang="sv-SE" sz="2400" b="1">
                <a:latin typeface="Bradley Hand ITC TT-Bold"/>
                <a:cs typeface="Bradley Hand ITC TT-Bold"/>
              </a:endParaRPr>
            </a:p>
          </p:txBody>
        </p:sp>
        <p:sp>
          <p:nvSpPr>
            <p:cNvPr id="95" name="TextBox 118"/>
            <p:cNvSpPr txBox="1"/>
            <p:nvPr/>
          </p:nvSpPr>
          <p:spPr>
            <a:xfrm>
              <a:off x="6781800" y="596444"/>
              <a:ext cx="368422" cy="3491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800" b="1" smtClean="0">
                  <a:solidFill>
                    <a:srgbClr val="C00000"/>
                  </a:solidFill>
                  <a:latin typeface="Segoe Print" pitchFamily="2" charset="0"/>
                </a:rPr>
                <a:t>2</a:t>
              </a:r>
              <a:endParaRPr lang="sv-SE" sz="1800">
                <a:solidFill>
                  <a:srgbClr val="C00000"/>
                </a:solidFill>
                <a:latin typeface="Segoe Print" pitchFamily="2" charset="0"/>
              </a:endParaRPr>
            </a:p>
          </p:txBody>
        </p:sp>
        <p:sp>
          <p:nvSpPr>
            <p:cNvPr id="99" name="TextBox 7"/>
            <p:cNvSpPr txBox="1"/>
            <p:nvPr/>
          </p:nvSpPr>
          <p:spPr>
            <a:xfrm>
              <a:off x="1981200" y="734199"/>
              <a:ext cx="968116" cy="3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smtClean="0">
                  <a:latin typeface="Bradley Hand ITC TT-Bold"/>
                  <a:cs typeface="Bradley Hand ITC TT-Bold"/>
                </a:rPr>
                <a:t>Concept</a:t>
              </a:r>
              <a:endParaRPr lang="sv-SE" b="1">
                <a:latin typeface="Bradley Hand ITC TT-Bold"/>
                <a:cs typeface="Bradley Hand ITC TT-Bold"/>
              </a:endParaRPr>
            </a:p>
          </p:txBody>
        </p:sp>
        <p:sp>
          <p:nvSpPr>
            <p:cNvPr id="100" name="TextBox 7"/>
            <p:cNvSpPr txBox="1"/>
            <p:nvPr/>
          </p:nvSpPr>
          <p:spPr>
            <a:xfrm>
              <a:off x="2971800" y="734199"/>
              <a:ext cx="1066800" cy="3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smtClean="0">
                  <a:latin typeface="Bradley Hand ITC TT-Bold"/>
                  <a:cs typeface="Bradley Hand ITC TT-Bold"/>
                </a:rPr>
                <a:t>Playable</a:t>
              </a:r>
              <a:endParaRPr lang="sv-SE" b="1">
                <a:latin typeface="Bradley Hand ITC TT-Bold"/>
                <a:cs typeface="Bradley Hand ITC TT-Bold"/>
              </a:endParaRPr>
            </a:p>
          </p:txBody>
        </p:sp>
        <p:sp>
          <p:nvSpPr>
            <p:cNvPr id="101" name="TextBox 7"/>
            <p:cNvSpPr txBox="1"/>
            <p:nvPr/>
          </p:nvSpPr>
          <p:spPr>
            <a:xfrm>
              <a:off x="4114800" y="722532"/>
              <a:ext cx="1066800" cy="3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smtClean="0">
                  <a:latin typeface="Bradley Hand ITC TT-Bold"/>
                  <a:cs typeface="Bradley Hand ITC TT-Bold"/>
                </a:rPr>
                <a:t>Features</a:t>
              </a:r>
              <a:endParaRPr lang="sv-SE" b="1">
                <a:latin typeface="Bradley Hand ITC TT-Bold"/>
                <a:cs typeface="Bradley Hand ITC TT-Bold"/>
              </a:endParaRPr>
            </a:p>
          </p:txBody>
        </p:sp>
        <p:sp>
          <p:nvSpPr>
            <p:cNvPr id="102" name="TextBox 7"/>
            <p:cNvSpPr txBox="1"/>
            <p:nvPr/>
          </p:nvSpPr>
          <p:spPr>
            <a:xfrm>
              <a:off x="5257800" y="722532"/>
              <a:ext cx="1066800" cy="349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smtClean="0">
                  <a:latin typeface="Bradley Hand ITC TT-Bold"/>
                  <a:cs typeface="Bradley Hand ITC TT-Bold"/>
                </a:rPr>
                <a:t>Polish</a:t>
              </a:r>
              <a:endParaRPr lang="sv-SE" b="1">
                <a:latin typeface="Bradley Hand ITC TT-Bold"/>
                <a:cs typeface="Bradley Hand ITC TT-Bold"/>
              </a:endParaRPr>
            </a:p>
          </p:txBody>
        </p:sp>
        <p:cxnSp>
          <p:nvCxnSpPr>
            <p:cNvPr id="103" name="Straight Connector 10"/>
            <p:cNvCxnSpPr/>
            <p:nvPr/>
          </p:nvCxnSpPr>
          <p:spPr>
            <a:xfrm rot="5400000">
              <a:off x="2552699" y="2665632"/>
              <a:ext cx="3124202" cy="1588"/>
            </a:xfrm>
            <a:prstGeom prst="line">
              <a:avLst/>
            </a:prstGeom>
            <a:noFill/>
            <a:ln w="28575" cap="flat" cmpd="sng" algn="ctr">
              <a:solidFill>
                <a:srgbClr val="4F81BD">
                  <a:shade val="95000"/>
                  <a:satMod val="105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" name="Straight Connector 10"/>
            <p:cNvCxnSpPr/>
            <p:nvPr/>
          </p:nvCxnSpPr>
          <p:spPr>
            <a:xfrm rot="5400000">
              <a:off x="3633545" y="2679678"/>
              <a:ext cx="3096110" cy="1588"/>
            </a:xfrm>
            <a:prstGeom prst="line">
              <a:avLst/>
            </a:prstGeom>
            <a:noFill/>
            <a:ln w="28575" cap="flat" cmpd="sng" algn="ctr">
              <a:solidFill>
                <a:srgbClr val="4F81BD">
                  <a:shade val="95000"/>
                  <a:satMod val="105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5" name="TextBox 118"/>
            <p:cNvSpPr txBox="1"/>
            <p:nvPr/>
          </p:nvSpPr>
          <p:spPr>
            <a:xfrm>
              <a:off x="4051177" y="493931"/>
              <a:ext cx="368422" cy="3491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800" b="1" smtClean="0">
                  <a:solidFill>
                    <a:srgbClr val="C00000"/>
                  </a:solidFill>
                  <a:latin typeface="Segoe Print" pitchFamily="2" charset="0"/>
                </a:rPr>
                <a:t>3</a:t>
              </a:r>
              <a:endParaRPr lang="sv-SE" sz="1800">
                <a:solidFill>
                  <a:srgbClr val="C00000"/>
                </a:solidFill>
                <a:latin typeface="Segoe Print" pitchFamily="2" charset="0"/>
              </a:endParaRPr>
            </a:p>
          </p:txBody>
        </p:sp>
        <p:cxnSp>
          <p:nvCxnSpPr>
            <p:cNvPr id="106" name="Straight Connector 112"/>
            <p:cNvCxnSpPr/>
            <p:nvPr/>
          </p:nvCxnSpPr>
          <p:spPr>
            <a:xfrm rot="5400000">
              <a:off x="5740367" y="2271900"/>
              <a:ext cx="4191002" cy="25464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113" name="Rectangle 19"/>
            <p:cNvSpPr/>
            <p:nvPr/>
          </p:nvSpPr>
          <p:spPr>
            <a:xfrm>
              <a:off x="6747593" y="1941731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v-SE" kern="0">
                  <a:solidFill>
                    <a:sysClr val="windowText" lastClr="000000"/>
                  </a:solidFill>
                  <a:latin typeface="Comic Sans MS"/>
                  <a:cs typeface="Comic Sans MS"/>
                </a:rPr>
                <a:t>Zork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114" name="Rectangle 19"/>
            <p:cNvSpPr/>
            <p:nvPr/>
          </p:nvSpPr>
          <p:spPr>
            <a:xfrm rot="21421513">
              <a:off x="5227759" y="1234160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Pac man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115" name="Rectangle 19"/>
            <p:cNvSpPr/>
            <p:nvPr/>
          </p:nvSpPr>
          <p:spPr>
            <a:xfrm rot="21438681">
              <a:off x="2027358" y="2300961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Pong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116" name="Rectangle 19"/>
            <p:cNvSpPr/>
            <p:nvPr/>
          </p:nvSpPr>
          <p:spPr>
            <a:xfrm rot="503778">
              <a:off x="4237158" y="3406438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Donkey</a:t>
              </a:r>
              <a:r>
                <a:rPr kumimoji="0" lang="sv-SE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 Kong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117" name="Rectangle 19"/>
            <p:cNvSpPr/>
            <p:nvPr/>
          </p:nvSpPr>
          <p:spPr>
            <a:xfrm rot="21442813">
              <a:off x="8123287" y="2118521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Mine</a:t>
              </a:r>
              <a:r>
                <a:rPr kumimoji="0" lang="sv-SE" sz="1100" b="0" i="0" u="none" strike="noStrike" kern="0" cap="none" spc="0" normalizeH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 sweeper</a:t>
              </a:r>
              <a:endParaRPr kumimoji="0" lang="sv-SE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118" name="Rectangle 19"/>
            <p:cNvSpPr/>
            <p:nvPr/>
          </p:nvSpPr>
          <p:spPr>
            <a:xfrm rot="216676">
              <a:off x="7970889" y="2956719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Dugout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119" name="Rectangle 19"/>
            <p:cNvSpPr/>
            <p:nvPr/>
          </p:nvSpPr>
          <p:spPr>
            <a:xfrm rot="216676">
              <a:off x="8275689" y="3413921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v-SE" kern="0">
                  <a:solidFill>
                    <a:sysClr val="windowText" lastClr="000000"/>
                  </a:solidFill>
                  <a:latin typeface="Comic Sans MS"/>
                  <a:cs typeface="Comic Sans MS"/>
                </a:rPr>
                <a:t>Duck hunt</a:t>
              </a:r>
              <a:endParaRPr kumimoji="0" lang="sv-SE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127" name="Rektangel 126"/>
            <p:cNvSpPr/>
            <p:nvPr/>
          </p:nvSpPr>
          <p:spPr bwMode="auto">
            <a:xfrm>
              <a:off x="1371600" y="1103531"/>
              <a:ext cx="609600" cy="32766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6" name="textruta 125"/>
            <p:cNvSpPr txBox="1"/>
            <p:nvPr/>
          </p:nvSpPr>
          <p:spPr>
            <a:xfrm>
              <a:off x="1334927" y="1103531"/>
              <a:ext cx="722472" cy="853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sv-SE" sz="1100">
                <a:solidFill>
                  <a:schemeClr val="bg1">
                    <a:lumMod val="95000"/>
                  </a:schemeClr>
                </a:solidFill>
              </a:endParaRPr>
            </a:p>
            <a:p>
              <a:pPr algn="ctr"/>
              <a:r>
                <a:rPr lang="sv-SE" sz="1100">
                  <a:solidFill>
                    <a:schemeClr val="bg1">
                      <a:lumMod val="95000"/>
                    </a:schemeClr>
                  </a:solidFill>
                </a:rPr>
                <a:t>Team </a:t>
              </a:r>
            </a:p>
            <a:p>
              <a:pPr algn="ctr"/>
              <a:r>
                <a:rPr lang="sv-SE" sz="1600" b="1">
                  <a:solidFill>
                    <a:schemeClr val="bg1">
                      <a:lumMod val="95000"/>
                    </a:schemeClr>
                  </a:solidFill>
                </a:rPr>
                <a:t>1</a:t>
              </a:r>
            </a:p>
          </p:txBody>
        </p:sp>
        <p:sp>
          <p:nvSpPr>
            <p:cNvPr id="128" name="textruta 127"/>
            <p:cNvSpPr txBox="1"/>
            <p:nvPr/>
          </p:nvSpPr>
          <p:spPr>
            <a:xfrm>
              <a:off x="1295400" y="2206824"/>
              <a:ext cx="722472" cy="853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sv-SE" sz="1100">
                <a:solidFill>
                  <a:schemeClr val="bg1">
                    <a:lumMod val="95000"/>
                  </a:schemeClr>
                </a:solidFill>
              </a:endParaRPr>
            </a:p>
            <a:p>
              <a:pPr algn="ctr"/>
              <a:r>
                <a:rPr lang="sv-SE" sz="1100">
                  <a:solidFill>
                    <a:schemeClr val="bg1">
                      <a:lumMod val="95000"/>
                    </a:schemeClr>
                  </a:solidFill>
                </a:rPr>
                <a:t>Team </a:t>
              </a:r>
            </a:p>
            <a:p>
              <a:pPr algn="ctr"/>
              <a:r>
                <a:rPr lang="sv-SE" sz="1600" b="1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</a:p>
          </p:txBody>
        </p:sp>
        <p:sp>
          <p:nvSpPr>
            <p:cNvPr id="129" name="textruta 128"/>
            <p:cNvSpPr txBox="1"/>
            <p:nvPr/>
          </p:nvSpPr>
          <p:spPr>
            <a:xfrm>
              <a:off x="1295400" y="3273624"/>
              <a:ext cx="722472" cy="853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sv-SE" sz="1100">
                <a:solidFill>
                  <a:schemeClr val="bg1">
                    <a:lumMod val="95000"/>
                  </a:schemeClr>
                </a:solidFill>
              </a:endParaRPr>
            </a:p>
            <a:p>
              <a:pPr algn="ctr"/>
              <a:r>
                <a:rPr lang="sv-SE" sz="1100">
                  <a:solidFill>
                    <a:schemeClr val="bg1">
                      <a:lumMod val="95000"/>
                    </a:schemeClr>
                  </a:solidFill>
                </a:rPr>
                <a:t>Team </a:t>
              </a:r>
            </a:p>
            <a:p>
              <a:pPr algn="ctr"/>
              <a:r>
                <a:rPr lang="sv-SE" sz="1600" b="1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</a:p>
          </p:txBody>
        </p:sp>
        <p:cxnSp>
          <p:nvCxnSpPr>
            <p:cNvPr id="87" name="Straight Connector 11"/>
            <p:cNvCxnSpPr/>
            <p:nvPr/>
          </p:nvCxnSpPr>
          <p:spPr>
            <a:xfrm rot="10800000">
              <a:off x="1371600" y="2170331"/>
              <a:ext cx="4876800" cy="2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11" name="Straight Connector 9"/>
            <p:cNvCxnSpPr/>
            <p:nvPr/>
          </p:nvCxnSpPr>
          <p:spPr>
            <a:xfrm rot="5400000">
              <a:off x="-685006" y="2245737"/>
              <a:ext cx="4114800" cy="1588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91" name="Straight Connector 11"/>
            <p:cNvCxnSpPr/>
            <p:nvPr/>
          </p:nvCxnSpPr>
          <p:spPr>
            <a:xfrm rot="10800000">
              <a:off x="1371600" y="3273624"/>
              <a:ext cx="4876802" cy="1588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13" name="Straight Connector 11"/>
            <p:cNvCxnSpPr/>
            <p:nvPr/>
          </p:nvCxnSpPr>
          <p:spPr>
            <a:xfrm rot="10800000">
              <a:off x="228598" y="1103531"/>
              <a:ext cx="8915402" cy="1588"/>
            </a:xfrm>
            <a:prstGeom prst="line">
              <a:avLst/>
            </a:prstGeom>
            <a:noFill/>
            <a:ln w="5715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sp>
          <p:nvSpPr>
            <p:cNvPr id="133" name="Rectangle 19"/>
            <p:cNvSpPr/>
            <p:nvPr/>
          </p:nvSpPr>
          <p:spPr>
            <a:xfrm rot="154567">
              <a:off x="300634" y="1538960"/>
              <a:ext cx="796207" cy="690663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05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omic Sans MS"/>
                  <a:ea typeface="+mn-ea"/>
                  <a:cs typeface="Comic Sans MS"/>
                </a:rPr>
                <a:t>Solitaire</a:t>
              </a:r>
            </a:p>
          </p:txBody>
        </p:sp>
      </p:grpSp>
      <p:grpSp>
        <p:nvGrpSpPr>
          <p:cNvPr id="3" name="Grupp 75"/>
          <p:cNvGrpSpPr/>
          <p:nvPr/>
        </p:nvGrpSpPr>
        <p:grpSpPr>
          <a:xfrm>
            <a:off x="2362200" y="4075331"/>
            <a:ext cx="2133600" cy="2286000"/>
            <a:chOff x="2362200" y="4075331"/>
            <a:chExt cx="2133600" cy="2286000"/>
          </a:xfrm>
        </p:grpSpPr>
        <p:pic>
          <p:nvPicPr>
            <p:cNvPr id="56" name="Picture 10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2200" y="4075331"/>
              <a:ext cx="2057400" cy="1350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82958" y="55469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8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97158" y="59279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9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39958" y="59279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0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58958" y="57755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1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30358" y="5418359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2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4358" y="58517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72" name="textruta 71"/>
            <p:cNvSpPr txBox="1"/>
            <p:nvPr/>
          </p:nvSpPr>
          <p:spPr>
            <a:xfrm>
              <a:off x="3048000" y="5486400"/>
              <a:ext cx="8477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/>
                <a:t>Team 2</a:t>
              </a:r>
            </a:p>
          </p:txBody>
        </p:sp>
      </p:grpSp>
      <p:grpSp>
        <p:nvGrpSpPr>
          <p:cNvPr id="4" name="Grupp 76"/>
          <p:cNvGrpSpPr/>
          <p:nvPr/>
        </p:nvGrpSpPr>
        <p:grpSpPr>
          <a:xfrm>
            <a:off x="4648200" y="4075331"/>
            <a:ext cx="2141642" cy="2286000"/>
            <a:chOff x="4648200" y="4075331"/>
            <a:chExt cx="2141642" cy="2286000"/>
          </a:xfrm>
        </p:grpSpPr>
        <p:pic>
          <p:nvPicPr>
            <p:cNvPr id="64" name="Picture 10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200" y="4075331"/>
              <a:ext cx="2057400" cy="1350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0" y="55469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6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83158" y="59279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7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25958" y="59279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8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4958" y="57755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9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16358" y="5418359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0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40358" y="5851745"/>
              <a:ext cx="312842" cy="4333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74" name="textruta 73"/>
            <p:cNvSpPr txBox="1"/>
            <p:nvPr/>
          </p:nvSpPr>
          <p:spPr>
            <a:xfrm>
              <a:off x="5334000" y="5486400"/>
              <a:ext cx="8477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/>
                <a:t>Team 3</a:t>
              </a:r>
            </a:p>
          </p:txBody>
        </p:sp>
      </p:grpSp>
      <p:grpSp>
        <p:nvGrpSpPr>
          <p:cNvPr id="10" name="Grupp 80"/>
          <p:cNvGrpSpPr/>
          <p:nvPr/>
        </p:nvGrpSpPr>
        <p:grpSpPr>
          <a:xfrm>
            <a:off x="0" y="1219200"/>
            <a:ext cx="5181600" cy="5105400"/>
            <a:chOff x="0" y="1219200"/>
            <a:chExt cx="5181600" cy="5105400"/>
          </a:xfrm>
        </p:grpSpPr>
        <p:grpSp>
          <p:nvGrpSpPr>
            <p:cNvPr id="14" name="Grupp 74"/>
            <p:cNvGrpSpPr/>
            <p:nvPr/>
          </p:nvGrpSpPr>
          <p:grpSpPr>
            <a:xfrm>
              <a:off x="0" y="4038600"/>
              <a:ext cx="2133600" cy="2286000"/>
              <a:chOff x="0" y="4038600"/>
              <a:chExt cx="2133600" cy="2286000"/>
            </a:xfrm>
          </p:grpSpPr>
          <p:pic>
            <p:nvPicPr>
              <p:cNvPr id="43" name="Picture 102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038600"/>
                <a:ext cx="2057400" cy="1350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Picture 2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820758" y="5510214"/>
                <a:ext cx="312842" cy="43338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46" name="Picture 2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134958" y="5891214"/>
                <a:ext cx="312842" cy="43338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47" name="Picture 2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77758" y="5891214"/>
                <a:ext cx="312842" cy="43338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48" name="Picture 2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6758" y="5738814"/>
                <a:ext cx="312842" cy="43338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49" name="Picture 2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8158" y="5381628"/>
                <a:ext cx="312842" cy="43338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52" name="Picture 2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92158" y="5815014"/>
                <a:ext cx="312842" cy="43338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1" name="textruta 70"/>
              <p:cNvSpPr txBox="1"/>
              <p:nvPr/>
            </p:nvSpPr>
            <p:spPr>
              <a:xfrm>
                <a:off x="609600" y="5486400"/>
                <a:ext cx="84770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600"/>
                  <a:t>Team 1</a:t>
                </a:r>
              </a:p>
            </p:txBody>
          </p:sp>
        </p:grpSp>
        <p:sp>
          <p:nvSpPr>
            <p:cNvPr id="78" name="Ellips 77"/>
            <p:cNvSpPr/>
            <p:nvPr/>
          </p:nvSpPr>
          <p:spPr bwMode="auto">
            <a:xfrm>
              <a:off x="990600" y="1219200"/>
              <a:ext cx="4191000" cy="838200"/>
            </a:xfrm>
            <a:prstGeom prst="ellipse">
              <a:avLst/>
            </a:prstGeom>
            <a:noFill/>
            <a:ln w="76200" cap="flat" cmpd="sng" algn="ctr">
              <a:solidFill>
                <a:srgbClr val="800000">
                  <a:alpha val="56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80" name="Rak pil 79"/>
            <p:cNvCxnSpPr/>
            <p:nvPr/>
          </p:nvCxnSpPr>
          <p:spPr bwMode="auto">
            <a:xfrm rot="5400000">
              <a:off x="1217053" y="2821547"/>
              <a:ext cx="2103952" cy="575658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rgbClr val="800000">
                  <a:alpha val="49000"/>
                </a:srgb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7200" smtClean="0"/>
              <a:t>Ending the sprint (review &amp; retrospective)</a:t>
            </a:r>
            <a:endParaRPr lang="sv-SE" sz="7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133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1DF8D082-0961-429A-AF74-6E2025340F92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0EF9A6-62EA-43A0-AE77-DB27EC907D00}" type="slidenum">
              <a:rPr lang="en-US" smtClean="0"/>
              <a:pPr>
                <a:defRPr/>
              </a:pPr>
              <a:t>134</a:t>
            </a:fld>
            <a:endParaRPr lang="en-US" smtClean="0"/>
          </a:p>
        </p:txBody>
      </p:sp>
      <p:sp>
        <p:nvSpPr>
          <p:cNvPr id="747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Sprint demo</a:t>
            </a:r>
            <a:endParaRPr lang="sv-SE" sz="1800" smtClean="0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v-SE" sz="2000" smtClean="0"/>
              <a:t>Team demonstrates working code to stakeholders</a:t>
            </a:r>
          </a:p>
          <a:p>
            <a:pPr eaLnBrk="1" hangingPunct="1"/>
            <a:r>
              <a:rPr lang="sv-SE" sz="2000" smtClean="0"/>
              <a:t>Only 100% completed stories are demonstrated</a:t>
            </a:r>
          </a:p>
          <a:p>
            <a:pPr lvl="1" eaLnBrk="1" hangingPunct="1"/>
            <a:r>
              <a:rPr lang="sv-SE" sz="2000" smtClean="0"/>
              <a:t>Partially completed stories ignored</a:t>
            </a:r>
          </a:p>
          <a:p>
            <a:pPr eaLnBrk="1" hangingPunct="1"/>
            <a:r>
              <a:rPr lang="sv-SE" sz="2000" smtClean="0"/>
              <a:t>Direct feedback from stakeholders</a:t>
            </a:r>
          </a:p>
          <a:p>
            <a:pPr eaLnBrk="1" hangingPunct="1"/>
            <a:r>
              <a:rPr lang="sv-SE" sz="2000" smtClean="0"/>
              <a:t>Feedback incorporated into product backlog</a:t>
            </a:r>
          </a:p>
        </p:txBody>
      </p:sp>
      <p:sp>
        <p:nvSpPr>
          <p:cNvPr id="74759" name="Rectangle 4"/>
          <p:cNvSpPr>
            <a:spLocks noChangeArrowheads="1"/>
          </p:cNvSpPr>
          <p:nvPr/>
        </p:nvSpPr>
        <p:spPr bwMode="auto">
          <a:xfrm>
            <a:off x="4284663" y="620713"/>
            <a:ext cx="30241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sv-SE" sz="1400" b="1">
                <a:solidFill>
                  <a:schemeClr val="tx1"/>
                </a:solidFill>
              </a:rPr>
              <a:t>What have we accomplished?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 build="p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Retrospective</a:t>
            </a:r>
            <a:endParaRPr lang="en-US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it </a:t>
            </a:r>
            <a:r>
              <a:rPr lang="en-US" dirty="0" err="1" smtClean="0"/>
              <a:t>ain’t</a:t>
            </a:r>
            <a:r>
              <a:rPr lang="en-US" dirty="0" smtClean="0"/>
              <a:t> broken don’t fix it</a:t>
            </a:r>
          </a:p>
          <a:p>
            <a:r>
              <a:rPr lang="en-US" dirty="0" smtClean="0"/>
              <a:t>If it </a:t>
            </a:r>
            <a:r>
              <a:rPr lang="en-US" dirty="0" err="1" smtClean="0"/>
              <a:t>ain’t</a:t>
            </a:r>
            <a:r>
              <a:rPr lang="en-US" dirty="0" smtClean="0"/>
              <a:t> perfect (and it never will be) improve it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cxnSp>
        <p:nvCxnSpPr>
          <p:cNvPr id="6" name="Rak 5"/>
          <p:cNvCxnSpPr/>
          <p:nvPr/>
        </p:nvCxnSpPr>
        <p:spPr bwMode="auto">
          <a:xfrm flipV="1">
            <a:off x="304800" y="1600200"/>
            <a:ext cx="5257800" cy="7620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Bildobjekt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2910832"/>
            <a:ext cx="4933960" cy="3947168"/>
          </a:xfrm>
          <a:prstGeom prst="rect">
            <a:avLst/>
          </a:prstGeom>
        </p:spPr>
      </p:pic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889838FE-04F1-465A-848E-4C9979CAAB41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6144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32B079-1561-41A0-A17F-0B308386626E}" type="slidenum">
              <a:rPr lang="en-US" smtClean="0"/>
              <a:pPr>
                <a:defRPr/>
              </a:pPr>
              <a:t>136</a:t>
            </a:fld>
            <a:endParaRPr lang="en-US" smtClean="0"/>
          </a:p>
        </p:txBody>
      </p:sp>
      <p:sp>
        <p:nvSpPr>
          <p:cNvPr id="757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Sprint retrospective</a:t>
            </a:r>
          </a:p>
        </p:txBody>
      </p:sp>
      <p:sp>
        <p:nvSpPr>
          <p:cNvPr id="7578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0" y="620713"/>
            <a:ext cx="2592388" cy="4318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v-SE" sz="1400" smtClean="0"/>
              <a:t>Part 1: What happened?</a:t>
            </a:r>
          </a:p>
        </p:txBody>
      </p:sp>
      <p:cxnSp>
        <p:nvCxnSpPr>
          <p:cNvPr id="61" name="Straight Connector 60"/>
          <p:cNvCxnSpPr/>
          <p:nvPr/>
        </p:nvCxnSpPr>
        <p:spPr bwMode="auto">
          <a:xfrm>
            <a:off x="500034" y="3571876"/>
            <a:ext cx="685804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rot="5400000">
            <a:off x="393671" y="3606801"/>
            <a:ext cx="214314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/>
          <p:cNvCxnSpPr/>
          <p:nvPr/>
        </p:nvCxnSpPr>
        <p:spPr bwMode="auto">
          <a:xfrm rot="5400000">
            <a:off x="2679687" y="3606801"/>
            <a:ext cx="214314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/>
          <p:cNvCxnSpPr/>
          <p:nvPr/>
        </p:nvCxnSpPr>
        <p:spPr bwMode="auto">
          <a:xfrm rot="5400000">
            <a:off x="4965703" y="3606801"/>
            <a:ext cx="214314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Straight Connector 71"/>
          <p:cNvCxnSpPr/>
          <p:nvPr/>
        </p:nvCxnSpPr>
        <p:spPr bwMode="auto">
          <a:xfrm rot="5400000">
            <a:off x="7251719" y="3606801"/>
            <a:ext cx="214314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Rectangle 73"/>
          <p:cNvSpPr/>
          <p:nvPr/>
        </p:nvSpPr>
        <p:spPr bwMode="auto">
          <a:xfrm rot="21248479">
            <a:off x="500034" y="1928802"/>
            <a:ext cx="500066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9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 pitchFamily="66" charset="0"/>
              </a:rPr>
              <a:t>Sprint</a:t>
            </a:r>
            <a:endParaRPr lang="sv-SE" sz="900" baseline="0" smtClean="0">
              <a:latin typeface="Comic Sans MS" pitchFamily="66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9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 pitchFamily="66" charset="0"/>
              </a:rPr>
              <a:t>planning</a:t>
            </a: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Comic Sans MS" pitchFamily="66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3143240" y="2357430"/>
            <a:ext cx="500066" cy="285752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 pitchFamily="66" charset="0"/>
              </a:rPr>
              <a:t>Jeff sick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285852" y="3714752"/>
            <a:ext cx="6903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Week 1</a:t>
            </a:r>
            <a:endParaRPr lang="sv-SE"/>
          </a:p>
        </p:txBody>
      </p:sp>
      <p:sp>
        <p:nvSpPr>
          <p:cNvPr id="77" name="TextBox 76"/>
          <p:cNvSpPr txBox="1"/>
          <p:nvPr/>
        </p:nvSpPr>
        <p:spPr>
          <a:xfrm>
            <a:off x="3571868" y="3714752"/>
            <a:ext cx="6903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Week 2</a:t>
            </a:r>
            <a:endParaRPr lang="sv-SE"/>
          </a:p>
        </p:txBody>
      </p:sp>
      <p:sp>
        <p:nvSpPr>
          <p:cNvPr id="78" name="TextBox 77"/>
          <p:cNvSpPr txBox="1"/>
          <p:nvPr/>
        </p:nvSpPr>
        <p:spPr>
          <a:xfrm>
            <a:off x="5857884" y="3714752"/>
            <a:ext cx="6903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Week 3</a:t>
            </a:r>
            <a:endParaRPr lang="sv-SE"/>
          </a:p>
        </p:txBody>
      </p:sp>
      <p:sp>
        <p:nvSpPr>
          <p:cNvPr id="81" name="Freeform 80"/>
          <p:cNvSpPr/>
          <p:nvPr/>
        </p:nvSpPr>
        <p:spPr bwMode="auto">
          <a:xfrm>
            <a:off x="3628571" y="2452405"/>
            <a:ext cx="696686" cy="29538"/>
          </a:xfrm>
          <a:custGeom>
            <a:avLst/>
            <a:gdLst>
              <a:gd name="connsiteX0" fmla="*/ 0 w 696686"/>
              <a:gd name="connsiteY0" fmla="*/ 22281 h 29538"/>
              <a:gd name="connsiteX1" fmla="*/ 116115 w 696686"/>
              <a:gd name="connsiteY1" fmla="*/ 15024 h 29538"/>
              <a:gd name="connsiteX2" fmla="*/ 203200 w 696686"/>
              <a:gd name="connsiteY2" fmla="*/ 509 h 29538"/>
              <a:gd name="connsiteX3" fmla="*/ 224972 w 696686"/>
              <a:gd name="connsiteY3" fmla="*/ 7766 h 29538"/>
              <a:gd name="connsiteX4" fmla="*/ 355600 w 696686"/>
              <a:gd name="connsiteY4" fmla="*/ 22281 h 29538"/>
              <a:gd name="connsiteX5" fmla="*/ 399143 w 696686"/>
              <a:gd name="connsiteY5" fmla="*/ 29538 h 29538"/>
              <a:gd name="connsiteX6" fmla="*/ 500743 w 696686"/>
              <a:gd name="connsiteY6" fmla="*/ 22281 h 29538"/>
              <a:gd name="connsiteX7" fmla="*/ 551543 w 696686"/>
              <a:gd name="connsiteY7" fmla="*/ 15024 h 29538"/>
              <a:gd name="connsiteX8" fmla="*/ 696686 w 696686"/>
              <a:gd name="connsiteY8" fmla="*/ 15024 h 2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6686" h="29538">
                <a:moveTo>
                  <a:pt x="0" y="22281"/>
                </a:moveTo>
                <a:cubicBezTo>
                  <a:pt x="38705" y="19862"/>
                  <a:pt x="77555" y="19156"/>
                  <a:pt x="116115" y="15024"/>
                </a:cubicBezTo>
                <a:cubicBezTo>
                  <a:pt x="145376" y="11889"/>
                  <a:pt x="173836" y="2467"/>
                  <a:pt x="203200" y="509"/>
                </a:cubicBezTo>
                <a:cubicBezTo>
                  <a:pt x="210833" y="0"/>
                  <a:pt x="217399" y="6684"/>
                  <a:pt x="224972" y="7766"/>
                </a:cubicBezTo>
                <a:cubicBezTo>
                  <a:pt x="268342" y="13962"/>
                  <a:pt x="312128" y="16847"/>
                  <a:pt x="355600" y="22281"/>
                </a:cubicBezTo>
                <a:cubicBezTo>
                  <a:pt x="370201" y="24106"/>
                  <a:pt x="384629" y="27119"/>
                  <a:pt x="399143" y="29538"/>
                </a:cubicBezTo>
                <a:cubicBezTo>
                  <a:pt x="433010" y="27119"/>
                  <a:pt x="466943" y="25500"/>
                  <a:pt x="500743" y="22281"/>
                </a:cubicBezTo>
                <a:cubicBezTo>
                  <a:pt x="517771" y="20659"/>
                  <a:pt x="534449" y="15657"/>
                  <a:pt x="551543" y="15024"/>
                </a:cubicBezTo>
                <a:cubicBezTo>
                  <a:pt x="599891" y="13233"/>
                  <a:pt x="648305" y="15024"/>
                  <a:pt x="696686" y="15024"/>
                </a:cubicBezTo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2" name="Freeform 81"/>
          <p:cNvSpPr/>
          <p:nvPr/>
        </p:nvSpPr>
        <p:spPr bwMode="auto">
          <a:xfrm>
            <a:off x="4303486" y="2387600"/>
            <a:ext cx="25511" cy="152400"/>
          </a:xfrm>
          <a:custGeom>
            <a:avLst/>
            <a:gdLst>
              <a:gd name="connsiteX0" fmla="*/ 0 w 25511"/>
              <a:gd name="connsiteY0" fmla="*/ 0 h 152400"/>
              <a:gd name="connsiteX1" fmla="*/ 7257 w 25511"/>
              <a:gd name="connsiteY1" fmla="*/ 21771 h 152400"/>
              <a:gd name="connsiteX2" fmla="*/ 21771 w 25511"/>
              <a:gd name="connsiteY2" fmla="*/ 50800 h 152400"/>
              <a:gd name="connsiteX3" fmla="*/ 21771 w 25511"/>
              <a:gd name="connsiteY3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11" h="152400">
                <a:moveTo>
                  <a:pt x="0" y="0"/>
                </a:moveTo>
                <a:cubicBezTo>
                  <a:pt x="2419" y="7257"/>
                  <a:pt x="4244" y="14740"/>
                  <a:pt x="7257" y="21771"/>
                </a:cubicBezTo>
                <a:cubicBezTo>
                  <a:pt x="11519" y="31715"/>
                  <a:pt x="20576" y="40048"/>
                  <a:pt x="21771" y="50800"/>
                </a:cubicBezTo>
                <a:cubicBezTo>
                  <a:pt x="25511" y="84460"/>
                  <a:pt x="21771" y="118533"/>
                  <a:pt x="21771" y="152400"/>
                </a:cubicBezTo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 rot="196843">
            <a:off x="3874499" y="2955088"/>
            <a:ext cx="554717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>
                <a:latin typeface="Comic Sans MS" pitchFamily="66" charset="0"/>
              </a:rPr>
              <a:t>Server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>
                <a:latin typeface="Comic Sans MS" pitchFamily="66" charset="0"/>
              </a:rPr>
              <a:t>crashed</a:t>
            </a:r>
            <a:endParaRPr kumimoji="0" lang="sv-SE" sz="11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Comic Sans MS" pitchFamily="66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4357686" y="2571744"/>
            <a:ext cx="554717" cy="41304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Story #25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removed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from sprint</a:t>
            </a:r>
          </a:p>
        </p:txBody>
      </p:sp>
      <p:sp>
        <p:nvSpPr>
          <p:cNvPr id="86" name="Rectangle 85"/>
          <p:cNvSpPr/>
          <p:nvPr/>
        </p:nvSpPr>
        <p:spPr bwMode="auto">
          <a:xfrm rot="220621">
            <a:off x="2214547" y="2786058"/>
            <a:ext cx="500066" cy="500066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sz="1000" smtClean="0">
              <a:latin typeface="Comic Sans MS" pitchFamily="66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4517601" y="3099634"/>
            <a:ext cx="554717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900" smtClean="0">
                <a:latin typeface="Comic Sans MS" pitchFamily="66" charset="0"/>
              </a:rPr>
              <a:t>LAN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900" smtClean="0">
                <a:latin typeface="Comic Sans MS" pitchFamily="66" charset="0"/>
              </a:rPr>
              <a:t>shootout</a:t>
            </a:r>
          </a:p>
        </p:txBody>
      </p:sp>
      <p:sp>
        <p:nvSpPr>
          <p:cNvPr id="88" name="Rectangle 87"/>
          <p:cNvSpPr/>
          <p:nvPr/>
        </p:nvSpPr>
        <p:spPr bwMode="auto">
          <a:xfrm rot="21096764">
            <a:off x="5286380" y="2000240"/>
            <a:ext cx="642942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900" smtClean="0">
                <a:latin typeface="Comic Sans MS" pitchFamily="66" charset="0"/>
              </a:rPr>
              <a:t>Half-day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900" smtClean="0">
                <a:latin typeface="Comic Sans MS" pitchFamily="66" charset="0"/>
              </a:rPr>
              <a:t>conference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1142976" y="2928934"/>
            <a:ext cx="554717" cy="42862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New desks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installed</a:t>
            </a:r>
          </a:p>
        </p:txBody>
      </p:sp>
      <p:pic>
        <p:nvPicPr>
          <p:cNvPr id="224257" name="Picture 1" descr="C:\Users\Henrik\AppData\Local\Microsoft\Windows\Temporary Internet Files\Content.IE5\33E6JY0S\MCj028719000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20621">
            <a:off x="2285984" y="2857496"/>
            <a:ext cx="395204" cy="404477"/>
          </a:xfrm>
          <a:prstGeom prst="rect">
            <a:avLst/>
          </a:prstGeom>
          <a:noFill/>
        </p:spPr>
      </p:pic>
      <p:sp>
        <p:nvSpPr>
          <p:cNvPr id="91" name="Rectangle 90"/>
          <p:cNvSpPr/>
          <p:nvPr/>
        </p:nvSpPr>
        <p:spPr bwMode="auto">
          <a:xfrm>
            <a:off x="1643042" y="2214554"/>
            <a:ext cx="554717" cy="42862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First story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ready for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test</a:t>
            </a:r>
          </a:p>
        </p:txBody>
      </p:sp>
      <p:sp>
        <p:nvSpPr>
          <p:cNvPr id="92" name="Rectangle 91"/>
          <p:cNvSpPr/>
          <p:nvPr/>
        </p:nvSpPr>
        <p:spPr bwMode="auto">
          <a:xfrm>
            <a:off x="6715140" y="3000372"/>
            <a:ext cx="554717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Sprint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demo</a:t>
            </a:r>
          </a:p>
        </p:txBody>
      </p:sp>
      <p:sp>
        <p:nvSpPr>
          <p:cNvPr id="93" name="Rectangle 92"/>
          <p:cNvSpPr/>
          <p:nvPr/>
        </p:nvSpPr>
        <p:spPr bwMode="auto">
          <a:xfrm>
            <a:off x="2928926" y="3071810"/>
            <a:ext cx="554717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Big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argument</a:t>
            </a:r>
          </a:p>
        </p:txBody>
      </p:sp>
      <p:sp>
        <p:nvSpPr>
          <p:cNvPr id="94" name="Rectangle 93"/>
          <p:cNvSpPr/>
          <p:nvPr/>
        </p:nvSpPr>
        <p:spPr bwMode="auto">
          <a:xfrm>
            <a:off x="5929322" y="3071810"/>
            <a:ext cx="554717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Team flow!</a:t>
            </a:r>
          </a:p>
        </p:txBody>
      </p:sp>
      <p:sp>
        <p:nvSpPr>
          <p:cNvPr id="95" name="Rectangle 94"/>
          <p:cNvSpPr/>
          <p:nvPr/>
        </p:nvSpPr>
        <p:spPr bwMode="auto">
          <a:xfrm rot="21211713">
            <a:off x="5214942" y="2928934"/>
            <a:ext cx="554717" cy="357190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New build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800" smtClean="0">
                <a:latin typeface="Comic Sans MS" pitchFamily="66" charset="0"/>
              </a:rPr>
              <a:t>server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4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4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81" grpId="0" animBg="1"/>
      <p:bldP spid="82" grpId="0" animBg="1"/>
      <p:bldP spid="83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1" grpId="0" animBg="1"/>
      <p:bldP spid="92" grpId="0" animBg="1"/>
      <p:bldP spid="93" grpId="0" animBg="1"/>
      <p:bldP spid="94" grpId="0" animBg="1"/>
      <p:bldP spid="95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889838FE-04F1-465A-848E-4C9979CAAB41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6144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32B079-1561-41A0-A17F-0B308386626E}" type="slidenum">
              <a:rPr lang="en-US" smtClean="0"/>
              <a:pPr>
                <a:defRPr/>
              </a:pPr>
              <a:t>137</a:t>
            </a:fld>
            <a:endParaRPr lang="en-US" smtClean="0"/>
          </a:p>
        </p:txBody>
      </p:sp>
      <p:sp>
        <p:nvSpPr>
          <p:cNvPr id="757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Sprint retrospective</a:t>
            </a:r>
          </a:p>
        </p:txBody>
      </p:sp>
      <p:sp>
        <p:nvSpPr>
          <p:cNvPr id="7578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0" y="620713"/>
            <a:ext cx="2592388" cy="4318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v-SE" sz="1400" smtClean="0"/>
              <a:t>Part 2: What do we do differently next sprint?</a:t>
            </a:r>
          </a:p>
        </p:txBody>
      </p:sp>
      <p:pic>
        <p:nvPicPr>
          <p:cNvPr id="75783" name="Picture 4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8" r="63637"/>
          <a:stretch>
            <a:fillRect/>
          </a:stretch>
        </p:blipFill>
        <p:spPr bwMode="auto">
          <a:xfrm>
            <a:off x="71406" y="1236367"/>
            <a:ext cx="7812962" cy="428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889838FE-04F1-465A-848E-4C9979CAAB41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6144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6144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32B079-1561-41A0-A17F-0B308386626E}" type="slidenum">
              <a:rPr lang="en-US" smtClean="0"/>
              <a:pPr>
                <a:defRPr/>
              </a:pPr>
              <a:t>138</a:t>
            </a:fld>
            <a:endParaRPr lang="en-US" smtClean="0"/>
          </a:p>
        </p:txBody>
      </p:sp>
      <p:sp>
        <p:nvSpPr>
          <p:cNvPr id="757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Sprint retrospective</a:t>
            </a:r>
          </a:p>
        </p:txBody>
      </p:sp>
      <p:sp>
        <p:nvSpPr>
          <p:cNvPr id="7578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0" y="620713"/>
            <a:ext cx="2592388" cy="4318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v-SE" sz="1400" smtClean="0"/>
              <a:t>Long term effect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714348" y="2985970"/>
            <a:ext cx="42862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2000232" y="2557342"/>
            <a:ext cx="428628" cy="21431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2428860" y="2555754"/>
            <a:ext cx="42862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 flipV="1">
            <a:off x="2857488" y="2270002"/>
            <a:ext cx="428628" cy="28575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3286116" y="2270002"/>
            <a:ext cx="42862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3714744" y="2270002"/>
            <a:ext cx="428628" cy="14287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flipV="1">
            <a:off x="4143372" y="2341440"/>
            <a:ext cx="500066" cy="7143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 rot="5400000" flipH="1" flipV="1">
            <a:off x="4643438" y="1912812"/>
            <a:ext cx="428628" cy="42862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>
            <a:off x="5072066" y="1912812"/>
            <a:ext cx="42862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5500694" y="1912812"/>
            <a:ext cx="42862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 rot="5400000" flipH="1" flipV="1">
            <a:off x="1142976" y="2557342"/>
            <a:ext cx="428628" cy="42862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1571604" y="2557342"/>
            <a:ext cx="428628" cy="21431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 flipV="1">
            <a:off x="5929322" y="1698498"/>
            <a:ext cx="428628" cy="21431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714348" y="3271722"/>
            <a:ext cx="6286544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1357290" y="3743270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b="1" smtClean="0"/>
              <a:t>Sprint</a:t>
            </a:r>
            <a:endParaRPr lang="sv-SE" sz="2000" b="1"/>
          </a:p>
        </p:txBody>
      </p:sp>
      <p:grpSp>
        <p:nvGrpSpPr>
          <p:cNvPr id="2" name="Group 130"/>
          <p:cNvGrpSpPr/>
          <p:nvPr/>
        </p:nvGrpSpPr>
        <p:grpSpPr>
          <a:xfrm>
            <a:off x="214283" y="1700086"/>
            <a:ext cx="7000923" cy="2134387"/>
            <a:chOff x="571473" y="3714752"/>
            <a:chExt cx="7000923" cy="2134387"/>
          </a:xfrm>
        </p:grpSpPr>
        <p:cxnSp>
          <p:nvCxnSpPr>
            <p:cNvPr id="28" name="Straight Connector 27"/>
            <p:cNvCxnSpPr/>
            <p:nvPr/>
          </p:nvCxnSpPr>
          <p:spPr bwMode="auto">
            <a:xfrm rot="5400000">
              <a:off x="71009" y="4714487"/>
              <a:ext cx="2001058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9" name="TextBox 28"/>
            <p:cNvSpPr txBox="1"/>
            <p:nvPr/>
          </p:nvSpPr>
          <p:spPr>
            <a:xfrm rot="16200000">
              <a:off x="166233" y="4338162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b="1" smtClean="0"/>
                <a:t>Velocity</a:t>
              </a:r>
              <a:endParaRPr lang="sv-SE" sz="2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 rot="10800000">
              <a:off x="1071538" y="5572140"/>
              <a:ext cx="6500858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 rot="5400000" flipH="1" flipV="1">
              <a:off x="1428728" y="5643578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rot="5400000" flipH="1" flipV="1">
              <a:off x="1857356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 flipH="1" flipV="1">
              <a:off x="2285984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rot="5400000" flipH="1" flipV="1">
              <a:off x="2714612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rot="5400000" flipH="1" flipV="1">
              <a:off x="3143240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 rot="5400000" flipH="1" flipV="1">
              <a:off x="3571868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rot="5400000" flipH="1" flipV="1">
              <a:off x="1001688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 rot="5400000" flipH="1" flipV="1">
              <a:off x="4430712" y="5643578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rot="5400000" flipH="1" flipV="1">
              <a:off x="4859340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rot="5400000" flipH="1" flipV="1">
              <a:off x="5287968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rot="5400000" flipH="1" flipV="1">
              <a:off x="5716596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 rot="5400000" flipH="1" flipV="1">
              <a:off x="6145224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 flipH="1" flipV="1">
              <a:off x="6573852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 rot="5400000" flipH="1" flipV="1">
              <a:off x="4003672" y="5641990"/>
              <a:ext cx="141288" cy="158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TextBox 44"/>
            <p:cNvSpPr txBox="1"/>
            <p:nvPr/>
          </p:nvSpPr>
          <p:spPr>
            <a:xfrm>
              <a:off x="2428860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4</a:t>
              </a:r>
              <a:endParaRPr lang="sv-SE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857488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5</a:t>
              </a:r>
              <a:endParaRPr lang="sv-SE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286116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6</a:t>
              </a:r>
              <a:endParaRPr lang="sv-SE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732473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7</a:t>
              </a:r>
              <a:endParaRPr lang="sv-SE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61101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8</a:t>
              </a:r>
              <a:endParaRPr lang="sv-SE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589729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9</a:t>
              </a:r>
              <a:endParaRPr lang="sv-SE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983289" y="5572140"/>
              <a:ext cx="3513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10</a:t>
              </a:r>
              <a:endParaRPr lang="sv-SE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406106" y="5572140"/>
              <a:ext cx="3513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11</a:t>
              </a:r>
              <a:endParaRPr lang="sv-SE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828970" y="5572140"/>
              <a:ext cx="3513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12</a:t>
              </a:r>
              <a:endParaRPr lang="sv-SE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142976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1</a:t>
              </a:r>
              <a:endParaRPr lang="sv-SE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571604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2</a:t>
              </a:r>
              <a:endParaRPr lang="sv-SE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000232" y="5572140"/>
              <a:ext cx="2680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3</a:t>
              </a:r>
              <a:endParaRPr lang="sv-SE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249799" y="5572140"/>
              <a:ext cx="3513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13</a:t>
              </a:r>
              <a:endParaRPr lang="sv-SE"/>
            </a:p>
          </p:txBody>
        </p:sp>
      </p:grpSp>
      <p:cxnSp>
        <p:nvCxnSpPr>
          <p:cNvPr id="58" name="Straight Connector 57"/>
          <p:cNvCxnSpPr/>
          <p:nvPr/>
        </p:nvCxnSpPr>
        <p:spPr bwMode="auto">
          <a:xfrm>
            <a:off x="6357950" y="1698498"/>
            <a:ext cx="428628" cy="7143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 flipV="1">
            <a:off x="6786578" y="1484184"/>
            <a:ext cx="357190" cy="28575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785786" y="4714884"/>
            <a:ext cx="42862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1214414" y="4500570"/>
            <a:ext cx="201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Effective velocity over time</a:t>
            </a:r>
          </a:p>
          <a:p>
            <a:r>
              <a:rPr lang="sv-SE" smtClean="0"/>
              <a:t>(with retrospectives)</a:t>
            </a:r>
            <a:endParaRPr lang="sv-SE"/>
          </a:p>
        </p:txBody>
      </p:sp>
      <p:cxnSp>
        <p:nvCxnSpPr>
          <p:cNvPr id="64" name="Straight Connector 63"/>
          <p:cNvCxnSpPr/>
          <p:nvPr/>
        </p:nvCxnSpPr>
        <p:spPr bwMode="auto">
          <a:xfrm>
            <a:off x="3714744" y="4786322"/>
            <a:ext cx="428628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5" name="TextBox 64"/>
          <p:cNvSpPr txBox="1"/>
          <p:nvPr/>
        </p:nvSpPr>
        <p:spPr>
          <a:xfrm>
            <a:off x="4286248" y="4572008"/>
            <a:ext cx="201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Effective velocity over time</a:t>
            </a:r>
          </a:p>
          <a:p>
            <a:r>
              <a:rPr lang="sv-SE" smtClean="0"/>
              <a:t>(without retrospectives)</a:t>
            </a:r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139</a:t>
            </a:fld>
            <a:endParaRPr lang="en-US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" y="381000"/>
            <a:ext cx="8765652" cy="419100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" y="4419600"/>
            <a:ext cx="8765652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2471"/>
            <a:ext cx="6629400" cy="5651479"/>
          </a:xfrm>
          <a:prstGeom prst="rect">
            <a:avLst/>
          </a:prstGeom>
        </p:spPr>
      </p:pic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Rundad rektangulär 5"/>
          <p:cNvSpPr/>
          <p:nvPr/>
        </p:nvSpPr>
        <p:spPr bwMode="auto">
          <a:xfrm>
            <a:off x="6096000" y="152400"/>
            <a:ext cx="3124200" cy="1371600"/>
          </a:xfrm>
          <a:prstGeom prst="wedgeRoundRectCallout">
            <a:avLst>
              <a:gd name="adj1" fmla="val -77190"/>
              <a:gd name="adj2" fmla="val 36423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sv-SE" sz="2000" b="1" smtClean="0"/>
              <a:t>If I had asked </a:t>
            </a:r>
            <a:r>
              <a:rPr lang="sv-SE" sz="2000" smtClean="0"/>
              <a:t>people what they wanted,</a:t>
            </a:r>
            <a:br>
              <a:rPr lang="sv-SE" sz="2000" smtClean="0"/>
            </a:br>
            <a:r>
              <a:rPr lang="sv-SE" sz="2000" smtClean="0"/>
              <a:t>they would have said </a:t>
            </a:r>
            <a:r>
              <a:rPr lang="sv-SE" sz="2000" b="1" smtClean="0"/>
              <a:t>faster horses</a:t>
            </a:r>
            <a:r>
              <a:rPr lang="sv-SE" sz="2000" smtClean="0"/>
              <a:t>.</a:t>
            </a:r>
            <a:endParaRPr kumimoji="0" lang="sv-SE" sz="20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7805658" y="1524000"/>
            <a:ext cx="11859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/>
              <a:t>Henry Ford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45"/>
          <p:cNvSpPr>
            <a:spLocks noChangeArrowheads="1"/>
          </p:cNvSpPr>
          <p:nvPr/>
        </p:nvSpPr>
        <p:spPr bwMode="auto">
          <a:xfrm>
            <a:off x="1041402" y="3886200"/>
            <a:ext cx="1981200" cy="1295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140</a:t>
            </a:fld>
            <a:endParaRPr lang="en-US"/>
          </a:p>
        </p:txBody>
      </p:sp>
      <p:grpSp>
        <p:nvGrpSpPr>
          <p:cNvPr id="2" name="Grupp 89"/>
          <p:cNvGrpSpPr/>
          <p:nvPr/>
        </p:nvGrpSpPr>
        <p:grpSpPr>
          <a:xfrm>
            <a:off x="1117602" y="4191000"/>
            <a:ext cx="462867" cy="532884"/>
            <a:chOff x="5398917" y="2576778"/>
            <a:chExt cx="371948" cy="428212"/>
          </a:xfrm>
        </p:grpSpPr>
        <p:pic>
          <p:nvPicPr>
            <p:cNvPr id="7" name="Picture 4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0020" y="2576778"/>
              <a:ext cx="309106" cy="428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" name="textruta 7"/>
            <p:cNvSpPr txBox="1"/>
            <p:nvPr/>
          </p:nvSpPr>
          <p:spPr>
            <a:xfrm>
              <a:off x="5398917" y="2743200"/>
              <a:ext cx="371948" cy="24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/>
                <a:t>SM</a:t>
              </a:r>
            </a:p>
          </p:txBody>
        </p:sp>
      </p:grpSp>
      <p:pic>
        <p:nvPicPr>
          <p:cNvPr id="11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7588" y="38862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389" y="38862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3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4074" y="4322327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4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9876" y="43950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1140" y="43950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5" name="Picture 9" descr="D:\digitala bilder\2008\PAF Mariehamn Dec\small\teammanagerimpediment_tin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-152400"/>
            <a:ext cx="1930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upp 66"/>
          <p:cNvGrpSpPr/>
          <p:nvPr/>
        </p:nvGrpSpPr>
        <p:grpSpPr>
          <a:xfrm>
            <a:off x="3723684" y="914400"/>
            <a:ext cx="772116" cy="892792"/>
            <a:chOff x="3723684" y="914400"/>
            <a:chExt cx="772116" cy="892792"/>
          </a:xfrm>
        </p:grpSpPr>
        <p:pic>
          <p:nvPicPr>
            <p:cNvPr id="36" name="Picture 3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86200" y="1219200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" name="textruta 36"/>
            <p:cNvSpPr txBox="1"/>
            <p:nvPr/>
          </p:nvSpPr>
          <p:spPr>
            <a:xfrm>
              <a:off x="3723684" y="914400"/>
              <a:ext cx="7721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Manager</a:t>
              </a:r>
            </a:p>
          </p:txBody>
        </p:sp>
      </p:grpSp>
      <p:grpSp>
        <p:nvGrpSpPr>
          <p:cNvPr id="6" name="Grupp 63"/>
          <p:cNvGrpSpPr/>
          <p:nvPr/>
        </p:nvGrpSpPr>
        <p:grpSpPr>
          <a:xfrm>
            <a:off x="609600" y="2617113"/>
            <a:ext cx="984352" cy="1573887"/>
            <a:chOff x="609600" y="2617113"/>
            <a:chExt cx="984352" cy="1573887"/>
          </a:xfrm>
        </p:grpSpPr>
        <p:grpSp>
          <p:nvGrpSpPr>
            <p:cNvPr id="9" name="Grupp 75"/>
            <p:cNvGrpSpPr/>
            <p:nvPr/>
          </p:nvGrpSpPr>
          <p:grpSpPr>
            <a:xfrm>
              <a:off x="660402" y="3048000"/>
              <a:ext cx="863598" cy="1143000"/>
              <a:chOff x="3048001" y="838200"/>
              <a:chExt cx="863598" cy="1143000"/>
            </a:xfrm>
          </p:grpSpPr>
          <p:sp>
            <p:nvSpPr>
              <p:cNvPr id="77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3048001" y="838200"/>
                <a:ext cx="863598" cy="1143000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15" name="Grupp 148"/>
              <p:cNvGrpSpPr/>
              <p:nvPr/>
            </p:nvGrpSpPr>
            <p:grpSpPr>
              <a:xfrm>
                <a:off x="3261365" y="914400"/>
                <a:ext cx="460432" cy="895352"/>
                <a:chOff x="3261365" y="914400"/>
                <a:chExt cx="460432" cy="895352"/>
              </a:xfrm>
            </p:grpSpPr>
            <p:sp>
              <p:nvSpPr>
                <p:cNvPr id="79" name="Rectangle 16"/>
                <p:cNvSpPr/>
                <p:nvPr/>
              </p:nvSpPr>
              <p:spPr>
                <a:xfrm>
                  <a:off x="3261365" y="9144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80" name="TextBox 17"/>
                <p:cNvSpPr txBox="1"/>
                <p:nvPr/>
              </p:nvSpPr>
              <p:spPr>
                <a:xfrm>
                  <a:off x="3293169" y="9599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81" name="Rectangle 16"/>
                <p:cNvSpPr/>
                <p:nvPr/>
              </p:nvSpPr>
              <p:spPr>
                <a:xfrm>
                  <a:off x="3261365" y="1219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82" name="TextBox 17"/>
                <p:cNvSpPr txBox="1"/>
                <p:nvPr/>
              </p:nvSpPr>
              <p:spPr>
                <a:xfrm>
                  <a:off x="3293169" y="1264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83" name="Rectangle 16"/>
                <p:cNvSpPr/>
                <p:nvPr/>
              </p:nvSpPr>
              <p:spPr>
                <a:xfrm>
                  <a:off x="3261365" y="15240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84" name="TextBox 17"/>
                <p:cNvSpPr txBox="1"/>
                <p:nvPr/>
              </p:nvSpPr>
              <p:spPr>
                <a:xfrm>
                  <a:off x="3293169" y="15695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</p:grpSp>
        </p:grpSp>
        <p:sp>
          <p:nvSpPr>
            <p:cNvPr id="85" name="textruta 84"/>
            <p:cNvSpPr txBox="1"/>
            <p:nvPr/>
          </p:nvSpPr>
          <p:spPr>
            <a:xfrm>
              <a:off x="609600" y="2617113"/>
              <a:ext cx="98435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Top 3</a:t>
              </a:r>
            </a:p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impediments</a:t>
              </a:r>
            </a:p>
          </p:txBody>
        </p:sp>
      </p:grpSp>
      <p:grpSp>
        <p:nvGrpSpPr>
          <p:cNvPr id="18" name="Grupp 64"/>
          <p:cNvGrpSpPr/>
          <p:nvPr/>
        </p:nvGrpSpPr>
        <p:grpSpPr>
          <a:xfrm>
            <a:off x="3149598" y="2617113"/>
            <a:ext cx="2260602" cy="2564487"/>
            <a:chOff x="3149598" y="2617113"/>
            <a:chExt cx="2260602" cy="2564487"/>
          </a:xfrm>
        </p:grpSpPr>
        <p:sp>
          <p:nvSpPr>
            <p:cNvPr id="17" name="Oval 45"/>
            <p:cNvSpPr>
              <a:spLocks noChangeArrowheads="1"/>
            </p:cNvSpPr>
            <p:nvPr/>
          </p:nvSpPr>
          <p:spPr bwMode="auto">
            <a:xfrm>
              <a:off x="3429000" y="3886200"/>
              <a:ext cx="1981200" cy="129540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grpSp>
          <p:nvGrpSpPr>
            <p:cNvPr id="27" name="Grupp 89"/>
            <p:cNvGrpSpPr/>
            <p:nvPr/>
          </p:nvGrpSpPr>
          <p:grpSpPr>
            <a:xfrm>
              <a:off x="3505200" y="4191000"/>
              <a:ext cx="462867" cy="532884"/>
              <a:chOff x="5398917" y="2576778"/>
              <a:chExt cx="371948" cy="428212"/>
            </a:xfrm>
          </p:grpSpPr>
          <p:pic>
            <p:nvPicPr>
              <p:cNvPr id="19" name="Picture 4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420020" y="2576778"/>
                <a:ext cx="309106" cy="428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20" name="textruta 19"/>
              <p:cNvSpPr txBox="1"/>
              <p:nvPr/>
            </p:nvSpPr>
            <p:spPr>
              <a:xfrm>
                <a:off x="5398917" y="2743200"/>
                <a:ext cx="371948" cy="24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/>
                  <a:t>SM</a:t>
                </a:r>
              </a:p>
            </p:txBody>
          </p:sp>
        </p:grpSp>
        <p:pic>
          <p:nvPicPr>
            <p:cNvPr id="21" name="Picture 3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45186" y="3886200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2" name="Picture 3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10987" y="3886200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" name="Picture 4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91672" y="4322327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4" name="Picture 4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57474" y="4395014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5" name="Picture 2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28738" y="4395014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38" name="Grupp 85"/>
            <p:cNvGrpSpPr/>
            <p:nvPr/>
          </p:nvGrpSpPr>
          <p:grpSpPr>
            <a:xfrm>
              <a:off x="3200400" y="3048000"/>
              <a:ext cx="863598" cy="1143000"/>
              <a:chOff x="3048001" y="838200"/>
              <a:chExt cx="863598" cy="1143000"/>
            </a:xfrm>
          </p:grpSpPr>
          <p:sp>
            <p:nvSpPr>
              <p:cNvPr id="87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3048001" y="838200"/>
                <a:ext cx="863598" cy="1143000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39" name="Grupp 148"/>
              <p:cNvGrpSpPr/>
              <p:nvPr/>
            </p:nvGrpSpPr>
            <p:grpSpPr>
              <a:xfrm>
                <a:off x="3261365" y="914400"/>
                <a:ext cx="460432" cy="895352"/>
                <a:chOff x="3261365" y="914400"/>
                <a:chExt cx="460432" cy="895352"/>
              </a:xfrm>
            </p:grpSpPr>
            <p:sp>
              <p:nvSpPr>
                <p:cNvPr id="89" name="Rectangle 16"/>
                <p:cNvSpPr/>
                <p:nvPr/>
              </p:nvSpPr>
              <p:spPr>
                <a:xfrm>
                  <a:off x="3261365" y="9144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90" name="TextBox 17"/>
                <p:cNvSpPr txBox="1"/>
                <p:nvPr/>
              </p:nvSpPr>
              <p:spPr>
                <a:xfrm>
                  <a:off x="3293169" y="9599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91" name="Rectangle 16"/>
                <p:cNvSpPr/>
                <p:nvPr/>
              </p:nvSpPr>
              <p:spPr>
                <a:xfrm>
                  <a:off x="3261365" y="1219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92" name="TextBox 17"/>
                <p:cNvSpPr txBox="1"/>
                <p:nvPr/>
              </p:nvSpPr>
              <p:spPr>
                <a:xfrm>
                  <a:off x="3293169" y="1264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93" name="Rectangle 16"/>
                <p:cNvSpPr/>
                <p:nvPr/>
              </p:nvSpPr>
              <p:spPr>
                <a:xfrm>
                  <a:off x="3261365" y="15240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94" name="TextBox 17"/>
                <p:cNvSpPr txBox="1"/>
                <p:nvPr/>
              </p:nvSpPr>
              <p:spPr>
                <a:xfrm>
                  <a:off x="3293169" y="15695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</p:grpSp>
        </p:grpSp>
        <p:sp>
          <p:nvSpPr>
            <p:cNvPr id="95" name="textruta 94"/>
            <p:cNvSpPr txBox="1"/>
            <p:nvPr/>
          </p:nvSpPr>
          <p:spPr>
            <a:xfrm>
              <a:off x="3149598" y="2617113"/>
              <a:ext cx="98435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Top 3</a:t>
              </a:r>
            </a:p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impediments</a:t>
              </a:r>
            </a:p>
          </p:txBody>
        </p:sp>
      </p:grpSp>
      <p:grpSp>
        <p:nvGrpSpPr>
          <p:cNvPr id="40" name="Grupp 65"/>
          <p:cNvGrpSpPr/>
          <p:nvPr/>
        </p:nvGrpSpPr>
        <p:grpSpPr>
          <a:xfrm>
            <a:off x="5587998" y="2617113"/>
            <a:ext cx="2336802" cy="2564487"/>
            <a:chOff x="5587998" y="2617113"/>
            <a:chExt cx="2336802" cy="2564487"/>
          </a:xfrm>
        </p:grpSpPr>
        <p:sp>
          <p:nvSpPr>
            <p:cNvPr id="26" name="Oval 45"/>
            <p:cNvSpPr>
              <a:spLocks noChangeArrowheads="1"/>
            </p:cNvSpPr>
            <p:nvPr/>
          </p:nvSpPr>
          <p:spPr bwMode="auto">
            <a:xfrm>
              <a:off x="5943600" y="3886200"/>
              <a:ext cx="1981200" cy="129540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grpSp>
          <p:nvGrpSpPr>
            <p:cNvPr id="41" name="Grupp 89"/>
            <p:cNvGrpSpPr/>
            <p:nvPr/>
          </p:nvGrpSpPr>
          <p:grpSpPr>
            <a:xfrm>
              <a:off x="6019800" y="4191000"/>
              <a:ext cx="462867" cy="532884"/>
              <a:chOff x="5398917" y="2576778"/>
              <a:chExt cx="371948" cy="428212"/>
            </a:xfrm>
          </p:grpSpPr>
          <p:pic>
            <p:nvPicPr>
              <p:cNvPr id="28" name="Picture 4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420020" y="2576778"/>
                <a:ext cx="309106" cy="428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29" name="textruta 28"/>
              <p:cNvSpPr txBox="1"/>
              <p:nvPr/>
            </p:nvSpPr>
            <p:spPr>
              <a:xfrm>
                <a:off x="5398917" y="2743200"/>
                <a:ext cx="371948" cy="24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/>
                  <a:t>SM</a:t>
                </a:r>
              </a:p>
            </p:txBody>
          </p:sp>
        </p:grpSp>
        <p:pic>
          <p:nvPicPr>
            <p:cNvPr id="30" name="Picture 3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9786" y="3886200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1" name="Picture 3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5587" y="3886200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2" name="Picture 4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06272" y="4322327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3" name="Picture 4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72074" y="4395014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4" name="Picture 2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43338" y="4395014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42" name="Grupp 95"/>
            <p:cNvGrpSpPr/>
            <p:nvPr/>
          </p:nvGrpSpPr>
          <p:grpSpPr>
            <a:xfrm>
              <a:off x="5638800" y="3048000"/>
              <a:ext cx="863598" cy="1143000"/>
              <a:chOff x="3048001" y="838200"/>
              <a:chExt cx="863598" cy="1143000"/>
            </a:xfrm>
          </p:grpSpPr>
          <p:sp>
            <p:nvSpPr>
              <p:cNvPr id="97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3048001" y="838200"/>
                <a:ext cx="863598" cy="1143000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43" name="Grupp 148"/>
              <p:cNvGrpSpPr/>
              <p:nvPr/>
            </p:nvGrpSpPr>
            <p:grpSpPr>
              <a:xfrm>
                <a:off x="3261365" y="914400"/>
                <a:ext cx="460432" cy="895352"/>
                <a:chOff x="3261365" y="914400"/>
                <a:chExt cx="460432" cy="895352"/>
              </a:xfrm>
            </p:grpSpPr>
            <p:sp>
              <p:nvSpPr>
                <p:cNvPr id="99" name="Rectangle 16"/>
                <p:cNvSpPr/>
                <p:nvPr/>
              </p:nvSpPr>
              <p:spPr>
                <a:xfrm>
                  <a:off x="3261365" y="9144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100" name="TextBox 17"/>
                <p:cNvSpPr txBox="1"/>
                <p:nvPr/>
              </p:nvSpPr>
              <p:spPr>
                <a:xfrm>
                  <a:off x="3293169" y="9599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101" name="Rectangle 16"/>
                <p:cNvSpPr/>
                <p:nvPr/>
              </p:nvSpPr>
              <p:spPr>
                <a:xfrm>
                  <a:off x="3261365" y="1219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102" name="TextBox 17"/>
                <p:cNvSpPr txBox="1"/>
                <p:nvPr/>
              </p:nvSpPr>
              <p:spPr>
                <a:xfrm>
                  <a:off x="3293169" y="1264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103" name="Rectangle 16"/>
                <p:cNvSpPr/>
                <p:nvPr/>
              </p:nvSpPr>
              <p:spPr>
                <a:xfrm>
                  <a:off x="3261365" y="15240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104" name="TextBox 17"/>
                <p:cNvSpPr txBox="1"/>
                <p:nvPr/>
              </p:nvSpPr>
              <p:spPr>
                <a:xfrm>
                  <a:off x="3293169" y="15695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</p:grpSp>
        </p:grpSp>
        <p:sp>
          <p:nvSpPr>
            <p:cNvPr id="105" name="textruta 104"/>
            <p:cNvSpPr txBox="1"/>
            <p:nvPr/>
          </p:nvSpPr>
          <p:spPr>
            <a:xfrm>
              <a:off x="5587998" y="2617113"/>
              <a:ext cx="98435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Top 3</a:t>
              </a:r>
            </a:p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impediments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141</a:t>
            </a:fld>
            <a:endParaRPr lang="en-US"/>
          </a:p>
        </p:txBody>
      </p:sp>
      <p:sp>
        <p:nvSpPr>
          <p:cNvPr id="10" name="Oval 45"/>
          <p:cNvSpPr>
            <a:spLocks noChangeArrowheads="1"/>
          </p:cNvSpPr>
          <p:nvPr/>
        </p:nvSpPr>
        <p:spPr bwMode="auto">
          <a:xfrm>
            <a:off x="381000" y="3276600"/>
            <a:ext cx="1981200" cy="1295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2" name="Grupp 89"/>
          <p:cNvGrpSpPr/>
          <p:nvPr/>
        </p:nvGrpSpPr>
        <p:grpSpPr>
          <a:xfrm>
            <a:off x="1447800" y="3352800"/>
            <a:ext cx="462867" cy="532884"/>
            <a:chOff x="5398917" y="2576778"/>
            <a:chExt cx="371948" cy="428212"/>
          </a:xfrm>
        </p:grpSpPr>
        <p:pic>
          <p:nvPicPr>
            <p:cNvPr id="7" name="Picture 4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0020" y="2576778"/>
              <a:ext cx="309106" cy="428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" name="textruta 7"/>
            <p:cNvSpPr txBox="1"/>
            <p:nvPr/>
          </p:nvSpPr>
          <p:spPr>
            <a:xfrm>
              <a:off x="5398917" y="2743200"/>
              <a:ext cx="371948" cy="24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/>
                <a:t>SM</a:t>
              </a:r>
            </a:p>
          </p:txBody>
        </p:sp>
      </p:grpSp>
      <p:pic>
        <p:nvPicPr>
          <p:cNvPr id="11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2766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814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3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3672" y="3712727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4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474" y="37854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0738" y="37854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7" name="Oval 45"/>
          <p:cNvSpPr>
            <a:spLocks noChangeArrowheads="1"/>
          </p:cNvSpPr>
          <p:nvPr/>
        </p:nvSpPr>
        <p:spPr bwMode="auto">
          <a:xfrm>
            <a:off x="2362200" y="4343400"/>
            <a:ext cx="1981200" cy="1295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5" name="Grupp 89"/>
          <p:cNvGrpSpPr/>
          <p:nvPr/>
        </p:nvGrpSpPr>
        <p:grpSpPr>
          <a:xfrm>
            <a:off x="3276600" y="4419600"/>
            <a:ext cx="462867" cy="532884"/>
            <a:chOff x="5398917" y="2576778"/>
            <a:chExt cx="371948" cy="428212"/>
          </a:xfrm>
        </p:grpSpPr>
        <p:pic>
          <p:nvPicPr>
            <p:cNvPr id="19" name="Picture 4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0020" y="2576778"/>
              <a:ext cx="309106" cy="428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0" name="textruta 19"/>
            <p:cNvSpPr txBox="1"/>
            <p:nvPr/>
          </p:nvSpPr>
          <p:spPr>
            <a:xfrm>
              <a:off x="5398917" y="2743200"/>
              <a:ext cx="371948" cy="24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/>
                <a:t>SM</a:t>
              </a:r>
            </a:p>
          </p:txBody>
        </p:sp>
      </p:grpSp>
      <p:pic>
        <p:nvPicPr>
          <p:cNvPr id="21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9530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2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4187" y="43434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4872" y="4779527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1938" y="48522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6" name="Oval 45"/>
          <p:cNvSpPr>
            <a:spLocks noChangeArrowheads="1"/>
          </p:cNvSpPr>
          <p:nvPr/>
        </p:nvSpPr>
        <p:spPr bwMode="auto">
          <a:xfrm>
            <a:off x="4724400" y="4267200"/>
            <a:ext cx="1981200" cy="1295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6" name="Grupp 89"/>
          <p:cNvGrpSpPr/>
          <p:nvPr/>
        </p:nvGrpSpPr>
        <p:grpSpPr>
          <a:xfrm>
            <a:off x="5181600" y="4343400"/>
            <a:ext cx="462867" cy="532884"/>
            <a:chOff x="5398917" y="2576778"/>
            <a:chExt cx="371948" cy="428212"/>
          </a:xfrm>
        </p:grpSpPr>
        <p:pic>
          <p:nvPicPr>
            <p:cNvPr id="28" name="Picture 4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0020" y="2576778"/>
              <a:ext cx="309106" cy="428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9" name="textruta 28"/>
            <p:cNvSpPr txBox="1"/>
            <p:nvPr/>
          </p:nvSpPr>
          <p:spPr>
            <a:xfrm>
              <a:off x="5398917" y="2743200"/>
              <a:ext cx="371948" cy="24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/>
                <a:t>SM</a:t>
              </a:r>
            </a:p>
          </p:txBody>
        </p:sp>
      </p:grpSp>
      <p:pic>
        <p:nvPicPr>
          <p:cNvPr id="30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0586" y="42672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2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7072" y="4703327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3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874" y="47760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4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4138" y="47760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6" name="Oval 45"/>
          <p:cNvSpPr>
            <a:spLocks noChangeArrowheads="1"/>
          </p:cNvSpPr>
          <p:nvPr/>
        </p:nvSpPr>
        <p:spPr bwMode="auto">
          <a:xfrm>
            <a:off x="6553200" y="3200400"/>
            <a:ext cx="1981200" cy="1295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9" name="Grupp 89"/>
          <p:cNvGrpSpPr/>
          <p:nvPr/>
        </p:nvGrpSpPr>
        <p:grpSpPr>
          <a:xfrm>
            <a:off x="6629400" y="3505200"/>
            <a:ext cx="462867" cy="532884"/>
            <a:chOff x="5398917" y="2576778"/>
            <a:chExt cx="371948" cy="428212"/>
          </a:xfrm>
        </p:grpSpPr>
        <p:pic>
          <p:nvPicPr>
            <p:cNvPr id="78" name="Picture 4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0020" y="2576778"/>
              <a:ext cx="309106" cy="428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79" name="textruta 78"/>
            <p:cNvSpPr txBox="1"/>
            <p:nvPr/>
          </p:nvSpPr>
          <p:spPr>
            <a:xfrm>
              <a:off x="5398917" y="2743200"/>
              <a:ext cx="371948" cy="24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/>
                <a:t>SM</a:t>
              </a:r>
            </a:p>
          </p:txBody>
        </p:sp>
      </p:grpSp>
      <p:pic>
        <p:nvPicPr>
          <p:cNvPr id="80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9386" y="32004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1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5187" y="32004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2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5872" y="3636527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3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1674" y="37092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4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2938" y="37092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5" name="Oval 45"/>
          <p:cNvSpPr>
            <a:spLocks noChangeArrowheads="1"/>
          </p:cNvSpPr>
          <p:nvPr/>
        </p:nvSpPr>
        <p:spPr bwMode="auto">
          <a:xfrm>
            <a:off x="6781800" y="1600200"/>
            <a:ext cx="1981200" cy="1295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15" name="Grupp 89"/>
          <p:cNvGrpSpPr/>
          <p:nvPr/>
        </p:nvGrpSpPr>
        <p:grpSpPr>
          <a:xfrm>
            <a:off x="6858000" y="1905000"/>
            <a:ext cx="462867" cy="532884"/>
            <a:chOff x="5398917" y="2576778"/>
            <a:chExt cx="371948" cy="428212"/>
          </a:xfrm>
        </p:grpSpPr>
        <p:pic>
          <p:nvPicPr>
            <p:cNvPr id="87" name="Picture 4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0020" y="2576778"/>
              <a:ext cx="309106" cy="428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8" name="textruta 87"/>
            <p:cNvSpPr txBox="1"/>
            <p:nvPr/>
          </p:nvSpPr>
          <p:spPr>
            <a:xfrm>
              <a:off x="5398917" y="2743200"/>
              <a:ext cx="371948" cy="247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/>
                <a:t>SM</a:t>
              </a:r>
            </a:p>
          </p:txBody>
        </p:sp>
      </p:grpSp>
      <p:pic>
        <p:nvPicPr>
          <p:cNvPr id="89" name="Picture 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7986" y="16002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0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3787" y="1600200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1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4472" y="2036327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2" name="Picture 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0274" y="21090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3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1538" y="2109014"/>
            <a:ext cx="446487" cy="587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18" name="Grupp 113"/>
          <p:cNvGrpSpPr/>
          <p:nvPr/>
        </p:nvGrpSpPr>
        <p:grpSpPr>
          <a:xfrm>
            <a:off x="2895600" y="2209800"/>
            <a:ext cx="2977467" cy="1447800"/>
            <a:chOff x="2895600" y="2209800"/>
            <a:chExt cx="2977467" cy="1447800"/>
          </a:xfrm>
        </p:grpSpPr>
        <p:grpSp>
          <p:nvGrpSpPr>
            <p:cNvPr id="24" name="Grupp 89"/>
            <p:cNvGrpSpPr/>
            <p:nvPr/>
          </p:nvGrpSpPr>
          <p:grpSpPr>
            <a:xfrm>
              <a:off x="2895600" y="2667000"/>
              <a:ext cx="462867" cy="532884"/>
              <a:chOff x="5398917" y="2576778"/>
              <a:chExt cx="371948" cy="428212"/>
            </a:xfrm>
          </p:grpSpPr>
          <p:pic>
            <p:nvPicPr>
              <p:cNvPr id="95" name="Picture 4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420020" y="2576778"/>
                <a:ext cx="309106" cy="428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96" name="textruta 95"/>
              <p:cNvSpPr txBox="1"/>
              <p:nvPr/>
            </p:nvSpPr>
            <p:spPr>
              <a:xfrm>
                <a:off x="5398917" y="2743200"/>
                <a:ext cx="371948" cy="24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/>
                  <a:t>SM</a:t>
                </a:r>
              </a:p>
            </p:txBody>
          </p:sp>
        </p:grpSp>
        <p:grpSp>
          <p:nvGrpSpPr>
            <p:cNvPr id="27" name="Grupp 89"/>
            <p:cNvGrpSpPr/>
            <p:nvPr/>
          </p:nvGrpSpPr>
          <p:grpSpPr>
            <a:xfrm>
              <a:off x="3505200" y="3048000"/>
              <a:ext cx="462867" cy="532884"/>
              <a:chOff x="5398917" y="2576778"/>
              <a:chExt cx="371948" cy="428212"/>
            </a:xfrm>
          </p:grpSpPr>
          <p:pic>
            <p:nvPicPr>
              <p:cNvPr id="98" name="Picture 4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420020" y="2576778"/>
                <a:ext cx="309106" cy="428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99" name="textruta 98"/>
              <p:cNvSpPr txBox="1"/>
              <p:nvPr/>
            </p:nvSpPr>
            <p:spPr>
              <a:xfrm>
                <a:off x="5398917" y="2743200"/>
                <a:ext cx="371948" cy="24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/>
                  <a:t>SM</a:t>
                </a:r>
              </a:p>
            </p:txBody>
          </p:sp>
        </p:grpSp>
        <p:grpSp>
          <p:nvGrpSpPr>
            <p:cNvPr id="31" name="Grupp 89"/>
            <p:cNvGrpSpPr/>
            <p:nvPr/>
          </p:nvGrpSpPr>
          <p:grpSpPr>
            <a:xfrm>
              <a:off x="4267200" y="3124716"/>
              <a:ext cx="462867" cy="532884"/>
              <a:chOff x="5398917" y="2576778"/>
              <a:chExt cx="371948" cy="428212"/>
            </a:xfrm>
          </p:grpSpPr>
          <p:pic>
            <p:nvPicPr>
              <p:cNvPr id="101" name="Picture 4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420020" y="2576778"/>
                <a:ext cx="309106" cy="428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102" name="textruta 101"/>
              <p:cNvSpPr txBox="1"/>
              <p:nvPr/>
            </p:nvSpPr>
            <p:spPr>
              <a:xfrm>
                <a:off x="5398917" y="2743200"/>
                <a:ext cx="371948" cy="24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/>
                  <a:t>SM</a:t>
                </a:r>
              </a:p>
            </p:txBody>
          </p:sp>
        </p:grpSp>
        <p:grpSp>
          <p:nvGrpSpPr>
            <p:cNvPr id="35" name="Grupp 89"/>
            <p:cNvGrpSpPr/>
            <p:nvPr/>
          </p:nvGrpSpPr>
          <p:grpSpPr>
            <a:xfrm>
              <a:off x="5029200" y="2819400"/>
              <a:ext cx="462867" cy="532884"/>
              <a:chOff x="5398917" y="2576778"/>
              <a:chExt cx="371948" cy="428212"/>
            </a:xfrm>
          </p:grpSpPr>
          <p:pic>
            <p:nvPicPr>
              <p:cNvPr id="104" name="Picture 4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420020" y="2576778"/>
                <a:ext cx="309106" cy="428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105" name="textruta 104"/>
              <p:cNvSpPr txBox="1"/>
              <p:nvPr/>
            </p:nvSpPr>
            <p:spPr>
              <a:xfrm>
                <a:off x="5398917" y="2743200"/>
                <a:ext cx="371948" cy="24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/>
                  <a:t>SM</a:t>
                </a:r>
              </a:p>
            </p:txBody>
          </p:sp>
        </p:grpSp>
        <p:grpSp>
          <p:nvGrpSpPr>
            <p:cNvPr id="38" name="Grupp 89"/>
            <p:cNvGrpSpPr/>
            <p:nvPr/>
          </p:nvGrpSpPr>
          <p:grpSpPr>
            <a:xfrm>
              <a:off x="5410200" y="2209800"/>
              <a:ext cx="462867" cy="532884"/>
              <a:chOff x="5398917" y="2576778"/>
              <a:chExt cx="371948" cy="428212"/>
            </a:xfrm>
          </p:grpSpPr>
          <p:pic>
            <p:nvPicPr>
              <p:cNvPr id="107" name="Picture 4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420020" y="2576778"/>
                <a:ext cx="309106" cy="4282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108" name="textruta 107"/>
              <p:cNvSpPr txBox="1"/>
              <p:nvPr/>
            </p:nvSpPr>
            <p:spPr>
              <a:xfrm>
                <a:off x="5398917" y="2743200"/>
                <a:ext cx="371948" cy="247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/>
                  <a:t>SM</a:t>
                </a:r>
              </a:p>
            </p:txBody>
          </p:sp>
        </p:grpSp>
      </p:grpSp>
      <p:grpSp>
        <p:nvGrpSpPr>
          <p:cNvPr id="39" name="Grupp 114"/>
          <p:cNvGrpSpPr/>
          <p:nvPr/>
        </p:nvGrpSpPr>
        <p:grpSpPr>
          <a:xfrm>
            <a:off x="1905000" y="2324531"/>
            <a:ext cx="4947335" cy="2113590"/>
            <a:chOff x="1905000" y="2324531"/>
            <a:chExt cx="4947335" cy="2113590"/>
          </a:xfrm>
        </p:grpSpPr>
        <p:cxnSp>
          <p:nvCxnSpPr>
            <p:cNvPr id="117" name="Rak pil 116"/>
            <p:cNvCxnSpPr/>
            <p:nvPr/>
          </p:nvCxnSpPr>
          <p:spPr bwMode="auto">
            <a:xfrm flipV="1">
              <a:off x="1905000" y="3124200"/>
              <a:ext cx="990600" cy="457200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18" name="Rak pil 117"/>
            <p:cNvCxnSpPr>
              <a:endCxn id="99" idx="2"/>
            </p:cNvCxnSpPr>
            <p:nvPr/>
          </p:nvCxnSpPr>
          <p:spPr bwMode="auto">
            <a:xfrm rot="5400000" flipH="1" flipV="1">
              <a:off x="3192557" y="3875523"/>
              <a:ext cx="856721" cy="231434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20" name="Rak pil 119"/>
            <p:cNvCxnSpPr/>
            <p:nvPr/>
          </p:nvCxnSpPr>
          <p:spPr bwMode="auto">
            <a:xfrm rot="16200000" flipV="1">
              <a:off x="4562742" y="3666861"/>
              <a:ext cx="856721" cy="685799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22" name="Rak pil 121"/>
            <p:cNvCxnSpPr>
              <a:endCxn id="105" idx="3"/>
            </p:cNvCxnSpPr>
            <p:nvPr/>
          </p:nvCxnSpPr>
          <p:spPr bwMode="auto">
            <a:xfrm rot="10800000">
              <a:off x="5492068" y="3180392"/>
              <a:ext cx="1213533" cy="724331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24" name="Rak pil 123"/>
            <p:cNvCxnSpPr>
              <a:endCxn id="108" idx="3"/>
            </p:cNvCxnSpPr>
            <p:nvPr/>
          </p:nvCxnSpPr>
          <p:spPr bwMode="auto">
            <a:xfrm rot="10800000" flipV="1">
              <a:off x="5873068" y="2324531"/>
              <a:ext cx="979267" cy="246259"/>
            </a:xfrm>
            <a:prstGeom prst="straightConnector1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sp>
        <p:nvSpPr>
          <p:cNvPr id="126" name="Ellips 125"/>
          <p:cNvSpPr/>
          <p:nvPr/>
        </p:nvSpPr>
        <p:spPr bwMode="auto">
          <a:xfrm>
            <a:off x="2667000" y="914400"/>
            <a:ext cx="3200400" cy="28194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40" name="Grupp 115"/>
          <p:cNvGrpSpPr/>
          <p:nvPr/>
        </p:nvGrpSpPr>
        <p:grpSpPr>
          <a:xfrm>
            <a:off x="2961685" y="914400"/>
            <a:ext cx="2981915" cy="1518831"/>
            <a:chOff x="2961685" y="914400"/>
            <a:chExt cx="2981915" cy="1518831"/>
          </a:xfrm>
        </p:grpSpPr>
        <p:pic>
          <p:nvPicPr>
            <p:cNvPr id="36" name="Picture 3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38600" y="914400"/>
              <a:ext cx="446487" cy="587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" name="textruta 36"/>
            <p:cNvSpPr txBox="1"/>
            <p:nvPr/>
          </p:nvSpPr>
          <p:spPr>
            <a:xfrm>
              <a:off x="4398814" y="990600"/>
              <a:ext cx="7827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Dev</a:t>
              </a:r>
            </a:p>
            <a:p>
              <a:r>
                <a:rPr lang="sv-SE"/>
                <a:t>manager</a:t>
              </a:r>
            </a:p>
          </p:txBody>
        </p:sp>
        <p:grpSp>
          <p:nvGrpSpPr>
            <p:cNvPr id="41" name="Group 35"/>
            <p:cNvGrpSpPr>
              <a:grpSpLocks/>
            </p:cNvGrpSpPr>
            <p:nvPr/>
          </p:nvGrpSpPr>
          <p:grpSpPr bwMode="auto">
            <a:xfrm>
              <a:off x="2961685" y="1905000"/>
              <a:ext cx="391115" cy="528231"/>
              <a:chOff x="2962" y="981"/>
              <a:chExt cx="348" cy="470"/>
            </a:xfrm>
          </p:grpSpPr>
          <p:pic>
            <p:nvPicPr>
              <p:cNvPr id="128" name="Picture 3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71" y="981"/>
                <a:ext cx="339" cy="4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129" name="Text Box 31"/>
              <p:cNvSpPr txBox="1">
                <a:spLocks noChangeArrowheads="1"/>
              </p:cNvSpPr>
              <p:nvPr/>
            </p:nvSpPr>
            <p:spPr bwMode="auto">
              <a:xfrm>
                <a:off x="2962" y="1184"/>
                <a:ext cx="339" cy="23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sv-SE" sz="1100">
                    <a:solidFill>
                      <a:srgbClr val="FF0000"/>
                    </a:solidFill>
                    <a:latin typeface="Arial" charset="0"/>
                  </a:rPr>
                  <a:t>PO</a:t>
                </a:r>
              </a:p>
            </p:txBody>
          </p:sp>
        </p:grpSp>
        <p:grpSp>
          <p:nvGrpSpPr>
            <p:cNvPr id="42" name="Group 35"/>
            <p:cNvGrpSpPr>
              <a:grpSpLocks/>
            </p:cNvGrpSpPr>
            <p:nvPr/>
          </p:nvGrpSpPr>
          <p:grpSpPr bwMode="auto">
            <a:xfrm>
              <a:off x="3352800" y="1219200"/>
              <a:ext cx="391115" cy="528231"/>
              <a:chOff x="2962" y="981"/>
              <a:chExt cx="348" cy="470"/>
            </a:xfrm>
          </p:grpSpPr>
          <p:pic>
            <p:nvPicPr>
              <p:cNvPr id="141" name="Picture 3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71" y="981"/>
                <a:ext cx="339" cy="4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142" name="Text Box 31"/>
              <p:cNvSpPr txBox="1">
                <a:spLocks noChangeArrowheads="1"/>
              </p:cNvSpPr>
              <p:nvPr/>
            </p:nvSpPr>
            <p:spPr bwMode="auto">
              <a:xfrm>
                <a:off x="2962" y="1184"/>
                <a:ext cx="339" cy="23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sv-SE" sz="1100">
                    <a:solidFill>
                      <a:srgbClr val="FF0000"/>
                    </a:solidFill>
                    <a:latin typeface="Arial" charset="0"/>
                  </a:rPr>
                  <a:t>PO</a:t>
                </a:r>
              </a:p>
            </p:txBody>
          </p:sp>
        </p:grpSp>
        <p:grpSp>
          <p:nvGrpSpPr>
            <p:cNvPr id="43" name="Group 35"/>
            <p:cNvGrpSpPr>
              <a:grpSpLocks/>
            </p:cNvGrpSpPr>
            <p:nvPr/>
          </p:nvGrpSpPr>
          <p:grpSpPr bwMode="auto">
            <a:xfrm>
              <a:off x="4876800" y="1600200"/>
              <a:ext cx="391115" cy="528231"/>
              <a:chOff x="2962" y="981"/>
              <a:chExt cx="348" cy="470"/>
            </a:xfrm>
          </p:grpSpPr>
          <p:pic>
            <p:nvPicPr>
              <p:cNvPr id="144" name="Picture 3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71" y="981"/>
                <a:ext cx="339" cy="4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145" name="Text Box 31"/>
              <p:cNvSpPr txBox="1">
                <a:spLocks noChangeArrowheads="1"/>
              </p:cNvSpPr>
              <p:nvPr/>
            </p:nvSpPr>
            <p:spPr bwMode="auto">
              <a:xfrm>
                <a:off x="2962" y="1184"/>
                <a:ext cx="339" cy="23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sv-SE" sz="1100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sp>
          <p:nvSpPr>
            <p:cNvPr id="146" name="textruta 145"/>
            <p:cNvSpPr txBox="1"/>
            <p:nvPr/>
          </p:nvSpPr>
          <p:spPr>
            <a:xfrm>
              <a:off x="5160814" y="1600200"/>
              <a:ext cx="7827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Ops</a:t>
              </a:r>
            </a:p>
            <a:p>
              <a:r>
                <a:rPr lang="sv-SE"/>
                <a:t>manager</a:t>
              </a:r>
            </a:p>
          </p:txBody>
        </p:sp>
      </p:grpSp>
      <p:grpSp>
        <p:nvGrpSpPr>
          <p:cNvPr id="44" name="Grupp 118"/>
          <p:cNvGrpSpPr/>
          <p:nvPr/>
        </p:nvGrpSpPr>
        <p:grpSpPr>
          <a:xfrm>
            <a:off x="3733800" y="1550313"/>
            <a:ext cx="984352" cy="1573887"/>
            <a:chOff x="3733800" y="1550313"/>
            <a:chExt cx="984352" cy="1573887"/>
          </a:xfrm>
        </p:grpSpPr>
        <p:grpSp>
          <p:nvGrpSpPr>
            <p:cNvPr id="45" name="Grupp 149"/>
            <p:cNvGrpSpPr/>
            <p:nvPr/>
          </p:nvGrpSpPr>
          <p:grpSpPr>
            <a:xfrm>
              <a:off x="3784602" y="1981200"/>
              <a:ext cx="863598" cy="1143000"/>
              <a:chOff x="3048001" y="838200"/>
              <a:chExt cx="863598" cy="1143000"/>
            </a:xfrm>
          </p:grpSpPr>
          <p:sp>
            <p:nvSpPr>
              <p:cNvPr id="148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3048001" y="838200"/>
                <a:ext cx="863598" cy="1143000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46" name="Grupp 148"/>
              <p:cNvGrpSpPr/>
              <p:nvPr/>
            </p:nvGrpSpPr>
            <p:grpSpPr>
              <a:xfrm>
                <a:off x="3261365" y="914400"/>
                <a:ext cx="460432" cy="895352"/>
                <a:chOff x="3261365" y="914400"/>
                <a:chExt cx="460432" cy="895352"/>
              </a:xfrm>
            </p:grpSpPr>
            <p:sp>
              <p:nvSpPr>
                <p:cNvPr id="55" name="Rectangle 16"/>
                <p:cNvSpPr/>
                <p:nvPr/>
              </p:nvSpPr>
              <p:spPr>
                <a:xfrm>
                  <a:off x="3261365" y="9144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56" name="TextBox 17"/>
                <p:cNvSpPr txBox="1"/>
                <p:nvPr/>
              </p:nvSpPr>
              <p:spPr>
                <a:xfrm>
                  <a:off x="3293169" y="9599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57" name="Rectangle 16"/>
                <p:cNvSpPr/>
                <p:nvPr/>
              </p:nvSpPr>
              <p:spPr>
                <a:xfrm>
                  <a:off x="3261365" y="1219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58" name="TextBox 17"/>
                <p:cNvSpPr txBox="1"/>
                <p:nvPr/>
              </p:nvSpPr>
              <p:spPr>
                <a:xfrm>
                  <a:off x="3293169" y="1264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  <p:sp>
              <p:nvSpPr>
                <p:cNvPr id="59" name="Rectangle 16"/>
                <p:cNvSpPr/>
                <p:nvPr/>
              </p:nvSpPr>
              <p:spPr>
                <a:xfrm>
                  <a:off x="3261365" y="15240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7C80"/>
                    </a:gs>
                    <a:gs pos="50000">
                      <a:srgbClr val="FFBDBD"/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+mn-ea"/>
                    <a:cs typeface=""/>
                  </a:endParaRPr>
                </a:p>
              </p:txBody>
            </p:sp>
            <p:sp>
              <p:nvSpPr>
                <p:cNvPr id="60" name="TextBox 17"/>
                <p:cNvSpPr txBox="1"/>
                <p:nvPr/>
              </p:nvSpPr>
              <p:spPr>
                <a:xfrm>
                  <a:off x="3293169" y="15695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  <a:latin typeface=""/>
                      <a:cs typeface=""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cs typeface=""/>
                  </a:endParaRPr>
                </a:p>
              </p:txBody>
            </p:sp>
          </p:grpSp>
        </p:grpSp>
        <p:sp>
          <p:nvSpPr>
            <p:cNvPr id="61" name="textruta 60"/>
            <p:cNvSpPr txBox="1"/>
            <p:nvPr/>
          </p:nvSpPr>
          <p:spPr>
            <a:xfrm>
              <a:off x="3733800" y="1550313"/>
              <a:ext cx="98435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Top 3</a:t>
              </a:r>
            </a:p>
            <a:p>
              <a:pPr algn="ctr"/>
              <a:r>
                <a:rPr lang="sv-SE" sz="1050">
                  <a:solidFill>
                    <a:srgbClr val="800000"/>
                  </a:solidFill>
                  <a:latin typeface=""/>
                  <a:cs typeface=""/>
                </a:rPr>
                <a:t>impediments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55556E-6 L 0.15833 -0.10001 " pathEditMode="relative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025 -0.2 " pathEditMode="relative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-0.1 -0.17778 " pathEditMode="relative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-0.175 -0.1 " pathEditMode="relative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55556E-6 L -0.15834 0.04444 " pathEditMode="relative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ubrik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Top 3 impediments</a:t>
            </a: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142</a:t>
            </a:fld>
            <a:endParaRPr lang="en-US"/>
          </a:p>
        </p:txBody>
      </p:sp>
      <p:grpSp>
        <p:nvGrpSpPr>
          <p:cNvPr id="2" name="Grupp 27"/>
          <p:cNvGrpSpPr/>
          <p:nvPr/>
        </p:nvGrpSpPr>
        <p:grpSpPr>
          <a:xfrm>
            <a:off x="0" y="914400"/>
            <a:ext cx="4191000" cy="2057400"/>
            <a:chOff x="0" y="228600"/>
            <a:chExt cx="4191000" cy="2057400"/>
          </a:xfrm>
        </p:grpSpPr>
        <p:sp>
          <p:nvSpPr>
            <p:cNvPr id="10" name="Rektangel med rundade hörn 9"/>
            <p:cNvSpPr/>
            <p:nvPr/>
          </p:nvSpPr>
          <p:spPr bwMode="auto">
            <a:xfrm>
              <a:off x="685800" y="762000"/>
              <a:ext cx="3505200" cy="1524000"/>
            </a:xfrm>
            <a:prstGeom prst="round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sv-SE" sz="2800"/>
                <a:t>If you don’t know</a:t>
              </a:r>
            </a:p>
            <a:p>
              <a:pPr algn="ctr"/>
              <a:r>
                <a:rPr lang="sv-SE" sz="2800"/>
                <a:t>how to solve it,</a:t>
              </a:r>
            </a:p>
            <a:p>
              <a:pPr algn="ctr"/>
              <a:r>
                <a:rPr lang="sv-SE" sz="2800"/>
                <a:t>visualize it!</a:t>
              </a:r>
              <a:endParaRPr kumimoji="0" lang="sv-SE" sz="2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" name="5-udd 8"/>
            <p:cNvSpPr/>
            <p:nvPr/>
          </p:nvSpPr>
          <p:spPr bwMode="auto">
            <a:xfrm>
              <a:off x="0" y="228600"/>
              <a:ext cx="1219200" cy="990600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itchFamily="34" charset="0"/>
                </a:rPr>
                <a:t>Key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ahoma" pitchFamily="34" charset="0"/>
                </a:rPr>
                <a:t>point</a:t>
              </a:r>
            </a:p>
          </p:txBody>
        </p:sp>
      </p:grpSp>
      <p:grpSp>
        <p:nvGrpSpPr>
          <p:cNvPr id="5" name="Grupp 33"/>
          <p:cNvGrpSpPr/>
          <p:nvPr/>
        </p:nvGrpSpPr>
        <p:grpSpPr>
          <a:xfrm>
            <a:off x="4343400" y="0"/>
            <a:ext cx="4876800" cy="1447800"/>
            <a:chOff x="4343400" y="0"/>
            <a:chExt cx="4876800" cy="1447800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077200" y="0"/>
              <a:ext cx="990600" cy="1219200"/>
            </a:xfrm>
            <a:prstGeom prst="rect">
              <a:avLst/>
            </a:prstGeom>
          </p:spPr>
        </p:pic>
        <p:sp>
          <p:nvSpPr>
            <p:cNvPr id="8" name="Rundad rektangulär 7"/>
            <p:cNvSpPr/>
            <p:nvPr/>
          </p:nvSpPr>
          <p:spPr bwMode="auto">
            <a:xfrm>
              <a:off x="4343400" y="152400"/>
              <a:ext cx="3581400" cy="1143000"/>
            </a:xfrm>
            <a:prstGeom prst="wedgeRoundRectCallout">
              <a:avLst>
                <a:gd name="adj1" fmla="val 58205"/>
                <a:gd name="adj2" fmla="val -9376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Comic Sans MS"/>
                  <a:cs typeface="Comic Sans MS"/>
                </a:rPr>
                <a:t>When you solve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Comic Sans MS"/>
                  <a:cs typeface="Comic Sans MS"/>
                </a:rPr>
                <a:t>your biggest</a:t>
              </a:r>
              <a:r>
                <a:rPr kumimoji="0" lang="sv-SE" sz="1800" b="0" i="0" u="none" strike="noStrike" cap="none" normalizeH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Comic Sans MS"/>
                  <a:cs typeface="Comic Sans MS"/>
                </a:rPr>
                <a:t> </a:t>
              </a:r>
              <a:r>
                <a:rPr kumimoji="0" lang="sv-SE" sz="18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Comic Sans MS"/>
                  <a:cs typeface="Comic Sans MS"/>
                </a:rPr>
                <a:t>problem,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Comic Sans MS"/>
                  <a:cs typeface="Comic Sans MS"/>
                </a:rPr>
                <a:t>your second-biggest problem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Comic Sans MS"/>
                  <a:cs typeface="Comic Sans MS"/>
                </a:rPr>
                <a:t>is instantly</a:t>
              </a:r>
              <a:r>
                <a:rPr kumimoji="0" lang="sv-SE" sz="1800" b="0" i="0" u="none" strike="noStrike" cap="none" normalizeH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Comic Sans MS"/>
                  <a:cs typeface="Comic Sans MS"/>
                </a:rPr>
                <a:t> promoted</a:t>
              </a:r>
              <a:endParaRPr kumimoji="0" lang="sv-SE" sz="1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/>
                <a:cs typeface="Comic Sans MS"/>
              </a:endParaRPr>
            </a:p>
          </p:txBody>
        </p:sp>
        <p:sp>
          <p:nvSpPr>
            <p:cNvPr id="29" name="textruta 28"/>
            <p:cNvSpPr txBox="1"/>
            <p:nvPr/>
          </p:nvSpPr>
          <p:spPr>
            <a:xfrm>
              <a:off x="8013920" y="1170801"/>
              <a:ext cx="120628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Jerry Weinberg</a:t>
              </a:r>
            </a:p>
          </p:txBody>
        </p:sp>
      </p:grpSp>
      <p:pic>
        <p:nvPicPr>
          <p:cNvPr id="32" name="Bildobjekt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53000" y="5105400"/>
            <a:ext cx="2057400" cy="1752600"/>
          </a:xfrm>
          <a:prstGeom prst="rect">
            <a:avLst/>
          </a:prstGeom>
        </p:spPr>
      </p:pic>
      <p:pic>
        <p:nvPicPr>
          <p:cNvPr id="33" name="Bildobjekt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8400" y="1409700"/>
            <a:ext cx="2933700" cy="5448300"/>
          </a:xfrm>
          <a:prstGeom prst="rect">
            <a:avLst/>
          </a:prstGeom>
        </p:spPr>
      </p:pic>
      <p:pic>
        <p:nvPicPr>
          <p:cNvPr id="14" name="Bildobjekt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53000" y="3505200"/>
            <a:ext cx="2057400" cy="1828800"/>
          </a:xfrm>
          <a:prstGeom prst="rect">
            <a:avLst/>
          </a:prstGeom>
        </p:spPr>
      </p:pic>
      <p:pic>
        <p:nvPicPr>
          <p:cNvPr id="16" name="Bildobjekt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53000" y="2133600"/>
            <a:ext cx="2057400" cy="1524000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53000" y="1409700"/>
            <a:ext cx="15240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 28"/>
          <p:cNvGrpSpPr/>
          <p:nvPr/>
        </p:nvGrpSpPr>
        <p:grpSpPr>
          <a:xfrm>
            <a:off x="3810000" y="1326633"/>
            <a:ext cx="4800600" cy="3581400"/>
            <a:chOff x="3810000" y="1295400"/>
            <a:chExt cx="4800600" cy="3581400"/>
          </a:xfrm>
        </p:grpSpPr>
        <p:pic>
          <p:nvPicPr>
            <p:cNvPr id="16" name="Bildobjekt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10000" y="1295400"/>
              <a:ext cx="4800600" cy="3581400"/>
            </a:xfrm>
            <a:prstGeom prst="rect">
              <a:avLst/>
            </a:prstGeom>
          </p:spPr>
        </p:pic>
        <p:sp>
          <p:nvSpPr>
            <p:cNvPr id="18" name="Ellips 17"/>
            <p:cNvSpPr/>
            <p:nvPr/>
          </p:nvSpPr>
          <p:spPr bwMode="auto">
            <a:xfrm>
              <a:off x="4069830" y="2667000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" name="Ellips 18"/>
            <p:cNvSpPr/>
            <p:nvPr/>
          </p:nvSpPr>
          <p:spPr bwMode="auto">
            <a:xfrm>
              <a:off x="4326330" y="247295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" name="Ellips 19"/>
            <p:cNvSpPr/>
            <p:nvPr/>
          </p:nvSpPr>
          <p:spPr bwMode="auto">
            <a:xfrm>
              <a:off x="4791030" y="2333848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1" name="Ellips 20"/>
            <p:cNvSpPr/>
            <p:nvPr/>
          </p:nvSpPr>
          <p:spPr bwMode="auto">
            <a:xfrm>
              <a:off x="5029200" y="2219769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2" name="Ellips 21"/>
            <p:cNvSpPr/>
            <p:nvPr/>
          </p:nvSpPr>
          <p:spPr bwMode="auto">
            <a:xfrm>
              <a:off x="5257800" y="202860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3" name="Ellips 22"/>
            <p:cNvSpPr/>
            <p:nvPr/>
          </p:nvSpPr>
          <p:spPr bwMode="auto">
            <a:xfrm>
              <a:off x="5514300" y="207689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4" name="Ellips 23"/>
            <p:cNvSpPr/>
            <p:nvPr/>
          </p:nvSpPr>
          <p:spPr bwMode="auto">
            <a:xfrm>
              <a:off x="5739570" y="1916966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" name="Ellips 24"/>
            <p:cNvSpPr/>
            <p:nvPr/>
          </p:nvSpPr>
          <p:spPr bwMode="auto">
            <a:xfrm>
              <a:off x="5964840" y="1684159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" name="Ellips 25"/>
            <p:cNvSpPr/>
            <p:nvPr/>
          </p:nvSpPr>
          <p:spPr bwMode="auto">
            <a:xfrm>
              <a:off x="6315030" y="1690805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7" name="Ellips 26"/>
            <p:cNvSpPr/>
            <p:nvPr/>
          </p:nvSpPr>
          <p:spPr bwMode="auto">
            <a:xfrm>
              <a:off x="8458200" y="1752600"/>
              <a:ext cx="152400" cy="152400"/>
            </a:xfrm>
            <a:prstGeom prst="ellipse">
              <a:avLst/>
            </a:prstGeom>
            <a:solidFill>
              <a:srgbClr val="00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Developer happiness index</a:t>
            </a: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/>
              <a:pPr>
                <a:defRPr/>
              </a:pPr>
              <a:t>143</a:t>
            </a:fld>
            <a:endParaRPr lang="en-US"/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5200" y="4876800"/>
            <a:ext cx="5105400" cy="639943"/>
          </a:xfrm>
          <a:prstGeom prst="rect">
            <a:avLst/>
          </a:prstGeom>
        </p:spPr>
      </p:pic>
      <p:grpSp>
        <p:nvGrpSpPr>
          <p:cNvPr id="7" name="Grupp 6"/>
          <p:cNvGrpSpPr/>
          <p:nvPr/>
        </p:nvGrpSpPr>
        <p:grpSpPr>
          <a:xfrm>
            <a:off x="0" y="1295400"/>
            <a:ext cx="3276600" cy="2664875"/>
            <a:chOff x="0" y="4293195"/>
            <a:chExt cx="1828800" cy="1487372"/>
          </a:xfrm>
        </p:grpSpPr>
        <p:pic>
          <p:nvPicPr>
            <p:cNvPr id="8" name="Bildobjekt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0" y="4495800"/>
              <a:ext cx="1828800" cy="1284767"/>
            </a:xfrm>
            <a:prstGeom prst="rect">
              <a:avLst/>
            </a:prstGeom>
          </p:spPr>
        </p:pic>
        <p:sp>
          <p:nvSpPr>
            <p:cNvPr id="9" name="textruta 8"/>
            <p:cNvSpPr txBox="1"/>
            <p:nvPr/>
          </p:nvSpPr>
          <p:spPr>
            <a:xfrm>
              <a:off x="85060" y="4293195"/>
              <a:ext cx="268673" cy="223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/>
                <a:t>1</a:t>
              </a:r>
            </a:p>
          </p:txBody>
        </p:sp>
        <p:sp>
          <p:nvSpPr>
            <p:cNvPr id="10" name="textruta 9"/>
            <p:cNvSpPr txBox="1"/>
            <p:nvPr/>
          </p:nvSpPr>
          <p:spPr>
            <a:xfrm>
              <a:off x="466060" y="4293195"/>
              <a:ext cx="268673" cy="223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/>
                <a:t>2</a:t>
              </a:r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806988" y="4293195"/>
              <a:ext cx="268673" cy="223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/>
                <a:t>3</a:t>
              </a:r>
            </a:p>
          </p:txBody>
        </p:sp>
        <p:sp>
          <p:nvSpPr>
            <p:cNvPr id="12" name="textruta 11"/>
            <p:cNvSpPr txBox="1"/>
            <p:nvPr/>
          </p:nvSpPr>
          <p:spPr>
            <a:xfrm>
              <a:off x="1151860" y="4293195"/>
              <a:ext cx="268673" cy="223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/>
                <a:t>4</a:t>
              </a:r>
            </a:p>
          </p:txBody>
        </p:sp>
        <p:sp>
          <p:nvSpPr>
            <p:cNvPr id="13" name="textruta 12"/>
            <p:cNvSpPr txBox="1"/>
            <p:nvPr/>
          </p:nvSpPr>
          <p:spPr>
            <a:xfrm>
              <a:off x="1492788" y="4293195"/>
              <a:ext cx="268673" cy="223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000"/>
                <a:t>5</a:t>
              </a:r>
            </a:p>
          </p:txBody>
        </p:sp>
      </p:grpSp>
      <p:pic>
        <p:nvPicPr>
          <p:cNvPr id="15" name="Bildobjekt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5200" y="1295400"/>
            <a:ext cx="457200" cy="3657600"/>
          </a:xfrm>
          <a:prstGeom prst="rect">
            <a:avLst/>
          </a:prstGeom>
        </p:spPr>
      </p:pic>
      <p:sp>
        <p:nvSpPr>
          <p:cNvPr id="17" name="Ellips 16"/>
          <p:cNvSpPr/>
          <p:nvPr/>
        </p:nvSpPr>
        <p:spPr bwMode="auto">
          <a:xfrm>
            <a:off x="3844560" y="3048000"/>
            <a:ext cx="152400" cy="152400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/>
              <a:pPr>
                <a:defRPr/>
              </a:pPr>
              <a:t>144</a:t>
            </a:fld>
            <a:endParaRPr lang="en-US"/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28012"/>
            <a:ext cx="8077200" cy="5711152"/>
          </a:xfrm>
          <a:prstGeom prst="rect">
            <a:avLst/>
          </a:prstGeom>
        </p:spPr>
      </p:pic>
      <p:sp>
        <p:nvSpPr>
          <p:cNvPr id="7" name="Höger 6"/>
          <p:cNvSpPr/>
          <p:nvPr/>
        </p:nvSpPr>
        <p:spPr bwMode="auto">
          <a:xfrm rot="10193694">
            <a:off x="3676656" y="1896661"/>
            <a:ext cx="990600" cy="304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" name="Höger 7"/>
          <p:cNvSpPr/>
          <p:nvPr/>
        </p:nvSpPr>
        <p:spPr bwMode="auto">
          <a:xfrm rot="9149653">
            <a:off x="5319602" y="2421322"/>
            <a:ext cx="990600" cy="304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" name="Höger 8"/>
          <p:cNvSpPr/>
          <p:nvPr/>
        </p:nvSpPr>
        <p:spPr bwMode="auto">
          <a:xfrm rot="9149653">
            <a:off x="6719998" y="2760278"/>
            <a:ext cx="990600" cy="304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Testing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145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Quality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146</a:t>
            </a:fld>
            <a:endParaRPr lang="en-US"/>
          </a:p>
        </p:txBody>
      </p:sp>
      <p:pic>
        <p:nvPicPr>
          <p:cNvPr id="6" name="Picture 4" descr="C:\Users\Henrik\AppData\Local\Microsoft\Windows\Temporary Internet Files\Content.IE5\RZ2WJWOI\CASUS8S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2427" y="3200172"/>
            <a:ext cx="571504" cy="676609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 bwMode="auto">
          <a:xfrm>
            <a:off x="2143108" y="4357694"/>
            <a:ext cx="5000660" cy="10001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143108" y="1857364"/>
            <a:ext cx="5000660" cy="100013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143768" y="1714488"/>
            <a:ext cx="357190" cy="128588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785918" y="1714488"/>
            <a:ext cx="357190" cy="128588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14282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57224" y="200024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928926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286380" y="442913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357686" y="4232677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214546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714744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429124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072066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5643570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286512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929454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7643834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143900" y="228599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857224" y="235743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57158" y="200024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72000" y="3071810"/>
            <a:ext cx="1398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>
                <a:solidFill>
                  <a:srgbClr val="FF0000"/>
                </a:solidFill>
              </a:rPr>
              <a:t>Failure demand</a:t>
            </a:r>
          </a:p>
        </p:txBody>
      </p:sp>
      <p:sp>
        <p:nvSpPr>
          <p:cNvPr id="28" name="Right Arrow 27"/>
          <p:cNvSpPr/>
          <p:nvPr/>
        </p:nvSpPr>
        <p:spPr bwMode="auto">
          <a:xfrm>
            <a:off x="1285852" y="2143116"/>
            <a:ext cx="428628" cy="42862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9" name="Right Arrow 28"/>
          <p:cNvSpPr/>
          <p:nvPr/>
        </p:nvSpPr>
        <p:spPr bwMode="auto">
          <a:xfrm>
            <a:off x="8572528" y="2214554"/>
            <a:ext cx="428628" cy="42862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143768" y="4214818"/>
            <a:ext cx="357190" cy="128588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785918" y="4214818"/>
            <a:ext cx="357190" cy="128588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214282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857224" y="450057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2928926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214546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714744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572000" y="4643446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072066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286512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929454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643834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8143900" y="478632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857224" y="485776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57158" y="450057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5" name="Right Arrow 44"/>
          <p:cNvSpPr/>
          <p:nvPr/>
        </p:nvSpPr>
        <p:spPr bwMode="auto">
          <a:xfrm>
            <a:off x="1285852" y="4643446"/>
            <a:ext cx="428628" cy="42862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6" name="Right Arrow 45"/>
          <p:cNvSpPr/>
          <p:nvPr/>
        </p:nvSpPr>
        <p:spPr bwMode="auto">
          <a:xfrm>
            <a:off x="8572528" y="4714884"/>
            <a:ext cx="428628" cy="428628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7" name="Curved Down Arrow 46"/>
          <p:cNvSpPr/>
          <p:nvPr/>
        </p:nvSpPr>
        <p:spPr bwMode="auto">
          <a:xfrm rot="462100" flipH="1">
            <a:off x="4281286" y="3394842"/>
            <a:ext cx="3775428" cy="1000132"/>
          </a:xfrm>
          <a:prstGeom prst="curved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5286380" y="5000636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6000760" y="5000636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6572264" y="450057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4214810" y="4929198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5000628" y="3643314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5929322" y="3500438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6786578" y="371475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5" name="Explosion 2 54"/>
          <p:cNvSpPr/>
          <p:nvPr/>
        </p:nvSpPr>
        <p:spPr bwMode="auto">
          <a:xfrm>
            <a:off x="7715272" y="4286256"/>
            <a:ext cx="785818" cy="428628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56" name="Picture 2" descr="C:\Users\Henrik\AppData\Local\Microsoft\Windows\Temporary Internet Files\Content.IE5\RZ2WJWOI\CA2J83C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643314"/>
            <a:ext cx="768574" cy="762006"/>
          </a:xfrm>
          <a:prstGeom prst="rect">
            <a:avLst/>
          </a:prstGeom>
          <a:noFill/>
        </p:spPr>
      </p:pic>
      <p:sp>
        <p:nvSpPr>
          <p:cNvPr id="57" name="Explosion 2 56"/>
          <p:cNvSpPr/>
          <p:nvPr/>
        </p:nvSpPr>
        <p:spPr bwMode="auto">
          <a:xfrm>
            <a:off x="3857620" y="4071942"/>
            <a:ext cx="500066" cy="376673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58" name="Picture 2" descr="C:\Users\Henrik\AppData\Local\Microsoft\Windows\Temporary Internet Files\Content.IE5\RZ2WJWOI\CA2J83C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85860"/>
            <a:ext cx="768574" cy="762006"/>
          </a:xfrm>
          <a:prstGeom prst="rect">
            <a:avLst/>
          </a:prstGeom>
          <a:noFill/>
        </p:spPr>
      </p:pic>
      <p:pic>
        <p:nvPicPr>
          <p:cNvPr id="59" name="Picture 2" descr="C:\Users\Henrik\AppData\Local\Microsoft\Windows\Temporary Internet Files\Content.IE5\RZ2WJWOI\CA2J83C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1285860"/>
            <a:ext cx="768574" cy="762006"/>
          </a:xfrm>
          <a:prstGeom prst="rect">
            <a:avLst/>
          </a:prstGeom>
          <a:noFill/>
        </p:spPr>
      </p:pic>
      <p:pic>
        <p:nvPicPr>
          <p:cNvPr id="60" name="Picture 2" descr="C:\Users\Henrik\AppData\Local\Microsoft\Windows\Temporary Internet Files\Content.IE5\RZ2WJWOI\CA2J83C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5214950"/>
            <a:ext cx="768574" cy="762006"/>
          </a:xfrm>
          <a:prstGeom prst="rect">
            <a:avLst/>
          </a:prstGeom>
          <a:noFill/>
        </p:spPr>
      </p:pic>
      <p:pic>
        <p:nvPicPr>
          <p:cNvPr id="61" name="Picture 4" descr="C:\Users\Henrik\AppData\Local\Microsoft\Windows\Temporary Internet Files\Content.IE5\RZ2WJWOI\CASUS8S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3643314"/>
            <a:ext cx="571504" cy="676609"/>
          </a:xfrm>
          <a:prstGeom prst="rect">
            <a:avLst/>
          </a:prstGeom>
          <a:noFill/>
        </p:spPr>
      </p:pic>
      <p:sp>
        <p:nvSpPr>
          <p:cNvPr id="62" name="TextBox 61"/>
          <p:cNvSpPr txBox="1"/>
          <p:nvPr/>
        </p:nvSpPr>
        <p:spPr>
          <a:xfrm>
            <a:off x="928662" y="1285860"/>
            <a:ext cx="13081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>
                <a:solidFill>
                  <a:srgbClr val="007033"/>
                </a:solidFill>
              </a:rPr>
              <a:t>Value demand</a:t>
            </a:r>
            <a:endParaRPr lang="sv-SE" sz="1400">
              <a:solidFill>
                <a:srgbClr val="007033"/>
              </a:solidFill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5643570" y="4714884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4786314" y="5072074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4929190" y="4429132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5715008" y="450057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6572264" y="5000636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6143636" y="4500570"/>
            <a:ext cx="357190" cy="267893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643570" y="476250"/>
            <a:ext cx="2720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/>
              <a:t>Defects per unit of valued work</a:t>
            </a:r>
            <a:endParaRPr lang="sv-SE" sz="18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7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31FF73A5-62F9-469D-AE14-D73DCFFC2EA6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1027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1027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429B51A-907F-4418-8C17-3A4AC4015C30}" type="slidenum">
              <a:rPr lang="en-US" smtClean="0"/>
              <a:pPr>
                <a:defRPr/>
              </a:pPr>
              <a:t>147</a:t>
            </a:fld>
            <a:endParaRPr lang="en-US" smtClean="0"/>
          </a:p>
        </p:txBody>
      </p:sp>
      <p:sp>
        <p:nvSpPr>
          <p:cNvPr id="6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Testing – ideal case</a:t>
            </a:r>
          </a:p>
        </p:txBody>
      </p:sp>
      <p:sp>
        <p:nvSpPr>
          <p:cNvPr id="6178" name="AutoShape 4"/>
          <p:cNvSpPr>
            <a:spLocks noChangeArrowheads="1"/>
          </p:cNvSpPr>
          <p:nvPr/>
        </p:nvSpPr>
        <p:spPr bwMode="auto">
          <a:xfrm rot="-4363343">
            <a:off x="4067175" y="4129088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179" name="Rectangle 5"/>
          <p:cNvSpPr>
            <a:spLocks noChangeArrowheads="1"/>
          </p:cNvSpPr>
          <p:nvPr/>
        </p:nvSpPr>
        <p:spPr bwMode="auto">
          <a:xfrm>
            <a:off x="1403350" y="4868863"/>
            <a:ext cx="3168650" cy="2889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180" name="Text Box 6"/>
          <p:cNvSpPr txBox="1">
            <a:spLocks noChangeArrowheads="1"/>
          </p:cNvSpPr>
          <p:nvPr/>
        </p:nvSpPr>
        <p:spPr bwMode="auto">
          <a:xfrm>
            <a:off x="1403350" y="4868863"/>
            <a:ext cx="752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Sprint 1</a:t>
            </a:r>
          </a:p>
        </p:txBody>
      </p:sp>
      <p:sp>
        <p:nvSpPr>
          <p:cNvPr id="6181" name="Line 7"/>
          <p:cNvSpPr>
            <a:spLocks noChangeShapeType="1"/>
          </p:cNvSpPr>
          <p:nvPr/>
        </p:nvSpPr>
        <p:spPr bwMode="auto">
          <a:xfrm>
            <a:off x="1403350" y="5314950"/>
            <a:ext cx="6985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sv-SE"/>
          </a:p>
        </p:txBody>
      </p:sp>
      <p:sp>
        <p:nvSpPr>
          <p:cNvPr id="6182" name="Text Box 8"/>
          <p:cNvSpPr txBox="1">
            <a:spLocks noChangeArrowheads="1"/>
          </p:cNvSpPr>
          <p:nvPr/>
        </p:nvSpPr>
        <p:spPr bwMode="auto">
          <a:xfrm>
            <a:off x="3924300" y="5373688"/>
            <a:ext cx="104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800">
                <a:solidFill>
                  <a:schemeClr val="hlink"/>
                </a:solidFill>
                <a:latin typeface="Arial" charset="0"/>
              </a:rPr>
              <a:t>Timeline</a:t>
            </a:r>
          </a:p>
        </p:txBody>
      </p:sp>
      <p:sp>
        <p:nvSpPr>
          <p:cNvPr id="235529" name="Rectangle 9"/>
          <p:cNvSpPr>
            <a:spLocks noChangeArrowheads="1"/>
          </p:cNvSpPr>
          <p:nvPr/>
        </p:nvSpPr>
        <p:spPr bwMode="auto">
          <a:xfrm>
            <a:off x="4716463" y="4868863"/>
            <a:ext cx="3240087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5530" name="Text Box 10"/>
          <p:cNvSpPr txBox="1">
            <a:spLocks noChangeArrowheads="1"/>
          </p:cNvSpPr>
          <p:nvPr/>
        </p:nvSpPr>
        <p:spPr bwMode="auto">
          <a:xfrm>
            <a:off x="4716463" y="4868863"/>
            <a:ext cx="752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Sprint 2</a:t>
            </a:r>
          </a:p>
        </p:txBody>
      </p:sp>
      <p:sp>
        <p:nvSpPr>
          <p:cNvPr id="6185" name="AutoShape 11"/>
          <p:cNvSpPr>
            <a:spLocks noChangeArrowheads="1"/>
          </p:cNvSpPr>
          <p:nvPr/>
        </p:nvSpPr>
        <p:spPr bwMode="auto">
          <a:xfrm>
            <a:off x="4356100" y="4149725"/>
            <a:ext cx="576263" cy="360363"/>
          </a:xfrm>
          <a:prstGeom prst="cube">
            <a:avLst>
              <a:gd name="adj" fmla="val 15722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 b="1">
                <a:solidFill>
                  <a:srgbClr val="008000"/>
                </a:solidFill>
                <a:latin typeface="Arial" charset="0"/>
              </a:rPr>
              <a:t>v1.0.0</a:t>
            </a:r>
          </a:p>
        </p:txBody>
      </p:sp>
      <p:graphicFrame>
        <p:nvGraphicFramePr>
          <p:cNvPr id="6146" name="Object 27"/>
          <p:cNvGraphicFramePr>
            <a:graphicFrameLocks noChangeAspect="1"/>
          </p:cNvGraphicFramePr>
          <p:nvPr/>
        </p:nvGraphicFramePr>
        <p:xfrm>
          <a:off x="4930775" y="3213100"/>
          <a:ext cx="2682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9" name="Visio" r:id="rId4" imgW="241300" imgH="317500" progId="">
                  <p:embed/>
                </p:oleObj>
              </mc:Choice>
              <mc:Fallback>
                <p:oleObj name="Visio" r:id="rId4" imgW="241300" imgH="317500" progId="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0775" y="3213100"/>
                        <a:ext cx="26828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28"/>
          <p:cNvGraphicFramePr>
            <a:graphicFrameLocks noChangeAspect="1"/>
          </p:cNvGraphicFramePr>
          <p:nvPr/>
        </p:nvGraphicFramePr>
        <p:xfrm>
          <a:off x="5148263" y="2925763"/>
          <a:ext cx="26828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0" name="Visio" r:id="rId6" imgW="241300" imgH="317500" progId="">
                  <p:embed/>
                </p:oleObj>
              </mc:Choice>
              <mc:Fallback>
                <p:oleObj name="Visio" r:id="rId6" imgW="241300" imgH="31750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2925763"/>
                        <a:ext cx="268287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29"/>
          <p:cNvGraphicFramePr>
            <a:graphicFrameLocks noChangeAspect="1"/>
          </p:cNvGraphicFramePr>
          <p:nvPr/>
        </p:nvGraphicFramePr>
        <p:xfrm>
          <a:off x="5219700" y="3284538"/>
          <a:ext cx="26828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1" name="Visio" r:id="rId7" imgW="241300" imgH="317500" progId="">
                  <p:embed/>
                </p:oleObj>
              </mc:Choice>
              <mc:Fallback>
                <p:oleObj name="Visio" r:id="rId7" imgW="241300" imgH="317500" progId="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3284538"/>
                        <a:ext cx="268288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30"/>
          <p:cNvGraphicFramePr>
            <a:graphicFrameLocks noChangeAspect="1"/>
          </p:cNvGraphicFramePr>
          <p:nvPr/>
        </p:nvGraphicFramePr>
        <p:xfrm>
          <a:off x="4714875" y="2925763"/>
          <a:ext cx="26828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" name="Visio" r:id="rId8" imgW="241300" imgH="317500" progId="">
                  <p:embed/>
                </p:oleObj>
              </mc:Choice>
              <mc:Fallback>
                <p:oleObj name="Visio" r:id="rId8" imgW="241300" imgH="317500" progId="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5" y="2925763"/>
                        <a:ext cx="268288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31"/>
          <p:cNvGraphicFramePr>
            <a:graphicFrameLocks noChangeAspect="1"/>
          </p:cNvGraphicFramePr>
          <p:nvPr/>
        </p:nvGraphicFramePr>
        <p:xfrm>
          <a:off x="5291138" y="2852738"/>
          <a:ext cx="26828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" name="Visio" r:id="rId9" imgW="241300" imgH="317500" progId="">
                  <p:embed/>
                </p:oleObj>
              </mc:Choice>
              <mc:Fallback>
                <p:oleObj name="Visio" r:id="rId9" imgW="241300" imgH="317500" progId="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1138" y="2852738"/>
                        <a:ext cx="268287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32"/>
          <p:cNvGraphicFramePr>
            <a:graphicFrameLocks noChangeAspect="1"/>
          </p:cNvGraphicFramePr>
          <p:nvPr/>
        </p:nvGraphicFramePr>
        <p:xfrm>
          <a:off x="4930775" y="2781300"/>
          <a:ext cx="2682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" name="Visio" r:id="rId10" imgW="241300" imgH="317500" progId="">
                  <p:embed/>
                </p:oleObj>
              </mc:Choice>
              <mc:Fallback>
                <p:oleObj name="Visio" r:id="rId10" imgW="241300" imgH="317500" progId="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0775" y="2781300"/>
                        <a:ext cx="26828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33"/>
          <p:cNvGraphicFramePr>
            <a:graphicFrameLocks noChangeAspect="1"/>
          </p:cNvGraphicFramePr>
          <p:nvPr/>
        </p:nvGraphicFramePr>
        <p:xfrm>
          <a:off x="5291138" y="2565400"/>
          <a:ext cx="26828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" name="Visio" r:id="rId11" imgW="241300" imgH="317500" progId="">
                  <p:embed/>
                </p:oleObj>
              </mc:Choice>
              <mc:Fallback>
                <p:oleObj name="Visio" r:id="rId11" imgW="241300" imgH="317500" progId="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1138" y="2565400"/>
                        <a:ext cx="268287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3" name="Object 34"/>
          <p:cNvGraphicFramePr>
            <a:graphicFrameLocks noChangeAspect="1"/>
          </p:cNvGraphicFramePr>
          <p:nvPr/>
        </p:nvGraphicFramePr>
        <p:xfrm>
          <a:off x="5435600" y="3213100"/>
          <a:ext cx="2682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6" name="Visio" r:id="rId12" imgW="241300" imgH="317500" progId="">
                  <p:embed/>
                </p:oleObj>
              </mc:Choice>
              <mc:Fallback>
                <p:oleObj name="Visio" r:id="rId12" imgW="241300" imgH="317500" progId="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3213100"/>
                        <a:ext cx="26828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6" name="Text Box 35"/>
          <p:cNvSpPr txBox="1">
            <a:spLocks noChangeArrowheads="1"/>
          </p:cNvSpPr>
          <p:nvPr/>
        </p:nvSpPr>
        <p:spPr bwMode="auto">
          <a:xfrm>
            <a:off x="323850" y="4868863"/>
            <a:ext cx="10541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Scrum team</a:t>
            </a:r>
          </a:p>
        </p:txBody>
      </p:sp>
      <p:sp>
        <p:nvSpPr>
          <p:cNvPr id="6187" name="Text Box 37"/>
          <p:cNvSpPr txBox="1">
            <a:spLocks noChangeArrowheads="1"/>
          </p:cNvSpPr>
          <p:nvPr/>
        </p:nvSpPr>
        <p:spPr bwMode="auto">
          <a:xfrm>
            <a:off x="3706813" y="2925763"/>
            <a:ext cx="920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End users</a:t>
            </a:r>
          </a:p>
        </p:txBody>
      </p:sp>
      <p:graphicFrame>
        <p:nvGraphicFramePr>
          <p:cNvPr id="6154" name="Object 38"/>
          <p:cNvGraphicFramePr>
            <a:graphicFrameLocks noChangeAspect="1"/>
          </p:cNvGraphicFramePr>
          <p:nvPr/>
        </p:nvGraphicFramePr>
        <p:xfrm>
          <a:off x="5075238" y="2565400"/>
          <a:ext cx="26828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7" name="Visio" r:id="rId13" imgW="241300" imgH="317500" progId="">
                  <p:embed/>
                </p:oleObj>
              </mc:Choice>
              <mc:Fallback>
                <p:oleObj name="Visio" r:id="rId13" imgW="241300" imgH="317500" progId="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238" y="2565400"/>
                        <a:ext cx="268287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39"/>
          <p:cNvGraphicFramePr>
            <a:graphicFrameLocks noChangeAspect="1"/>
          </p:cNvGraphicFramePr>
          <p:nvPr/>
        </p:nvGraphicFramePr>
        <p:xfrm>
          <a:off x="4930775" y="2997200"/>
          <a:ext cx="2682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8" name="Visio" r:id="rId14" imgW="241300" imgH="317500" progId="">
                  <p:embed/>
                </p:oleObj>
              </mc:Choice>
              <mc:Fallback>
                <p:oleObj name="Visio" r:id="rId14" imgW="241300" imgH="317500" progId="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0775" y="2997200"/>
                        <a:ext cx="26828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Object 40"/>
          <p:cNvGraphicFramePr>
            <a:graphicFrameLocks noChangeAspect="1"/>
          </p:cNvGraphicFramePr>
          <p:nvPr/>
        </p:nvGraphicFramePr>
        <p:xfrm>
          <a:off x="5651500" y="2997200"/>
          <a:ext cx="2682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9" name="Visio" r:id="rId15" imgW="241300" imgH="317500" progId="">
                  <p:embed/>
                </p:oleObj>
              </mc:Choice>
              <mc:Fallback>
                <p:oleObj name="Visio" r:id="rId15" imgW="241300" imgH="317500" progId="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2997200"/>
                        <a:ext cx="26828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7" name="Object 41"/>
          <p:cNvGraphicFramePr>
            <a:graphicFrameLocks noChangeAspect="1"/>
          </p:cNvGraphicFramePr>
          <p:nvPr/>
        </p:nvGraphicFramePr>
        <p:xfrm>
          <a:off x="4930775" y="2709863"/>
          <a:ext cx="26828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0" name="Visio" r:id="rId16" imgW="241300" imgH="317500" progId="">
                  <p:embed/>
                </p:oleObj>
              </mc:Choice>
              <mc:Fallback>
                <p:oleObj name="Visio" r:id="rId16" imgW="241300" imgH="317500" progId="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0775" y="2709863"/>
                        <a:ext cx="268288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8" name="Object 42"/>
          <p:cNvGraphicFramePr>
            <a:graphicFrameLocks noChangeAspect="1"/>
          </p:cNvGraphicFramePr>
          <p:nvPr/>
        </p:nvGraphicFramePr>
        <p:xfrm>
          <a:off x="5435600" y="2997200"/>
          <a:ext cx="2682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1" name="Visio" r:id="rId17" imgW="241300" imgH="317500" progId="">
                  <p:embed/>
                </p:oleObj>
              </mc:Choice>
              <mc:Fallback>
                <p:oleObj name="Visio" r:id="rId17" imgW="241300" imgH="317500" progId="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997200"/>
                        <a:ext cx="268288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9" name="Object 43"/>
          <p:cNvGraphicFramePr>
            <a:graphicFrameLocks noChangeAspect="1"/>
          </p:cNvGraphicFramePr>
          <p:nvPr/>
        </p:nvGraphicFramePr>
        <p:xfrm>
          <a:off x="5507038" y="2708275"/>
          <a:ext cx="26828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" name="Visio" r:id="rId18" imgW="241300" imgH="317500" progId="">
                  <p:embed/>
                </p:oleObj>
              </mc:Choice>
              <mc:Fallback>
                <p:oleObj name="Visio" r:id="rId18" imgW="241300" imgH="317500" progId="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38" y="2708275"/>
                        <a:ext cx="268287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4" name="AutoShape 44"/>
          <p:cNvSpPr>
            <a:spLocks noChangeArrowheads="1"/>
          </p:cNvSpPr>
          <p:nvPr/>
        </p:nvSpPr>
        <p:spPr bwMode="auto">
          <a:xfrm rot="-4363343">
            <a:off x="7416800" y="4113213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5544" name="AutoShape 24"/>
          <p:cNvSpPr>
            <a:spLocks noChangeArrowheads="1"/>
          </p:cNvSpPr>
          <p:nvPr/>
        </p:nvSpPr>
        <p:spPr bwMode="auto">
          <a:xfrm>
            <a:off x="7667625" y="4149725"/>
            <a:ext cx="577850" cy="360363"/>
          </a:xfrm>
          <a:prstGeom prst="cube">
            <a:avLst>
              <a:gd name="adj" fmla="val 15722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 b="1">
                <a:solidFill>
                  <a:srgbClr val="006600"/>
                </a:solidFill>
                <a:latin typeface="Arial" charset="0"/>
              </a:rPr>
              <a:t>v1.1.0</a:t>
            </a:r>
          </a:p>
        </p:txBody>
      </p:sp>
      <p:grpSp>
        <p:nvGrpSpPr>
          <p:cNvPr id="2" name="Group 61"/>
          <p:cNvGrpSpPr>
            <a:grpSpLocks/>
          </p:cNvGrpSpPr>
          <p:nvPr/>
        </p:nvGrpSpPr>
        <p:grpSpPr bwMode="auto">
          <a:xfrm>
            <a:off x="7524750" y="2493963"/>
            <a:ext cx="1204913" cy="1079500"/>
            <a:chOff x="4740" y="1571"/>
            <a:chExt cx="759" cy="680"/>
          </a:xfrm>
        </p:grpSpPr>
        <p:graphicFrame>
          <p:nvGraphicFramePr>
            <p:cNvPr id="6160" name="Object 48"/>
            <p:cNvGraphicFramePr>
              <a:graphicFrameLocks noChangeAspect="1"/>
            </p:cNvGraphicFramePr>
            <p:nvPr/>
          </p:nvGraphicFramePr>
          <p:xfrm>
            <a:off x="5058" y="2024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3" name="Visio" r:id="rId19" imgW="241300" imgH="317500" progId="">
                    <p:embed/>
                  </p:oleObj>
                </mc:Choice>
                <mc:Fallback>
                  <p:oleObj name="Visio" r:id="rId19" imgW="241300" imgH="317500" progId="">
                    <p:embed/>
                    <p:pic>
                      <p:nvPicPr>
                        <p:cNvPr id="0" name="Object 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58" y="2024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191" name="Group 60"/>
            <p:cNvGrpSpPr>
              <a:grpSpLocks/>
            </p:cNvGrpSpPr>
            <p:nvPr/>
          </p:nvGrpSpPr>
          <p:grpSpPr bwMode="auto">
            <a:xfrm>
              <a:off x="4740" y="1571"/>
              <a:ext cx="759" cy="635"/>
              <a:chOff x="4740" y="1571"/>
              <a:chExt cx="759" cy="635"/>
            </a:xfrm>
          </p:grpSpPr>
          <p:graphicFrame>
            <p:nvGraphicFramePr>
              <p:cNvPr id="6161" name="Object 46"/>
              <p:cNvGraphicFramePr>
                <a:graphicFrameLocks noChangeAspect="1"/>
              </p:cNvGraphicFramePr>
              <p:nvPr/>
            </p:nvGraphicFramePr>
            <p:xfrm>
              <a:off x="4876" y="1979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04" name="Visio" r:id="rId20" imgW="241300" imgH="317500" progId="">
                      <p:embed/>
                    </p:oleObj>
                  </mc:Choice>
                  <mc:Fallback>
                    <p:oleObj name="Visio" r:id="rId20" imgW="241300" imgH="317500" progId="">
                      <p:embed/>
                      <p:pic>
                        <p:nvPicPr>
                          <p:cNvPr id="0" name="Object 4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76" y="1979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2" name="Object 47"/>
              <p:cNvGraphicFramePr>
                <a:graphicFrameLocks noChangeAspect="1"/>
              </p:cNvGraphicFramePr>
              <p:nvPr/>
            </p:nvGraphicFramePr>
            <p:xfrm>
              <a:off x="5013" y="1798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05" name="Visio" r:id="rId21" imgW="241300" imgH="317500" progId="">
                      <p:embed/>
                    </p:oleObj>
                  </mc:Choice>
                  <mc:Fallback>
                    <p:oleObj name="Visio" r:id="rId21" imgW="241300" imgH="317500" progId="">
                      <p:embed/>
                      <p:pic>
                        <p:nvPicPr>
                          <p:cNvPr id="0" name="Object 4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13" y="1798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3" name="Object 49"/>
              <p:cNvGraphicFramePr>
                <a:graphicFrameLocks noChangeAspect="1"/>
              </p:cNvGraphicFramePr>
              <p:nvPr/>
            </p:nvGraphicFramePr>
            <p:xfrm>
              <a:off x="4740" y="1798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06" name="Visio" r:id="rId22" imgW="241300" imgH="317500" progId="">
                      <p:embed/>
                    </p:oleObj>
                  </mc:Choice>
                  <mc:Fallback>
                    <p:oleObj name="Visio" r:id="rId22" imgW="241300" imgH="317500" progId="">
                      <p:embed/>
                      <p:pic>
                        <p:nvPicPr>
                          <p:cNvPr id="0" name="Object 4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40" y="1798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4" name="Object 50"/>
              <p:cNvGraphicFramePr>
                <a:graphicFrameLocks noChangeAspect="1"/>
              </p:cNvGraphicFramePr>
              <p:nvPr/>
            </p:nvGraphicFramePr>
            <p:xfrm>
              <a:off x="5103" y="1752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07" name="Visio" r:id="rId23" imgW="241300" imgH="317500" progId="">
                      <p:embed/>
                    </p:oleObj>
                  </mc:Choice>
                  <mc:Fallback>
                    <p:oleObj name="Visio" r:id="rId23" imgW="241300" imgH="317500" progId="">
                      <p:embed/>
                      <p:pic>
                        <p:nvPicPr>
                          <p:cNvPr id="0" name="Object 5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03" y="1752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5" name="Object 51"/>
              <p:cNvGraphicFramePr>
                <a:graphicFrameLocks noChangeAspect="1"/>
              </p:cNvGraphicFramePr>
              <p:nvPr/>
            </p:nvGraphicFramePr>
            <p:xfrm>
              <a:off x="4876" y="1707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08" name="Visio" r:id="rId24" imgW="241300" imgH="317500" progId="">
                      <p:embed/>
                    </p:oleObj>
                  </mc:Choice>
                  <mc:Fallback>
                    <p:oleObj name="Visio" r:id="rId24" imgW="241300" imgH="317500" progId="">
                      <p:embed/>
                      <p:pic>
                        <p:nvPicPr>
                          <p:cNvPr id="0" name="Object 5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76" y="1707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6" name="Object 52"/>
              <p:cNvGraphicFramePr>
                <a:graphicFrameLocks noChangeAspect="1"/>
              </p:cNvGraphicFramePr>
              <p:nvPr/>
            </p:nvGraphicFramePr>
            <p:xfrm>
              <a:off x="5103" y="1571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09" name="Visio" r:id="rId25" imgW="241300" imgH="317500" progId="">
                      <p:embed/>
                    </p:oleObj>
                  </mc:Choice>
                  <mc:Fallback>
                    <p:oleObj name="Visio" r:id="rId25" imgW="241300" imgH="317500" progId="">
                      <p:embed/>
                      <p:pic>
                        <p:nvPicPr>
                          <p:cNvPr id="0" name="Object 5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03" y="1571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7" name="Object 53"/>
              <p:cNvGraphicFramePr>
                <a:graphicFrameLocks noChangeAspect="1"/>
              </p:cNvGraphicFramePr>
              <p:nvPr/>
            </p:nvGraphicFramePr>
            <p:xfrm>
              <a:off x="5194" y="1979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10" name="Visio" r:id="rId26" imgW="241300" imgH="317500" progId="">
                      <p:embed/>
                    </p:oleObj>
                  </mc:Choice>
                  <mc:Fallback>
                    <p:oleObj name="Visio" r:id="rId26" imgW="241300" imgH="317500" progId="">
                      <p:embed/>
                      <p:pic>
                        <p:nvPicPr>
                          <p:cNvPr id="0" name="Object 5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94" y="1979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8" name="Object 54"/>
              <p:cNvGraphicFramePr>
                <a:graphicFrameLocks noChangeAspect="1"/>
              </p:cNvGraphicFramePr>
              <p:nvPr/>
            </p:nvGraphicFramePr>
            <p:xfrm>
              <a:off x="4967" y="1571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11" name="Visio" r:id="rId27" imgW="241300" imgH="317500" progId="">
                      <p:embed/>
                    </p:oleObj>
                  </mc:Choice>
                  <mc:Fallback>
                    <p:oleObj name="Visio" r:id="rId27" imgW="241300" imgH="317500" progId="">
                      <p:embed/>
                      <p:pic>
                        <p:nvPicPr>
                          <p:cNvPr id="0" name="Object 5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67" y="1571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69" name="Object 55"/>
              <p:cNvGraphicFramePr>
                <a:graphicFrameLocks noChangeAspect="1"/>
              </p:cNvGraphicFramePr>
              <p:nvPr/>
            </p:nvGraphicFramePr>
            <p:xfrm>
              <a:off x="4876" y="1843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12" name="Visio" r:id="rId28" imgW="241300" imgH="317500" progId="">
                      <p:embed/>
                    </p:oleObj>
                  </mc:Choice>
                  <mc:Fallback>
                    <p:oleObj name="Visio" r:id="rId28" imgW="241300" imgH="317500" progId="">
                      <p:embed/>
                      <p:pic>
                        <p:nvPicPr>
                          <p:cNvPr id="0" name="Object 5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76" y="1843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0" name="Object 56"/>
              <p:cNvGraphicFramePr>
                <a:graphicFrameLocks noChangeAspect="1"/>
              </p:cNvGraphicFramePr>
              <p:nvPr/>
            </p:nvGraphicFramePr>
            <p:xfrm>
              <a:off x="5330" y="1843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13" name="Visio" r:id="rId29" imgW="241300" imgH="317500" progId="">
                      <p:embed/>
                    </p:oleObj>
                  </mc:Choice>
                  <mc:Fallback>
                    <p:oleObj name="Visio" r:id="rId29" imgW="241300" imgH="317500" progId="">
                      <p:embed/>
                      <p:pic>
                        <p:nvPicPr>
                          <p:cNvPr id="0" name="Object 5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30" y="1843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1" name="Object 57"/>
              <p:cNvGraphicFramePr>
                <a:graphicFrameLocks noChangeAspect="1"/>
              </p:cNvGraphicFramePr>
              <p:nvPr/>
            </p:nvGraphicFramePr>
            <p:xfrm>
              <a:off x="4876" y="1662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14" name="Visio" r:id="rId30" imgW="241300" imgH="317500" progId="">
                      <p:embed/>
                    </p:oleObj>
                  </mc:Choice>
                  <mc:Fallback>
                    <p:oleObj name="Visio" r:id="rId30" imgW="241300" imgH="317500" progId="">
                      <p:embed/>
                      <p:pic>
                        <p:nvPicPr>
                          <p:cNvPr id="0" name="Object 5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76" y="1662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2" name="Object 58"/>
              <p:cNvGraphicFramePr>
                <a:graphicFrameLocks noChangeAspect="1"/>
              </p:cNvGraphicFramePr>
              <p:nvPr/>
            </p:nvGraphicFramePr>
            <p:xfrm>
              <a:off x="5194" y="1843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15" name="Visio" r:id="rId31" imgW="241300" imgH="317500" progId="">
                      <p:embed/>
                    </p:oleObj>
                  </mc:Choice>
                  <mc:Fallback>
                    <p:oleObj name="Visio" r:id="rId31" imgW="241300" imgH="317500" progId="">
                      <p:embed/>
                      <p:pic>
                        <p:nvPicPr>
                          <p:cNvPr id="0" name="Object 5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94" y="1843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3" name="Object 59"/>
              <p:cNvGraphicFramePr>
                <a:graphicFrameLocks noChangeAspect="1"/>
              </p:cNvGraphicFramePr>
              <p:nvPr/>
            </p:nvGraphicFramePr>
            <p:xfrm>
              <a:off x="5239" y="1661"/>
              <a:ext cx="169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16" name="Visio" r:id="rId32" imgW="241300" imgH="317500" progId="">
                      <p:embed/>
                    </p:oleObj>
                  </mc:Choice>
                  <mc:Fallback>
                    <p:oleObj name="Visio" r:id="rId32" imgW="241300" imgH="317500" progId="">
                      <p:embed/>
                      <p:pic>
                        <p:nvPicPr>
                          <p:cNvPr id="0" name="Object 5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39" y="1661"/>
                            <a:ext cx="169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9" grpId="0" animBg="1"/>
      <p:bldP spid="235530" grpId="0"/>
      <p:bldP spid="235564" grpId="0" animBg="1"/>
      <p:bldP spid="23554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4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2D076407-6106-497D-80A6-698CF5DD9CDC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1128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1128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79DDBDA-E927-48EC-A54E-DEA769D626E3}" type="slidenum">
              <a:rPr lang="en-US" smtClean="0"/>
              <a:pPr>
                <a:defRPr/>
              </a:pPr>
              <a:t>148</a:t>
            </a:fld>
            <a:endParaRPr lang="en-US" smtClean="0"/>
          </a:p>
        </p:txBody>
      </p:sp>
      <p:sp>
        <p:nvSpPr>
          <p:cNvPr id="7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Testing – common alternative</a:t>
            </a:r>
          </a:p>
        </p:txBody>
      </p:sp>
      <p:sp>
        <p:nvSpPr>
          <p:cNvPr id="238595" name="AutoShape 3"/>
          <p:cNvSpPr>
            <a:spLocks noChangeArrowheads="1"/>
          </p:cNvSpPr>
          <p:nvPr/>
        </p:nvSpPr>
        <p:spPr bwMode="auto">
          <a:xfrm rot="-4363343">
            <a:off x="4067175" y="4129088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189" name="Rectangle 4"/>
          <p:cNvSpPr>
            <a:spLocks noChangeArrowheads="1"/>
          </p:cNvSpPr>
          <p:nvPr/>
        </p:nvSpPr>
        <p:spPr bwMode="auto">
          <a:xfrm>
            <a:off x="1403350" y="4868863"/>
            <a:ext cx="3168650" cy="2889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190" name="Text Box 5"/>
          <p:cNvSpPr txBox="1">
            <a:spLocks noChangeArrowheads="1"/>
          </p:cNvSpPr>
          <p:nvPr/>
        </p:nvSpPr>
        <p:spPr bwMode="auto">
          <a:xfrm>
            <a:off x="1403350" y="4868863"/>
            <a:ext cx="752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Sprint 1</a:t>
            </a:r>
          </a:p>
        </p:txBody>
      </p:sp>
      <p:sp>
        <p:nvSpPr>
          <p:cNvPr id="7191" name="Line 6"/>
          <p:cNvSpPr>
            <a:spLocks noChangeShapeType="1"/>
          </p:cNvSpPr>
          <p:nvPr/>
        </p:nvSpPr>
        <p:spPr bwMode="auto">
          <a:xfrm>
            <a:off x="1403350" y="5314950"/>
            <a:ext cx="6985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sv-SE"/>
          </a:p>
        </p:txBody>
      </p:sp>
      <p:sp>
        <p:nvSpPr>
          <p:cNvPr id="7192" name="Text Box 7"/>
          <p:cNvSpPr txBox="1">
            <a:spLocks noChangeArrowheads="1"/>
          </p:cNvSpPr>
          <p:nvPr/>
        </p:nvSpPr>
        <p:spPr bwMode="auto">
          <a:xfrm>
            <a:off x="3924300" y="5373688"/>
            <a:ext cx="104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800">
                <a:solidFill>
                  <a:schemeClr val="hlink"/>
                </a:solidFill>
                <a:latin typeface="Arial" charset="0"/>
              </a:rPr>
              <a:t>Timeline</a:t>
            </a:r>
          </a:p>
        </p:txBody>
      </p:sp>
      <p:sp>
        <p:nvSpPr>
          <p:cNvPr id="238600" name="Rectangle 8"/>
          <p:cNvSpPr>
            <a:spLocks noChangeArrowheads="1"/>
          </p:cNvSpPr>
          <p:nvPr/>
        </p:nvSpPr>
        <p:spPr bwMode="auto">
          <a:xfrm>
            <a:off x="4716463" y="4868863"/>
            <a:ext cx="3240087" cy="2889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8602" name="AutoShape 10"/>
          <p:cNvSpPr>
            <a:spLocks noChangeArrowheads="1"/>
          </p:cNvSpPr>
          <p:nvPr/>
        </p:nvSpPr>
        <p:spPr bwMode="auto">
          <a:xfrm>
            <a:off x="4356100" y="4149725"/>
            <a:ext cx="576263" cy="360363"/>
          </a:xfrm>
          <a:prstGeom prst="cube">
            <a:avLst>
              <a:gd name="adj" fmla="val 15722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 b="1">
                <a:solidFill>
                  <a:srgbClr val="FF0000"/>
                </a:solidFill>
                <a:latin typeface="Arial" charset="0"/>
              </a:rPr>
              <a:t>v1.0.0</a:t>
            </a:r>
          </a:p>
        </p:txBody>
      </p:sp>
      <p:sp>
        <p:nvSpPr>
          <p:cNvPr id="238603" name="Rectangle 11"/>
          <p:cNvSpPr>
            <a:spLocks noChangeArrowheads="1"/>
          </p:cNvSpPr>
          <p:nvPr/>
        </p:nvSpPr>
        <p:spPr bwMode="auto">
          <a:xfrm>
            <a:off x="4716463" y="3357563"/>
            <a:ext cx="1655762" cy="2889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8604" name="Text Box 12"/>
          <p:cNvSpPr txBox="1">
            <a:spLocks noChangeArrowheads="1"/>
          </p:cNvSpPr>
          <p:nvPr/>
        </p:nvSpPr>
        <p:spPr bwMode="auto">
          <a:xfrm>
            <a:off x="4716463" y="3357563"/>
            <a:ext cx="15843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1.0 acceptance test</a:t>
            </a:r>
          </a:p>
        </p:txBody>
      </p:sp>
      <p:sp>
        <p:nvSpPr>
          <p:cNvPr id="238605" name="AutoShape 13"/>
          <p:cNvSpPr>
            <a:spLocks noChangeArrowheads="1"/>
          </p:cNvSpPr>
          <p:nvPr/>
        </p:nvSpPr>
        <p:spPr bwMode="auto">
          <a:xfrm rot="5400000">
            <a:off x="4750594" y="4185444"/>
            <a:ext cx="1081087" cy="142875"/>
          </a:xfrm>
          <a:prstGeom prst="rightArrow">
            <a:avLst>
              <a:gd name="adj1" fmla="val 50000"/>
              <a:gd name="adj2" fmla="val 189167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8606" name="Text Box 14"/>
          <p:cNvSpPr txBox="1">
            <a:spLocks noChangeArrowheads="1"/>
          </p:cNvSpPr>
          <p:nvPr/>
        </p:nvSpPr>
        <p:spPr bwMode="auto">
          <a:xfrm>
            <a:off x="5264150" y="3789363"/>
            <a:ext cx="531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rgbClr val="FF0000"/>
                </a:solidFill>
                <a:latin typeface="Arial" charset="0"/>
              </a:rPr>
              <a:t>Bug!</a:t>
            </a:r>
          </a:p>
        </p:txBody>
      </p:sp>
      <p:sp>
        <p:nvSpPr>
          <p:cNvPr id="238601" name="Text Box 9"/>
          <p:cNvSpPr txBox="1">
            <a:spLocks noChangeArrowheads="1"/>
          </p:cNvSpPr>
          <p:nvPr/>
        </p:nvSpPr>
        <p:spPr bwMode="auto">
          <a:xfrm>
            <a:off x="4716463" y="4868863"/>
            <a:ext cx="7524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Sprint 2</a:t>
            </a:r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4665663" y="4992688"/>
            <a:ext cx="1314450" cy="42862"/>
            <a:chOff x="2939" y="3145"/>
            <a:chExt cx="828" cy="27"/>
          </a:xfrm>
        </p:grpSpPr>
        <p:sp>
          <p:nvSpPr>
            <p:cNvPr id="7211" name="Rectangle 15"/>
            <p:cNvSpPr>
              <a:spLocks noChangeArrowheads="1"/>
            </p:cNvSpPr>
            <p:nvPr/>
          </p:nvSpPr>
          <p:spPr bwMode="auto">
            <a:xfrm rot="2700000">
              <a:off x="3152" y="3033"/>
              <a:ext cx="23" cy="248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212" name="Rectangle 16"/>
            <p:cNvSpPr>
              <a:spLocks noChangeArrowheads="1"/>
            </p:cNvSpPr>
            <p:nvPr/>
          </p:nvSpPr>
          <p:spPr bwMode="auto">
            <a:xfrm rot="2700000">
              <a:off x="3051" y="3035"/>
              <a:ext cx="23" cy="248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213" name="Rectangle 17"/>
            <p:cNvSpPr>
              <a:spLocks noChangeArrowheads="1"/>
            </p:cNvSpPr>
            <p:nvPr/>
          </p:nvSpPr>
          <p:spPr bwMode="auto">
            <a:xfrm rot="2700000">
              <a:off x="3243" y="3036"/>
              <a:ext cx="23" cy="248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214" name="Rectangle 18"/>
            <p:cNvSpPr>
              <a:spLocks noChangeArrowheads="1"/>
            </p:cNvSpPr>
            <p:nvPr/>
          </p:nvSpPr>
          <p:spPr bwMode="auto">
            <a:xfrm rot="2700000">
              <a:off x="3339" y="3036"/>
              <a:ext cx="23" cy="248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215" name="Rectangle 19"/>
            <p:cNvSpPr>
              <a:spLocks noChangeArrowheads="1"/>
            </p:cNvSpPr>
            <p:nvPr/>
          </p:nvSpPr>
          <p:spPr bwMode="auto">
            <a:xfrm rot="2700000">
              <a:off x="3540" y="3034"/>
              <a:ext cx="23" cy="248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216" name="Rectangle 20"/>
            <p:cNvSpPr>
              <a:spLocks noChangeArrowheads="1"/>
            </p:cNvSpPr>
            <p:nvPr/>
          </p:nvSpPr>
          <p:spPr bwMode="auto">
            <a:xfrm rot="2700000">
              <a:off x="3439" y="3036"/>
              <a:ext cx="23" cy="248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217" name="Rectangle 21"/>
            <p:cNvSpPr>
              <a:spLocks noChangeArrowheads="1"/>
            </p:cNvSpPr>
            <p:nvPr/>
          </p:nvSpPr>
          <p:spPr bwMode="auto">
            <a:xfrm rot="2700000">
              <a:off x="3631" y="3037"/>
              <a:ext cx="23" cy="248"/>
            </a:xfrm>
            <a:prstGeom prst="rect">
              <a:avLst/>
            </a:prstGeom>
            <a:solidFill>
              <a:srgbClr val="FF0000">
                <a:alpha val="4196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sp>
        <p:nvSpPr>
          <p:cNvPr id="238614" name="AutoShape 22"/>
          <p:cNvSpPr>
            <a:spLocks noChangeArrowheads="1"/>
          </p:cNvSpPr>
          <p:nvPr/>
        </p:nvSpPr>
        <p:spPr bwMode="auto">
          <a:xfrm rot="-4363343">
            <a:off x="5364163" y="4132263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8615" name="AutoShape 23"/>
          <p:cNvSpPr>
            <a:spLocks noChangeArrowheads="1"/>
          </p:cNvSpPr>
          <p:nvPr/>
        </p:nvSpPr>
        <p:spPr bwMode="auto">
          <a:xfrm>
            <a:off x="5651500" y="4157663"/>
            <a:ext cx="577850" cy="360362"/>
          </a:xfrm>
          <a:prstGeom prst="cube">
            <a:avLst>
              <a:gd name="adj" fmla="val 15722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 b="1">
                <a:solidFill>
                  <a:srgbClr val="006600"/>
                </a:solidFill>
                <a:latin typeface="Arial" charset="0"/>
              </a:rPr>
              <a:t>v1.0.1</a:t>
            </a:r>
          </a:p>
        </p:txBody>
      </p:sp>
      <p:sp>
        <p:nvSpPr>
          <p:cNvPr id="238616" name="AutoShape 24"/>
          <p:cNvSpPr>
            <a:spLocks noChangeArrowheads="1"/>
          </p:cNvSpPr>
          <p:nvPr/>
        </p:nvSpPr>
        <p:spPr bwMode="auto">
          <a:xfrm rot="-4363343">
            <a:off x="5903913" y="2600325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8617" name="AutoShape 25"/>
          <p:cNvSpPr>
            <a:spLocks noChangeArrowheads="1"/>
          </p:cNvSpPr>
          <p:nvPr/>
        </p:nvSpPr>
        <p:spPr bwMode="auto">
          <a:xfrm>
            <a:off x="6227763" y="2625725"/>
            <a:ext cx="541337" cy="360363"/>
          </a:xfrm>
          <a:prstGeom prst="cube">
            <a:avLst>
              <a:gd name="adj" fmla="val 15722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 b="1">
                <a:solidFill>
                  <a:srgbClr val="006600"/>
                </a:solidFill>
                <a:latin typeface="Arial" charset="0"/>
              </a:rPr>
              <a:t>v1.0.1</a:t>
            </a:r>
          </a:p>
        </p:txBody>
      </p:sp>
      <p:sp>
        <p:nvSpPr>
          <p:cNvPr id="7205" name="Text Box 34"/>
          <p:cNvSpPr txBox="1">
            <a:spLocks noChangeArrowheads="1"/>
          </p:cNvSpPr>
          <p:nvPr/>
        </p:nvSpPr>
        <p:spPr bwMode="auto">
          <a:xfrm>
            <a:off x="323850" y="4868863"/>
            <a:ext cx="10541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Scrum team</a:t>
            </a:r>
          </a:p>
        </p:txBody>
      </p:sp>
      <p:sp>
        <p:nvSpPr>
          <p:cNvPr id="238627" name="Text Box 35"/>
          <p:cNvSpPr txBox="1">
            <a:spLocks noChangeArrowheads="1"/>
          </p:cNvSpPr>
          <p:nvPr/>
        </p:nvSpPr>
        <p:spPr bwMode="auto">
          <a:xfrm>
            <a:off x="2897188" y="3357563"/>
            <a:ext cx="17462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Acceptance test team</a:t>
            </a:r>
          </a:p>
        </p:txBody>
      </p:sp>
      <p:sp>
        <p:nvSpPr>
          <p:cNvPr id="238628" name="Text Box 36"/>
          <p:cNvSpPr txBox="1">
            <a:spLocks noChangeArrowheads="1"/>
          </p:cNvSpPr>
          <p:nvPr/>
        </p:nvSpPr>
        <p:spPr bwMode="auto">
          <a:xfrm>
            <a:off x="5219700" y="1341438"/>
            <a:ext cx="920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>
                <a:solidFill>
                  <a:schemeClr val="tx1"/>
                </a:solidFill>
                <a:latin typeface="Arial" charset="0"/>
              </a:rPr>
              <a:t>End users</a:t>
            </a: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6227763" y="981075"/>
            <a:ext cx="1204912" cy="1079500"/>
            <a:chOff x="3923" y="618"/>
            <a:chExt cx="759" cy="680"/>
          </a:xfrm>
        </p:grpSpPr>
        <p:graphicFrame>
          <p:nvGraphicFramePr>
            <p:cNvPr id="7170" name="Object 26"/>
            <p:cNvGraphicFramePr>
              <a:graphicFrameLocks noChangeAspect="1"/>
            </p:cNvGraphicFramePr>
            <p:nvPr/>
          </p:nvGraphicFramePr>
          <p:xfrm>
            <a:off x="4059" y="1026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1" name="Visio" r:id="rId4" imgW="241300" imgH="317500" progId="">
                    <p:embed/>
                  </p:oleObj>
                </mc:Choice>
                <mc:Fallback>
                  <p:oleObj name="Visio" r:id="rId4" imgW="241300" imgH="317500" progId="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9" y="1026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1" name="Object 27"/>
            <p:cNvGraphicFramePr>
              <a:graphicFrameLocks noChangeAspect="1"/>
            </p:cNvGraphicFramePr>
            <p:nvPr/>
          </p:nvGraphicFramePr>
          <p:xfrm>
            <a:off x="4196" y="845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2" name="Visio" r:id="rId6" imgW="241300" imgH="317500" progId="">
                    <p:embed/>
                  </p:oleObj>
                </mc:Choice>
                <mc:Fallback>
                  <p:oleObj name="Visio" r:id="rId6" imgW="241300" imgH="317500" progId="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6" y="845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2" name="Object 28"/>
            <p:cNvGraphicFramePr>
              <a:graphicFrameLocks noChangeAspect="1"/>
            </p:cNvGraphicFramePr>
            <p:nvPr/>
          </p:nvGraphicFramePr>
          <p:xfrm>
            <a:off x="4241" y="1071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3" name="Visio" r:id="rId7" imgW="241300" imgH="317500" progId="">
                    <p:embed/>
                  </p:oleObj>
                </mc:Choice>
                <mc:Fallback>
                  <p:oleObj name="Visio" r:id="rId7" imgW="241300" imgH="317500" progId="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1" y="1071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3" name="Object 29"/>
            <p:cNvGraphicFramePr>
              <a:graphicFrameLocks noChangeAspect="1"/>
            </p:cNvGraphicFramePr>
            <p:nvPr/>
          </p:nvGraphicFramePr>
          <p:xfrm>
            <a:off x="3923" y="845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4" name="Visio" r:id="rId8" imgW="241300" imgH="317500" progId="">
                    <p:embed/>
                  </p:oleObj>
                </mc:Choice>
                <mc:Fallback>
                  <p:oleObj name="Visio" r:id="rId8" imgW="241300" imgH="317500" progId="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3" y="845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4" name="Object 30"/>
            <p:cNvGraphicFramePr>
              <a:graphicFrameLocks noChangeAspect="1"/>
            </p:cNvGraphicFramePr>
            <p:nvPr/>
          </p:nvGraphicFramePr>
          <p:xfrm>
            <a:off x="4286" y="799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5" name="Visio" r:id="rId9" imgW="241300" imgH="317500" progId="">
                    <p:embed/>
                  </p:oleObj>
                </mc:Choice>
                <mc:Fallback>
                  <p:oleObj name="Visio" r:id="rId9" imgW="241300" imgH="317500" progId="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86" y="799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5" name="Object 31"/>
            <p:cNvGraphicFramePr>
              <a:graphicFrameLocks noChangeAspect="1"/>
            </p:cNvGraphicFramePr>
            <p:nvPr/>
          </p:nvGraphicFramePr>
          <p:xfrm>
            <a:off x="4059" y="754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6" name="Visio" r:id="rId10" imgW="241300" imgH="317500" progId="">
                    <p:embed/>
                  </p:oleObj>
                </mc:Choice>
                <mc:Fallback>
                  <p:oleObj name="Visio" r:id="rId10" imgW="241300" imgH="317500" progId="">
                    <p:embed/>
                    <p:pic>
                      <p:nvPicPr>
                        <p:cNvPr id="0" name="Object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9" y="754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6" name="Object 32"/>
            <p:cNvGraphicFramePr>
              <a:graphicFrameLocks noChangeAspect="1"/>
            </p:cNvGraphicFramePr>
            <p:nvPr/>
          </p:nvGraphicFramePr>
          <p:xfrm>
            <a:off x="4286" y="618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7" name="Visio" r:id="rId11" imgW="241300" imgH="317500" progId="">
                    <p:embed/>
                  </p:oleObj>
                </mc:Choice>
                <mc:Fallback>
                  <p:oleObj name="Visio" r:id="rId11" imgW="241300" imgH="317500" progId="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86" y="618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7" name="Object 33"/>
            <p:cNvGraphicFramePr>
              <a:graphicFrameLocks noChangeAspect="1"/>
            </p:cNvGraphicFramePr>
            <p:nvPr/>
          </p:nvGraphicFramePr>
          <p:xfrm>
            <a:off x="4377" y="1026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8" name="Visio" r:id="rId12" imgW="241300" imgH="317500" progId="">
                    <p:embed/>
                  </p:oleObj>
                </mc:Choice>
                <mc:Fallback>
                  <p:oleObj name="Visio" r:id="rId12" imgW="241300" imgH="317500" progId="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7" y="1026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8" name="Object 37"/>
            <p:cNvGraphicFramePr>
              <a:graphicFrameLocks noChangeAspect="1"/>
            </p:cNvGraphicFramePr>
            <p:nvPr/>
          </p:nvGraphicFramePr>
          <p:xfrm>
            <a:off x="4150" y="618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79" name="Visio" r:id="rId13" imgW="241300" imgH="317500" progId="">
                    <p:embed/>
                  </p:oleObj>
                </mc:Choice>
                <mc:Fallback>
                  <p:oleObj name="Visio" r:id="rId13" imgW="241300" imgH="317500" progId="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0" y="618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9" name="Object 38"/>
            <p:cNvGraphicFramePr>
              <a:graphicFrameLocks noChangeAspect="1"/>
            </p:cNvGraphicFramePr>
            <p:nvPr/>
          </p:nvGraphicFramePr>
          <p:xfrm>
            <a:off x="4059" y="890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0" name="Visio" r:id="rId14" imgW="241300" imgH="317500" progId="">
                    <p:embed/>
                  </p:oleObj>
                </mc:Choice>
                <mc:Fallback>
                  <p:oleObj name="Visio" r:id="rId14" imgW="241300" imgH="317500" progId="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9" y="890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80" name="Object 39"/>
            <p:cNvGraphicFramePr>
              <a:graphicFrameLocks noChangeAspect="1"/>
            </p:cNvGraphicFramePr>
            <p:nvPr/>
          </p:nvGraphicFramePr>
          <p:xfrm>
            <a:off x="4513" y="890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1" name="Visio" r:id="rId15" imgW="241300" imgH="317500" progId="">
                    <p:embed/>
                  </p:oleObj>
                </mc:Choice>
                <mc:Fallback>
                  <p:oleObj name="Visio" r:id="rId15" imgW="241300" imgH="317500" progId="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3" y="890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81" name="Object 40"/>
            <p:cNvGraphicFramePr>
              <a:graphicFrameLocks noChangeAspect="1"/>
            </p:cNvGraphicFramePr>
            <p:nvPr/>
          </p:nvGraphicFramePr>
          <p:xfrm>
            <a:off x="4059" y="709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2" name="Visio" r:id="rId16" imgW="241300" imgH="317500" progId="">
                    <p:embed/>
                  </p:oleObj>
                </mc:Choice>
                <mc:Fallback>
                  <p:oleObj name="Visio" r:id="rId16" imgW="241300" imgH="317500" progId="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9" y="709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82" name="Object 41"/>
            <p:cNvGraphicFramePr>
              <a:graphicFrameLocks noChangeAspect="1"/>
            </p:cNvGraphicFramePr>
            <p:nvPr/>
          </p:nvGraphicFramePr>
          <p:xfrm>
            <a:off x="4377" y="890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3" name="Visio" r:id="rId17" imgW="241300" imgH="317500" progId="">
                    <p:embed/>
                  </p:oleObj>
                </mc:Choice>
                <mc:Fallback>
                  <p:oleObj name="Visio" r:id="rId17" imgW="241300" imgH="317500" progId="">
                    <p:embed/>
                    <p:pic>
                      <p:nvPicPr>
                        <p:cNvPr id="0" name="Object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77" y="890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83" name="Object 42"/>
            <p:cNvGraphicFramePr>
              <a:graphicFrameLocks noChangeAspect="1"/>
            </p:cNvGraphicFramePr>
            <p:nvPr/>
          </p:nvGraphicFramePr>
          <p:xfrm>
            <a:off x="4422" y="708"/>
            <a:ext cx="169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4" name="Visio" r:id="rId18" imgW="241300" imgH="317500" progId="">
                    <p:embed/>
                  </p:oleObj>
                </mc:Choice>
                <mc:Fallback>
                  <p:oleObj name="Visio" r:id="rId18" imgW="241300" imgH="317500" progId="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2" y="708"/>
                          <a:ext cx="169" cy="2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8635" name="AutoShape 43"/>
          <p:cNvSpPr>
            <a:spLocks noChangeArrowheads="1"/>
          </p:cNvSpPr>
          <p:nvPr/>
        </p:nvSpPr>
        <p:spPr bwMode="auto">
          <a:xfrm rot="-4363343">
            <a:off x="7416800" y="4113213"/>
            <a:ext cx="1295400" cy="2159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8636" name="AutoShape 44"/>
          <p:cNvSpPr>
            <a:spLocks noChangeArrowheads="1"/>
          </p:cNvSpPr>
          <p:nvPr/>
        </p:nvSpPr>
        <p:spPr bwMode="auto">
          <a:xfrm>
            <a:off x="7705725" y="4133850"/>
            <a:ext cx="576263" cy="360363"/>
          </a:xfrm>
          <a:prstGeom prst="cube">
            <a:avLst>
              <a:gd name="adj" fmla="val 15722"/>
            </a:avLst>
          </a:prstGeom>
          <a:solidFill>
            <a:srgbClr val="DDDDDD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 b="1">
                <a:solidFill>
                  <a:schemeClr val="bg2"/>
                </a:solidFill>
                <a:latin typeface="Arial" charset="0"/>
              </a:rPr>
              <a:t>v1.1.0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animBg="1"/>
      <p:bldP spid="238600" grpId="0" animBg="1"/>
      <p:bldP spid="238602" grpId="0" animBg="1"/>
      <p:bldP spid="238603" grpId="0" animBg="1"/>
      <p:bldP spid="238604" grpId="0"/>
      <p:bldP spid="238605" grpId="0" animBg="1"/>
      <p:bldP spid="238606" grpId="0"/>
      <p:bldP spid="238601" grpId="0"/>
      <p:bldP spid="238614" grpId="0" animBg="1"/>
      <p:bldP spid="238615" grpId="0" animBg="1"/>
      <p:bldP spid="238616" grpId="0" animBg="1"/>
      <p:bldP spid="238617" grpId="0" animBg="1"/>
      <p:bldP spid="238627" grpId="0"/>
      <p:bldP spid="238628" grpId="0"/>
      <p:bldP spid="238635" grpId="0" animBg="1"/>
      <p:bldP spid="238636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Velocity &amp; technical debt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149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We tend to build the wrong thing</a:t>
            </a: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1860546" y="606584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19D7B6-BF25-49CD-B912-5D7A8D3CB510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228568" y="5472138"/>
            <a:ext cx="4572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000" b="1" smtClean="0">
                <a:solidFill>
                  <a:schemeClr val="accent5">
                    <a:lumMod val="50000"/>
                  </a:schemeClr>
                </a:solidFill>
              </a:rPr>
              <a:t>Sources:</a:t>
            </a:r>
          </a:p>
          <a:p>
            <a:r>
              <a:rPr lang="sv-SE" sz="1000" smtClean="0">
                <a:solidFill>
                  <a:schemeClr val="accent5">
                    <a:lumMod val="50000"/>
                  </a:schemeClr>
                </a:solidFill>
              </a:rPr>
              <a:t>Standish group study reported at XP2002 by Jim Johnson, Chairman</a:t>
            </a:r>
          </a:p>
        </p:txBody>
      </p:sp>
      <p:graphicFrame>
        <p:nvGraphicFramePr>
          <p:cNvPr id="10" name="Chart 12"/>
          <p:cNvGraphicFramePr/>
          <p:nvPr/>
        </p:nvGraphicFramePr>
        <p:xfrm>
          <a:off x="609600" y="1600200"/>
          <a:ext cx="4357717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3"/>
          <p:cNvSpPr txBox="1"/>
          <p:nvPr/>
        </p:nvSpPr>
        <p:spPr>
          <a:xfrm>
            <a:off x="335182" y="1200160"/>
            <a:ext cx="420347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u="sng" smtClean="0"/>
              <a:t>Features and functions used in a typical system</a:t>
            </a:r>
            <a:endParaRPr lang="sv-SE" sz="1500" u="sng"/>
          </a:p>
        </p:txBody>
      </p:sp>
      <p:sp>
        <p:nvSpPr>
          <p:cNvPr id="12" name="Oval Callout 16"/>
          <p:cNvSpPr/>
          <p:nvPr/>
        </p:nvSpPr>
        <p:spPr bwMode="auto">
          <a:xfrm>
            <a:off x="676276" y="1685924"/>
            <a:ext cx="1928826" cy="1000132"/>
          </a:xfrm>
          <a:prstGeom prst="wedgeEllipseCallout">
            <a:avLst>
              <a:gd name="adj1" fmla="val 16069"/>
              <a:gd name="adj2" fmla="val 9114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v-SE" sz="1400" smtClean="0">
                <a:solidFill>
                  <a:srgbClr val="C00000"/>
                </a:solidFill>
              </a:rPr>
              <a:t>Half of the stuff we </a:t>
            </a:r>
          </a:p>
          <a:p>
            <a:pPr algn="ctr"/>
            <a:r>
              <a:rPr lang="sv-SE" sz="1400" smtClean="0">
                <a:solidFill>
                  <a:srgbClr val="C00000"/>
                </a:solidFill>
              </a:rPr>
              <a:t>build is</a:t>
            </a:r>
          </a:p>
          <a:p>
            <a:pPr algn="ctr"/>
            <a:r>
              <a:rPr lang="sv-SE" sz="1400" smtClean="0">
                <a:solidFill>
                  <a:srgbClr val="C00000"/>
                </a:solidFill>
              </a:rPr>
              <a:t>never used!</a:t>
            </a:r>
            <a:endParaRPr lang="sv-SE" sz="1400">
              <a:solidFill>
                <a:srgbClr val="C00000"/>
              </a:solidFill>
            </a:endParaRPr>
          </a:p>
        </p:txBody>
      </p:sp>
      <p:sp>
        <p:nvSpPr>
          <p:cNvPr id="14" name="Line 54"/>
          <p:cNvSpPr>
            <a:spLocks noChangeShapeType="1"/>
          </p:cNvSpPr>
          <p:nvPr/>
        </p:nvSpPr>
        <p:spPr bwMode="auto">
          <a:xfrm>
            <a:off x="5591175" y="5148262"/>
            <a:ext cx="3141663" cy="3175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defRPr/>
            </a:pPr>
            <a:endParaRPr lang="en-US" sz="1050">
              <a:latin typeface="ACaslon Regular" charset="0"/>
              <a:cs typeface="+mn-cs"/>
            </a:endParaRPr>
          </a:p>
        </p:txBody>
      </p:sp>
      <p:sp>
        <p:nvSpPr>
          <p:cNvPr id="16" name="Freeform 56"/>
          <p:cNvSpPr>
            <a:spLocks/>
          </p:cNvSpPr>
          <p:nvPr/>
        </p:nvSpPr>
        <p:spPr bwMode="auto">
          <a:xfrm flipV="1">
            <a:off x="5591175" y="2635249"/>
            <a:ext cx="3019426" cy="2366963"/>
          </a:xfrm>
          <a:custGeom>
            <a:avLst/>
            <a:gdLst>
              <a:gd name="T0" fmla="*/ 0 w 1102"/>
              <a:gd name="T1" fmla="*/ 0 h 974"/>
              <a:gd name="T2" fmla="*/ 3128 w 1102"/>
              <a:gd name="T3" fmla="*/ 259 h 974"/>
              <a:gd name="T4" fmla="*/ 6098 w 1102"/>
              <a:gd name="T5" fmla="*/ 452 h 974"/>
              <a:gd name="T6" fmla="*/ 8808 w 1102"/>
              <a:gd name="T7" fmla="*/ 649 h 974"/>
              <a:gd name="T8" fmla="*/ 11260 w 1102"/>
              <a:gd name="T9" fmla="*/ 779 h 974"/>
              <a:gd name="T10" fmla="*/ 13567 w 1102"/>
              <a:gd name="T11" fmla="*/ 908 h 974"/>
              <a:gd name="T12" fmla="*/ 15726 w 1102"/>
              <a:gd name="T13" fmla="*/ 1044 h 974"/>
              <a:gd name="T14" fmla="*/ 17757 w 1102"/>
              <a:gd name="T15" fmla="*/ 1239 h 974"/>
              <a:gd name="T16" fmla="*/ 19654 w 1102"/>
              <a:gd name="T17" fmla="*/ 1368 h 974"/>
              <a:gd name="T18" fmla="*/ 21550 w 1102"/>
              <a:gd name="T19" fmla="*/ 1629 h 974"/>
              <a:gd name="T20" fmla="*/ 23309 w 1102"/>
              <a:gd name="T21" fmla="*/ 1888 h 974"/>
              <a:gd name="T22" fmla="*/ 25092 w 1102"/>
              <a:gd name="T23" fmla="*/ 2227 h 974"/>
              <a:gd name="T24" fmla="*/ 26837 w 1102"/>
              <a:gd name="T25" fmla="*/ 2681 h 974"/>
              <a:gd name="T26" fmla="*/ 28731 w 1102"/>
              <a:gd name="T27" fmla="*/ 3141 h 974"/>
              <a:gd name="T28" fmla="*/ 30514 w 1102"/>
              <a:gd name="T29" fmla="*/ 3792 h 974"/>
              <a:gd name="T30" fmla="*/ 32405 w 1102"/>
              <a:gd name="T31" fmla="*/ 4569 h 974"/>
              <a:gd name="T32" fmla="*/ 34453 w 1102"/>
              <a:gd name="T33" fmla="*/ 5416 h 974"/>
              <a:gd name="T34" fmla="*/ 36461 w 1102"/>
              <a:gd name="T35" fmla="*/ 6472 h 974"/>
              <a:gd name="T36" fmla="*/ 38773 w 1102"/>
              <a:gd name="T37" fmla="*/ 7712 h 974"/>
              <a:gd name="T38" fmla="*/ 41218 w 1102"/>
              <a:gd name="T39" fmla="*/ 9077 h 974"/>
              <a:gd name="T40" fmla="*/ 43779 w 1102"/>
              <a:gd name="T41" fmla="*/ 10652 h 974"/>
              <a:gd name="T42" fmla="*/ 46642 w 1102"/>
              <a:gd name="T43" fmla="*/ 12409 h 974"/>
              <a:gd name="T44" fmla="*/ 49763 w 1102"/>
              <a:gd name="T45" fmla="*/ 14441 h 974"/>
              <a:gd name="T46" fmla="*/ 53002 w 1102"/>
              <a:gd name="T47" fmla="*/ 16652 h 974"/>
              <a:gd name="T48" fmla="*/ 56670 w 1102"/>
              <a:gd name="T49" fmla="*/ 19144 h 974"/>
              <a:gd name="T50" fmla="*/ 60606 w 1102"/>
              <a:gd name="T51" fmla="*/ 21892 h 974"/>
              <a:gd name="T52" fmla="*/ 64929 w 1102"/>
              <a:gd name="T53" fmla="*/ 24952 h 974"/>
              <a:gd name="T54" fmla="*/ 69535 w 1102"/>
              <a:gd name="T55" fmla="*/ 28217 h 974"/>
              <a:gd name="T56" fmla="*/ 74704 w 1102"/>
              <a:gd name="T57" fmla="*/ 31812 h 97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02"/>
              <a:gd name="T88" fmla="*/ 0 h 974"/>
              <a:gd name="T89" fmla="*/ 1102 w 1102"/>
              <a:gd name="T90" fmla="*/ 974 h 97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02" h="974">
                <a:moveTo>
                  <a:pt x="0" y="0"/>
                </a:moveTo>
                <a:lnTo>
                  <a:pt x="46" y="8"/>
                </a:lnTo>
                <a:lnTo>
                  <a:pt x="90" y="14"/>
                </a:lnTo>
                <a:lnTo>
                  <a:pt x="130" y="20"/>
                </a:lnTo>
                <a:lnTo>
                  <a:pt x="166" y="24"/>
                </a:lnTo>
                <a:lnTo>
                  <a:pt x="200" y="28"/>
                </a:lnTo>
                <a:lnTo>
                  <a:pt x="232" y="32"/>
                </a:lnTo>
                <a:lnTo>
                  <a:pt x="262" y="38"/>
                </a:lnTo>
                <a:lnTo>
                  <a:pt x="290" y="42"/>
                </a:lnTo>
                <a:lnTo>
                  <a:pt x="318" y="50"/>
                </a:lnTo>
                <a:lnTo>
                  <a:pt x="344" y="58"/>
                </a:lnTo>
                <a:lnTo>
                  <a:pt x="370" y="68"/>
                </a:lnTo>
                <a:lnTo>
                  <a:pt x="396" y="82"/>
                </a:lnTo>
                <a:lnTo>
                  <a:pt x="424" y="96"/>
                </a:lnTo>
                <a:lnTo>
                  <a:pt x="450" y="116"/>
                </a:lnTo>
                <a:lnTo>
                  <a:pt x="478" y="140"/>
                </a:lnTo>
                <a:lnTo>
                  <a:pt x="508" y="166"/>
                </a:lnTo>
                <a:lnTo>
                  <a:pt x="538" y="198"/>
                </a:lnTo>
                <a:lnTo>
                  <a:pt x="572" y="236"/>
                </a:lnTo>
                <a:lnTo>
                  <a:pt x="608" y="278"/>
                </a:lnTo>
                <a:lnTo>
                  <a:pt x="646" y="326"/>
                </a:lnTo>
                <a:lnTo>
                  <a:pt x="688" y="380"/>
                </a:lnTo>
                <a:lnTo>
                  <a:pt x="734" y="442"/>
                </a:lnTo>
                <a:lnTo>
                  <a:pt x="782" y="510"/>
                </a:lnTo>
                <a:lnTo>
                  <a:pt x="836" y="586"/>
                </a:lnTo>
                <a:lnTo>
                  <a:pt x="894" y="670"/>
                </a:lnTo>
                <a:lnTo>
                  <a:pt x="958" y="764"/>
                </a:lnTo>
                <a:lnTo>
                  <a:pt x="1026" y="864"/>
                </a:lnTo>
                <a:lnTo>
                  <a:pt x="1102" y="9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en-US" sz="1050">
              <a:latin typeface="ACaslon Regular" charset="0"/>
              <a:cs typeface="+mn-cs"/>
            </a:endParaRPr>
          </a:p>
        </p:txBody>
      </p:sp>
      <p:sp>
        <p:nvSpPr>
          <p:cNvPr id="17" name="Text Box 57"/>
          <p:cNvSpPr txBox="1">
            <a:spLocks noChangeArrowheads="1"/>
          </p:cNvSpPr>
          <p:nvPr/>
        </p:nvSpPr>
        <p:spPr bwMode="auto">
          <a:xfrm rot="18765569" flipH="1">
            <a:off x="7061775" y="3712024"/>
            <a:ext cx="158248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>
                <a:solidFill>
                  <a:srgbClr val="C00000"/>
                </a:solidFill>
                <a:latin typeface="Tekton"/>
              </a:rPr>
              <a:t>Complexity</a:t>
            </a:r>
          </a:p>
        </p:txBody>
      </p:sp>
      <p:sp>
        <p:nvSpPr>
          <p:cNvPr id="19" name="Text Box 59"/>
          <p:cNvSpPr txBox="1">
            <a:spLocks noChangeArrowheads="1"/>
          </p:cNvSpPr>
          <p:nvPr/>
        </p:nvSpPr>
        <p:spPr bwMode="auto">
          <a:xfrm rot="16200000">
            <a:off x="5004351" y="3301450"/>
            <a:ext cx="75460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>
                <a:latin typeface="Tekton"/>
              </a:rPr>
              <a:t>Cost</a:t>
            </a:r>
          </a:p>
        </p:txBody>
      </p:sp>
      <p:sp>
        <p:nvSpPr>
          <p:cNvPr id="20" name="Text Box 60"/>
          <p:cNvSpPr txBox="1">
            <a:spLocks noChangeArrowheads="1"/>
          </p:cNvSpPr>
          <p:nvPr/>
        </p:nvSpPr>
        <p:spPr bwMode="auto">
          <a:xfrm>
            <a:off x="6182723" y="5079141"/>
            <a:ext cx="170977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>
                <a:latin typeface="Tekton"/>
              </a:rPr>
              <a:t># of features</a:t>
            </a:r>
          </a:p>
        </p:txBody>
      </p:sp>
      <p:cxnSp>
        <p:nvCxnSpPr>
          <p:cNvPr id="22" name="Straight Connector 28"/>
          <p:cNvCxnSpPr>
            <a:cxnSpLocks noChangeShapeType="1"/>
          </p:cNvCxnSpPr>
          <p:nvPr/>
        </p:nvCxnSpPr>
        <p:spPr bwMode="auto">
          <a:xfrm rot="5400000" flipH="1" flipV="1">
            <a:off x="4078196" y="3605156"/>
            <a:ext cx="3055345" cy="36032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Rectangle 11"/>
          <p:cNvSpPr/>
          <p:nvPr/>
        </p:nvSpPr>
        <p:spPr>
          <a:xfrm>
            <a:off x="5562568" y="5638800"/>
            <a:ext cx="31242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000" b="1" smtClean="0">
                <a:solidFill>
                  <a:schemeClr val="accent5">
                    <a:lumMod val="50000"/>
                  </a:schemeClr>
                </a:solidFill>
              </a:rPr>
              <a:t>This graph courtesy of Mary Poppendieck</a:t>
            </a:r>
            <a:endParaRPr lang="sv-SE" sz="100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 animBg="1"/>
      <p:bldP spid="14" grpId="0" animBg="1"/>
      <p:bldP spid="16" grpId="0" animBg="1"/>
      <p:bldP spid="17" grpId="0"/>
      <p:bldP spid="19" grpId="0"/>
      <p:bldP spid="20" grpId="0"/>
      <p:bldP spid="18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4041800"/>
            <a:ext cx="1948356" cy="2316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Velocity calibration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150</a:t>
            </a:fld>
            <a:endParaRPr lang="en-US"/>
          </a:p>
        </p:txBody>
      </p:sp>
      <p:sp>
        <p:nvSpPr>
          <p:cNvPr id="6" name="Footer Placeholder 3"/>
          <p:cNvSpPr txBox="1">
            <a:spLocks/>
          </p:cNvSpPr>
          <p:nvPr/>
        </p:nvSpPr>
        <p:spPr bwMode="auto">
          <a:xfrm>
            <a:off x="457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Henrik Kniberg</a:t>
            </a: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357158" y="1787514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357158" y="2285992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357158" y="2786058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357158" y="3286124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rot="16200000" flipH="1">
            <a:off x="321835" y="2538009"/>
            <a:ext cx="2499536" cy="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357158" y="1001696"/>
            <a:ext cx="12238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Estimated</a:t>
            </a:r>
          </a:p>
          <a:p>
            <a:r>
              <a:rPr lang="sv-SE" sz="1800" smtClean="0">
                <a:latin typeface="Inkpen2 Script" pitchFamily="2" charset="0"/>
              </a:rPr>
              <a:t>Velocity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3042" y="1001696"/>
            <a:ext cx="993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Actual</a:t>
            </a:r>
          </a:p>
          <a:p>
            <a:r>
              <a:rPr lang="sv-SE" sz="1800" smtClean="0">
                <a:latin typeface="Inkpen2 Script" pitchFamily="2" charset="0"/>
              </a:rPr>
              <a:t>Velocity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8548" y="1774243"/>
            <a:ext cx="510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40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28794" y="1787514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10" y="2216142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2274309"/>
            <a:ext cx="489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28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2716208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28794" y="2787646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31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10" y="3216274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8794" y="3287712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4929190" y="1830312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>
            <a:off x="4929190" y="2328790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4929190" y="2828856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>
            <a:off x="4929190" y="3328922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rot="16200000" flipH="1">
            <a:off x="5107784" y="2366889"/>
            <a:ext cx="2071703" cy="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4823552" y="1357298"/>
            <a:ext cx="128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Estimated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15074" y="1357298"/>
            <a:ext cx="83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Actual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30580" y="1817041"/>
            <a:ext cx="510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40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00826" y="1830312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14942" y="2258940"/>
            <a:ext cx="510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40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87902" y="2317107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14942" y="2759006"/>
            <a:ext cx="510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40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00826" y="2830444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357158" y="4544956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357158" y="5043434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>
            <a:off x="357158" y="5543500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>
            <a:off x="357158" y="6043566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rot="16200000" flipH="1">
            <a:off x="535752" y="5081533"/>
            <a:ext cx="2071703" cy="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251520" y="4071942"/>
            <a:ext cx="128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Estimated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643042" y="4071942"/>
            <a:ext cx="83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Actual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58548" y="4531685"/>
            <a:ext cx="510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40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28794" y="4544956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2910" y="4973584"/>
            <a:ext cx="4683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50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15870" y="5031751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2910" y="5473650"/>
            <a:ext cx="502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60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28794" y="5545088"/>
            <a:ext cx="484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5000628" y="4573596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5000628" y="5072074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000628" y="5572140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5000628" y="6072206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rot="16200000" flipH="1">
            <a:off x="5179222" y="5110173"/>
            <a:ext cx="2071703" cy="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4894990" y="4100582"/>
            <a:ext cx="1282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Estimated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86512" y="4100582"/>
            <a:ext cx="83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Actual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562122" y="4560325"/>
            <a:ext cx="510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40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72264" y="4573596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35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546484" y="5002224"/>
            <a:ext cx="437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35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72264" y="5060391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546484" y="5502290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572264" y="5573728"/>
            <a:ext cx="46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25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90618" y="4558737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90618" y="5045532"/>
            <a:ext cx="46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25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90618" y="5487431"/>
            <a:ext cx="5100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20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grpSp>
        <p:nvGrpSpPr>
          <p:cNvPr id="3" name="Group 66"/>
          <p:cNvGrpSpPr/>
          <p:nvPr/>
        </p:nvGrpSpPr>
        <p:grpSpPr>
          <a:xfrm>
            <a:off x="5000628" y="4643446"/>
            <a:ext cx="500066" cy="428628"/>
            <a:chOff x="4404220" y="4630723"/>
            <a:chExt cx="327171" cy="268448"/>
          </a:xfrm>
          <a:solidFill>
            <a:srgbClr val="FFCABD"/>
          </a:solidFill>
        </p:grpSpPr>
        <p:sp>
          <p:nvSpPr>
            <p:cNvPr id="65" name="Freeform 64"/>
            <p:cNvSpPr/>
            <p:nvPr/>
          </p:nvSpPr>
          <p:spPr bwMode="auto">
            <a:xfrm>
              <a:off x="4404220" y="4639112"/>
              <a:ext cx="327171" cy="245258"/>
            </a:xfrm>
            <a:custGeom>
              <a:avLst/>
              <a:gdLst>
                <a:gd name="connsiteX0" fmla="*/ 0 w 327171"/>
                <a:gd name="connsiteY0" fmla="*/ 0 h 245258"/>
                <a:gd name="connsiteX1" fmla="*/ 50334 w 327171"/>
                <a:gd name="connsiteY1" fmla="*/ 25167 h 245258"/>
                <a:gd name="connsiteX2" fmla="*/ 92279 w 327171"/>
                <a:gd name="connsiteY2" fmla="*/ 75501 h 245258"/>
                <a:gd name="connsiteX3" fmla="*/ 117446 w 327171"/>
                <a:gd name="connsiteY3" fmla="*/ 92279 h 245258"/>
                <a:gd name="connsiteX4" fmla="*/ 142613 w 327171"/>
                <a:gd name="connsiteY4" fmla="*/ 117446 h 245258"/>
                <a:gd name="connsiteX5" fmla="*/ 192947 w 327171"/>
                <a:gd name="connsiteY5" fmla="*/ 151002 h 245258"/>
                <a:gd name="connsiteX6" fmla="*/ 243281 w 327171"/>
                <a:gd name="connsiteY6" fmla="*/ 184558 h 245258"/>
                <a:gd name="connsiteX7" fmla="*/ 268448 w 327171"/>
                <a:gd name="connsiteY7" fmla="*/ 201336 h 245258"/>
                <a:gd name="connsiteX8" fmla="*/ 293615 w 327171"/>
                <a:gd name="connsiteY8" fmla="*/ 218114 h 245258"/>
                <a:gd name="connsiteX9" fmla="*/ 327171 w 327171"/>
                <a:gd name="connsiteY9" fmla="*/ 243281 h 24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171" h="245258">
                  <a:moveTo>
                    <a:pt x="0" y="0"/>
                  </a:moveTo>
                  <a:cubicBezTo>
                    <a:pt x="20469" y="6823"/>
                    <a:pt x="34072" y="8905"/>
                    <a:pt x="50334" y="25167"/>
                  </a:cubicBezTo>
                  <a:cubicBezTo>
                    <a:pt x="116323" y="91156"/>
                    <a:pt x="9820" y="6785"/>
                    <a:pt x="92279" y="75501"/>
                  </a:cubicBezTo>
                  <a:cubicBezTo>
                    <a:pt x="100024" y="81956"/>
                    <a:pt x="109701" y="85824"/>
                    <a:pt x="117446" y="92279"/>
                  </a:cubicBezTo>
                  <a:cubicBezTo>
                    <a:pt x="126560" y="99874"/>
                    <a:pt x="133248" y="110162"/>
                    <a:pt x="142613" y="117446"/>
                  </a:cubicBezTo>
                  <a:cubicBezTo>
                    <a:pt x="158530" y="129826"/>
                    <a:pt x="176169" y="139817"/>
                    <a:pt x="192947" y="151002"/>
                  </a:cubicBezTo>
                  <a:lnTo>
                    <a:pt x="243281" y="184558"/>
                  </a:lnTo>
                  <a:lnTo>
                    <a:pt x="268448" y="201336"/>
                  </a:lnTo>
                  <a:cubicBezTo>
                    <a:pt x="276837" y="206929"/>
                    <a:pt x="286486" y="210985"/>
                    <a:pt x="293615" y="218114"/>
                  </a:cubicBezTo>
                  <a:cubicBezTo>
                    <a:pt x="320759" y="245258"/>
                    <a:pt x="306918" y="243281"/>
                    <a:pt x="327171" y="243281"/>
                  </a:cubicBezTo>
                </a:path>
              </a:pathLst>
            </a:custGeom>
            <a:grpFill/>
            <a:ln w="38100" cap="flat" cmpd="sng" algn="ctr">
              <a:solidFill>
                <a:srgbClr val="FF0000">
                  <a:alpha val="4313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4404220" y="4630723"/>
              <a:ext cx="260059" cy="268448"/>
            </a:xfrm>
            <a:custGeom>
              <a:avLst/>
              <a:gdLst>
                <a:gd name="connsiteX0" fmla="*/ 260059 w 260059"/>
                <a:gd name="connsiteY0" fmla="*/ 0 h 268448"/>
                <a:gd name="connsiteX1" fmla="*/ 209725 w 260059"/>
                <a:gd name="connsiteY1" fmla="*/ 41945 h 268448"/>
                <a:gd name="connsiteX2" fmla="*/ 192947 w 260059"/>
                <a:gd name="connsiteY2" fmla="*/ 67112 h 268448"/>
                <a:gd name="connsiteX3" fmla="*/ 167780 w 260059"/>
                <a:gd name="connsiteY3" fmla="*/ 92279 h 268448"/>
                <a:gd name="connsiteX4" fmla="*/ 151002 w 260059"/>
                <a:gd name="connsiteY4" fmla="*/ 117446 h 268448"/>
                <a:gd name="connsiteX5" fmla="*/ 125835 w 260059"/>
                <a:gd name="connsiteY5" fmla="*/ 134224 h 268448"/>
                <a:gd name="connsiteX6" fmla="*/ 50334 w 260059"/>
                <a:gd name="connsiteY6" fmla="*/ 209725 h 268448"/>
                <a:gd name="connsiteX7" fmla="*/ 25167 w 260059"/>
                <a:gd name="connsiteY7" fmla="*/ 234892 h 268448"/>
                <a:gd name="connsiteX8" fmla="*/ 0 w 260059"/>
                <a:gd name="connsiteY8" fmla="*/ 268448 h 268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059" h="268448">
                  <a:moveTo>
                    <a:pt x="260059" y="0"/>
                  </a:moveTo>
                  <a:cubicBezTo>
                    <a:pt x="235313" y="16497"/>
                    <a:pt x="229910" y="17723"/>
                    <a:pt x="209725" y="41945"/>
                  </a:cubicBezTo>
                  <a:cubicBezTo>
                    <a:pt x="203270" y="49690"/>
                    <a:pt x="199402" y="59367"/>
                    <a:pt x="192947" y="67112"/>
                  </a:cubicBezTo>
                  <a:cubicBezTo>
                    <a:pt x="185352" y="76226"/>
                    <a:pt x="175375" y="83165"/>
                    <a:pt x="167780" y="92279"/>
                  </a:cubicBezTo>
                  <a:cubicBezTo>
                    <a:pt x="161325" y="100024"/>
                    <a:pt x="158131" y="110317"/>
                    <a:pt x="151002" y="117446"/>
                  </a:cubicBezTo>
                  <a:cubicBezTo>
                    <a:pt x="143873" y="124575"/>
                    <a:pt x="133371" y="127526"/>
                    <a:pt x="125835" y="134224"/>
                  </a:cubicBezTo>
                  <a:lnTo>
                    <a:pt x="50334" y="209725"/>
                  </a:lnTo>
                  <a:cubicBezTo>
                    <a:pt x="41945" y="218114"/>
                    <a:pt x="31748" y="225021"/>
                    <a:pt x="25167" y="234892"/>
                  </a:cubicBezTo>
                  <a:cubicBezTo>
                    <a:pt x="6195" y="263349"/>
                    <a:pt x="15518" y="252930"/>
                    <a:pt x="0" y="268448"/>
                  </a:cubicBezTo>
                </a:path>
              </a:pathLst>
            </a:custGeom>
            <a:grpFill/>
            <a:ln w="38100" cap="flat" cmpd="sng" algn="ctr">
              <a:solidFill>
                <a:srgbClr val="FF0000">
                  <a:alpha val="4313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67" name="Group 68"/>
          <p:cNvGrpSpPr/>
          <p:nvPr/>
        </p:nvGrpSpPr>
        <p:grpSpPr>
          <a:xfrm>
            <a:off x="5000628" y="5143512"/>
            <a:ext cx="500066" cy="428628"/>
            <a:chOff x="4404220" y="4630723"/>
            <a:chExt cx="327171" cy="268448"/>
          </a:xfrm>
          <a:solidFill>
            <a:srgbClr val="FFCABD"/>
          </a:solidFill>
        </p:grpSpPr>
        <p:sp>
          <p:nvSpPr>
            <p:cNvPr id="70" name="Freeform 69"/>
            <p:cNvSpPr/>
            <p:nvPr/>
          </p:nvSpPr>
          <p:spPr bwMode="auto">
            <a:xfrm>
              <a:off x="4404220" y="4639112"/>
              <a:ext cx="327171" cy="245258"/>
            </a:xfrm>
            <a:custGeom>
              <a:avLst/>
              <a:gdLst>
                <a:gd name="connsiteX0" fmla="*/ 0 w 327171"/>
                <a:gd name="connsiteY0" fmla="*/ 0 h 245258"/>
                <a:gd name="connsiteX1" fmla="*/ 50334 w 327171"/>
                <a:gd name="connsiteY1" fmla="*/ 25167 h 245258"/>
                <a:gd name="connsiteX2" fmla="*/ 92279 w 327171"/>
                <a:gd name="connsiteY2" fmla="*/ 75501 h 245258"/>
                <a:gd name="connsiteX3" fmla="*/ 117446 w 327171"/>
                <a:gd name="connsiteY3" fmla="*/ 92279 h 245258"/>
                <a:gd name="connsiteX4" fmla="*/ 142613 w 327171"/>
                <a:gd name="connsiteY4" fmla="*/ 117446 h 245258"/>
                <a:gd name="connsiteX5" fmla="*/ 192947 w 327171"/>
                <a:gd name="connsiteY5" fmla="*/ 151002 h 245258"/>
                <a:gd name="connsiteX6" fmla="*/ 243281 w 327171"/>
                <a:gd name="connsiteY6" fmla="*/ 184558 h 245258"/>
                <a:gd name="connsiteX7" fmla="*/ 268448 w 327171"/>
                <a:gd name="connsiteY7" fmla="*/ 201336 h 245258"/>
                <a:gd name="connsiteX8" fmla="*/ 293615 w 327171"/>
                <a:gd name="connsiteY8" fmla="*/ 218114 h 245258"/>
                <a:gd name="connsiteX9" fmla="*/ 327171 w 327171"/>
                <a:gd name="connsiteY9" fmla="*/ 243281 h 24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171" h="245258">
                  <a:moveTo>
                    <a:pt x="0" y="0"/>
                  </a:moveTo>
                  <a:cubicBezTo>
                    <a:pt x="20469" y="6823"/>
                    <a:pt x="34072" y="8905"/>
                    <a:pt x="50334" y="25167"/>
                  </a:cubicBezTo>
                  <a:cubicBezTo>
                    <a:pt x="116323" y="91156"/>
                    <a:pt x="9820" y="6785"/>
                    <a:pt x="92279" y="75501"/>
                  </a:cubicBezTo>
                  <a:cubicBezTo>
                    <a:pt x="100024" y="81956"/>
                    <a:pt x="109701" y="85824"/>
                    <a:pt x="117446" y="92279"/>
                  </a:cubicBezTo>
                  <a:cubicBezTo>
                    <a:pt x="126560" y="99874"/>
                    <a:pt x="133248" y="110162"/>
                    <a:pt x="142613" y="117446"/>
                  </a:cubicBezTo>
                  <a:cubicBezTo>
                    <a:pt x="158530" y="129826"/>
                    <a:pt x="176169" y="139817"/>
                    <a:pt x="192947" y="151002"/>
                  </a:cubicBezTo>
                  <a:lnTo>
                    <a:pt x="243281" y="184558"/>
                  </a:lnTo>
                  <a:lnTo>
                    <a:pt x="268448" y="201336"/>
                  </a:lnTo>
                  <a:cubicBezTo>
                    <a:pt x="276837" y="206929"/>
                    <a:pt x="286486" y="210985"/>
                    <a:pt x="293615" y="218114"/>
                  </a:cubicBezTo>
                  <a:cubicBezTo>
                    <a:pt x="320759" y="245258"/>
                    <a:pt x="306918" y="243281"/>
                    <a:pt x="327171" y="243281"/>
                  </a:cubicBezTo>
                </a:path>
              </a:pathLst>
            </a:custGeom>
            <a:grpFill/>
            <a:ln w="38100" cap="flat" cmpd="sng" algn="ctr">
              <a:solidFill>
                <a:srgbClr val="FF0000">
                  <a:alpha val="4313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4404220" y="4630723"/>
              <a:ext cx="260059" cy="268448"/>
            </a:xfrm>
            <a:custGeom>
              <a:avLst/>
              <a:gdLst>
                <a:gd name="connsiteX0" fmla="*/ 260059 w 260059"/>
                <a:gd name="connsiteY0" fmla="*/ 0 h 268448"/>
                <a:gd name="connsiteX1" fmla="*/ 209725 w 260059"/>
                <a:gd name="connsiteY1" fmla="*/ 41945 h 268448"/>
                <a:gd name="connsiteX2" fmla="*/ 192947 w 260059"/>
                <a:gd name="connsiteY2" fmla="*/ 67112 h 268448"/>
                <a:gd name="connsiteX3" fmla="*/ 167780 w 260059"/>
                <a:gd name="connsiteY3" fmla="*/ 92279 h 268448"/>
                <a:gd name="connsiteX4" fmla="*/ 151002 w 260059"/>
                <a:gd name="connsiteY4" fmla="*/ 117446 h 268448"/>
                <a:gd name="connsiteX5" fmla="*/ 125835 w 260059"/>
                <a:gd name="connsiteY5" fmla="*/ 134224 h 268448"/>
                <a:gd name="connsiteX6" fmla="*/ 50334 w 260059"/>
                <a:gd name="connsiteY6" fmla="*/ 209725 h 268448"/>
                <a:gd name="connsiteX7" fmla="*/ 25167 w 260059"/>
                <a:gd name="connsiteY7" fmla="*/ 234892 h 268448"/>
                <a:gd name="connsiteX8" fmla="*/ 0 w 260059"/>
                <a:gd name="connsiteY8" fmla="*/ 268448 h 268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059" h="268448">
                  <a:moveTo>
                    <a:pt x="260059" y="0"/>
                  </a:moveTo>
                  <a:cubicBezTo>
                    <a:pt x="235313" y="16497"/>
                    <a:pt x="229910" y="17723"/>
                    <a:pt x="209725" y="41945"/>
                  </a:cubicBezTo>
                  <a:cubicBezTo>
                    <a:pt x="203270" y="49690"/>
                    <a:pt x="199402" y="59367"/>
                    <a:pt x="192947" y="67112"/>
                  </a:cubicBezTo>
                  <a:cubicBezTo>
                    <a:pt x="185352" y="76226"/>
                    <a:pt x="175375" y="83165"/>
                    <a:pt x="167780" y="92279"/>
                  </a:cubicBezTo>
                  <a:cubicBezTo>
                    <a:pt x="161325" y="100024"/>
                    <a:pt x="158131" y="110317"/>
                    <a:pt x="151002" y="117446"/>
                  </a:cubicBezTo>
                  <a:cubicBezTo>
                    <a:pt x="143873" y="124575"/>
                    <a:pt x="133371" y="127526"/>
                    <a:pt x="125835" y="134224"/>
                  </a:cubicBezTo>
                  <a:lnTo>
                    <a:pt x="50334" y="209725"/>
                  </a:lnTo>
                  <a:cubicBezTo>
                    <a:pt x="41945" y="218114"/>
                    <a:pt x="31748" y="225021"/>
                    <a:pt x="25167" y="234892"/>
                  </a:cubicBezTo>
                  <a:cubicBezTo>
                    <a:pt x="6195" y="263349"/>
                    <a:pt x="15518" y="252930"/>
                    <a:pt x="0" y="268448"/>
                  </a:cubicBezTo>
                </a:path>
              </a:pathLst>
            </a:custGeom>
            <a:grpFill/>
            <a:ln w="38100" cap="flat" cmpd="sng" algn="ctr">
              <a:solidFill>
                <a:srgbClr val="FF0000">
                  <a:alpha val="4313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68" name="Group 71"/>
          <p:cNvGrpSpPr/>
          <p:nvPr/>
        </p:nvGrpSpPr>
        <p:grpSpPr>
          <a:xfrm>
            <a:off x="5000628" y="5643578"/>
            <a:ext cx="500066" cy="428628"/>
            <a:chOff x="4404220" y="4630723"/>
            <a:chExt cx="327171" cy="268448"/>
          </a:xfrm>
          <a:solidFill>
            <a:srgbClr val="FFCABD"/>
          </a:solidFill>
        </p:grpSpPr>
        <p:sp>
          <p:nvSpPr>
            <p:cNvPr id="73" name="Freeform 72"/>
            <p:cNvSpPr/>
            <p:nvPr/>
          </p:nvSpPr>
          <p:spPr bwMode="auto">
            <a:xfrm>
              <a:off x="4404220" y="4639112"/>
              <a:ext cx="327171" cy="245258"/>
            </a:xfrm>
            <a:custGeom>
              <a:avLst/>
              <a:gdLst>
                <a:gd name="connsiteX0" fmla="*/ 0 w 327171"/>
                <a:gd name="connsiteY0" fmla="*/ 0 h 245258"/>
                <a:gd name="connsiteX1" fmla="*/ 50334 w 327171"/>
                <a:gd name="connsiteY1" fmla="*/ 25167 h 245258"/>
                <a:gd name="connsiteX2" fmla="*/ 92279 w 327171"/>
                <a:gd name="connsiteY2" fmla="*/ 75501 h 245258"/>
                <a:gd name="connsiteX3" fmla="*/ 117446 w 327171"/>
                <a:gd name="connsiteY3" fmla="*/ 92279 h 245258"/>
                <a:gd name="connsiteX4" fmla="*/ 142613 w 327171"/>
                <a:gd name="connsiteY4" fmla="*/ 117446 h 245258"/>
                <a:gd name="connsiteX5" fmla="*/ 192947 w 327171"/>
                <a:gd name="connsiteY5" fmla="*/ 151002 h 245258"/>
                <a:gd name="connsiteX6" fmla="*/ 243281 w 327171"/>
                <a:gd name="connsiteY6" fmla="*/ 184558 h 245258"/>
                <a:gd name="connsiteX7" fmla="*/ 268448 w 327171"/>
                <a:gd name="connsiteY7" fmla="*/ 201336 h 245258"/>
                <a:gd name="connsiteX8" fmla="*/ 293615 w 327171"/>
                <a:gd name="connsiteY8" fmla="*/ 218114 h 245258"/>
                <a:gd name="connsiteX9" fmla="*/ 327171 w 327171"/>
                <a:gd name="connsiteY9" fmla="*/ 243281 h 24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171" h="245258">
                  <a:moveTo>
                    <a:pt x="0" y="0"/>
                  </a:moveTo>
                  <a:cubicBezTo>
                    <a:pt x="20469" y="6823"/>
                    <a:pt x="34072" y="8905"/>
                    <a:pt x="50334" y="25167"/>
                  </a:cubicBezTo>
                  <a:cubicBezTo>
                    <a:pt x="116323" y="91156"/>
                    <a:pt x="9820" y="6785"/>
                    <a:pt x="92279" y="75501"/>
                  </a:cubicBezTo>
                  <a:cubicBezTo>
                    <a:pt x="100024" y="81956"/>
                    <a:pt x="109701" y="85824"/>
                    <a:pt x="117446" y="92279"/>
                  </a:cubicBezTo>
                  <a:cubicBezTo>
                    <a:pt x="126560" y="99874"/>
                    <a:pt x="133248" y="110162"/>
                    <a:pt x="142613" y="117446"/>
                  </a:cubicBezTo>
                  <a:cubicBezTo>
                    <a:pt x="158530" y="129826"/>
                    <a:pt x="176169" y="139817"/>
                    <a:pt x="192947" y="151002"/>
                  </a:cubicBezTo>
                  <a:lnTo>
                    <a:pt x="243281" y="184558"/>
                  </a:lnTo>
                  <a:lnTo>
                    <a:pt x="268448" y="201336"/>
                  </a:lnTo>
                  <a:cubicBezTo>
                    <a:pt x="276837" y="206929"/>
                    <a:pt x="286486" y="210985"/>
                    <a:pt x="293615" y="218114"/>
                  </a:cubicBezTo>
                  <a:cubicBezTo>
                    <a:pt x="320759" y="245258"/>
                    <a:pt x="306918" y="243281"/>
                    <a:pt x="327171" y="243281"/>
                  </a:cubicBezTo>
                </a:path>
              </a:pathLst>
            </a:custGeom>
            <a:grpFill/>
            <a:ln w="38100" cap="flat" cmpd="sng" algn="ctr">
              <a:solidFill>
                <a:srgbClr val="FF0000">
                  <a:alpha val="4313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4404220" y="4630723"/>
              <a:ext cx="260059" cy="268448"/>
            </a:xfrm>
            <a:custGeom>
              <a:avLst/>
              <a:gdLst>
                <a:gd name="connsiteX0" fmla="*/ 260059 w 260059"/>
                <a:gd name="connsiteY0" fmla="*/ 0 h 268448"/>
                <a:gd name="connsiteX1" fmla="*/ 209725 w 260059"/>
                <a:gd name="connsiteY1" fmla="*/ 41945 h 268448"/>
                <a:gd name="connsiteX2" fmla="*/ 192947 w 260059"/>
                <a:gd name="connsiteY2" fmla="*/ 67112 h 268448"/>
                <a:gd name="connsiteX3" fmla="*/ 167780 w 260059"/>
                <a:gd name="connsiteY3" fmla="*/ 92279 h 268448"/>
                <a:gd name="connsiteX4" fmla="*/ 151002 w 260059"/>
                <a:gd name="connsiteY4" fmla="*/ 117446 h 268448"/>
                <a:gd name="connsiteX5" fmla="*/ 125835 w 260059"/>
                <a:gd name="connsiteY5" fmla="*/ 134224 h 268448"/>
                <a:gd name="connsiteX6" fmla="*/ 50334 w 260059"/>
                <a:gd name="connsiteY6" fmla="*/ 209725 h 268448"/>
                <a:gd name="connsiteX7" fmla="*/ 25167 w 260059"/>
                <a:gd name="connsiteY7" fmla="*/ 234892 h 268448"/>
                <a:gd name="connsiteX8" fmla="*/ 0 w 260059"/>
                <a:gd name="connsiteY8" fmla="*/ 268448 h 268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059" h="268448">
                  <a:moveTo>
                    <a:pt x="260059" y="0"/>
                  </a:moveTo>
                  <a:cubicBezTo>
                    <a:pt x="235313" y="16497"/>
                    <a:pt x="229910" y="17723"/>
                    <a:pt x="209725" y="41945"/>
                  </a:cubicBezTo>
                  <a:cubicBezTo>
                    <a:pt x="203270" y="49690"/>
                    <a:pt x="199402" y="59367"/>
                    <a:pt x="192947" y="67112"/>
                  </a:cubicBezTo>
                  <a:cubicBezTo>
                    <a:pt x="185352" y="76226"/>
                    <a:pt x="175375" y="83165"/>
                    <a:pt x="167780" y="92279"/>
                  </a:cubicBezTo>
                  <a:cubicBezTo>
                    <a:pt x="161325" y="100024"/>
                    <a:pt x="158131" y="110317"/>
                    <a:pt x="151002" y="117446"/>
                  </a:cubicBezTo>
                  <a:cubicBezTo>
                    <a:pt x="143873" y="124575"/>
                    <a:pt x="133371" y="127526"/>
                    <a:pt x="125835" y="134224"/>
                  </a:cubicBezTo>
                  <a:lnTo>
                    <a:pt x="50334" y="209725"/>
                  </a:lnTo>
                  <a:cubicBezTo>
                    <a:pt x="41945" y="218114"/>
                    <a:pt x="31748" y="225021"/>
                    <a:pt x="25167" y="234892"/>
                  </a:cubicBezTo>
                  <a:cubicBezTo>
                    <a:pt x="6195" y="263349"/>
                    <a:pt x="15518" y="252930"/>
                    <a:pt x="0" y="268448"/>
                  </a:cubicBezTo>
                </a:path>
              </a:pathLst>
            </a:custGeom>
            <a:grpFill/>
            <a:ln w="38100" cap="flat" cmpd="sng" algn="ctr">
              <a:solidFill>
                <a:srgbClr val="FF0000">
                  <a:alpha val="4313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pic>
        <p:nvPicPr>
          <p:cNvPr id="75" name="Picture 20" descr="MCj0311556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1357298"/>
            <a:ext cx="6731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14" descr="MCj0311558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48" y="1357298"/>
            <a:ext cx="5873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14" descr="MCj0311558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4214818"/>
            <a:ext cx="5873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3143250"/>
            <a:ext cx="24892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Technical debt</a:t>
            </a:r>
          </a:p>
        </p:txBody>
      </p:sp>
      <p:sp>
        <p:nvSpPr>
          <p:cNvPr id="5120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5120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4104C3F-1CF5-4BBF-9C81-DEE82204A669}" type="slidenum">
              <a:rPr lang="en-US" smtClean="0"/>
              <a:pPr>
                <a:defRPr/>
              </a:pPr>
              <a:t>151</a:t>
            </a:fld>
            <a:endParaRPr lang="en-US" smtClean="0"/>
          </a:p>
        </p:txBody>
      </p:sp>
      <p:cxnSp>
        <p:nvCxnSpPr>
          <p:cNvPr id="8" name="Straight Connector 7"/>
          <p:cNvCxnSpPr/>
          <p:nvPr/>
        </p:nvCxnSpPr>
        <p:spPr bwMode="auto">
          <a:xfrm rot="5400000">
            <a:off x="-715168" y="4040981"/>
            <a:ext cx="3143250" cy="1587"/>
          </a:xfrm>
          <a:prstGeom prst="line">
            <a:avLst/>
          </a:prstGeom>
          <a:ln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rot="10800000">
            <a:off x="857250" y="5613400"/>
            <a:ext cx="3429000" cy="1588"/>
          </a:xfrm>
          <a:prstGeom prst="line">
            <a:avLst/>
          </a:prstGeom>
          <a:ln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auto">
          <a:xfrm>
            <a:off x="857250" y="2755900"/>
            <a:ext cx="3429000" cy="1357313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784225" y="2684463"/>
            <a:ext cx="142875" cy="142875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2875" y="2427288"/>
            <a:ext cx="655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FF0000"/>
                </a:solidFill>
              </a:rPr>
              <a:t>V</a:t>
            </a:r>
            <a:r>
              <a:rPr lang="sv-SE" sz="2000" baseline="-25000">
                <a:solidFill>
                  <a:srgbClr val="FF0000"/>
                </a:solidFill>
              </a:rPr>
              <a:t>max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857250" y="2898775"/>
            <a:ext cx="3429000" cy="1357313"/>
          </a:xfrm>
          <a:prstGeom prst="line">
            <a:avLst/>
          </a:prstGeom>
          <a:ln w="19050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784225" y="2827338"/>
            <a:ext cx="142875" cy="142875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1438" y="2784475"/>
            <a:ext cx="7747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70C0"/>
                </a:solidFill>
              </a:rPr>
              <a:t>V</a:t>
            </a:r>
            <a:r>
              <a:rPr lang="sv-SE" sz="2000" baseline="-25000">
                <a:solidFill>
                  <a:srgbClr val="0070C0"/>
                </a:solidFill>
              </a:rPr>
              <a:t>actual</a:t>
            </a:r>
          </a:p>
        </p:txBody>
      </p:sp>
      <p:sp>
        <p:nvSpPr>
          <p:cNvPr id="64527" name="TextBox 23"/>
          <p:cNvSpPr txBox="1">
            <a:spLocks noChangeArrowheads="1"/>
          </p:cNvSpPr>
          <p:nvPr/>
        </p:nvSpPr>
        <p:spPr bwMode="auto">
          <a:xfrm rot="-5400000">
            <a:off x="185737" y="3798888"/>
            <a:ext cx="8620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600">
                <a:solidFill>
                  <a:srgbClr val="002060"/>
                </a:solidFill>
              </a:rPr>
              <a:t>velocity</a:t>
            </a:r>
            <a:endParaRPr lang="sv-SE" sz="1600" baseline="-25000">
              <a:solidFill>
                <a:srgbClr val="002060"/>
              </a:solidFill>
            </a:endParaRPr>
          </a:p>
        </p:txBody>
      </p:sp>
      <p:sp>
        <p:nvSpPr>
          <p:cNvPr id="64528" name="TextBox 24"/>
          <p:cNvSpPr txBox="1">
            <a:spLocks noChangeArrowheads="1"/>
          </p:cNvSpPr>
          <p:nvPr/>
        </p:nvSpPr>
        <p:spPr bwMode="auto">
          <a:xfrm>
            <a:off x="2286000" y="5684838"/>
            <a:ext cx="5810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600">
                <a:solidFill>
                  <a:srgbClr val="002060"/>
                </a:solidFill>
              </a:rPr>
              <a:t>time</a:t>
            </a:r>
            <a:endParaRPr lang="sv-SE" sz="1600" baseline="-25000">
              <a:solidFill>
                <a:srgbClr val="002060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 bwMode="auto">
          <a:xfrm rot="5400000">
            <a:off x="3714751" y="4059237"/>
            <a:ext cx="3143250" cy="3175"/>
          </a:xfrm>
          <a:prstGeom prst="line">
            <a:avLst/>
          </a:prstGeom>
          <a:ln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 rot="10800000">
            <a:off x="5286375" y="5632450"/>
            <a:ext cx="3429000" cy="1588"/>
          </a:xfrm>
          <a:prstGeom prst="line">
            <a:avLst/>
          </a:prstGeom>
          <a:ln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 flipV="1">
            <a:off x="5286375" y="2755900"/>
            <a:ext cx="3286125" cy="17463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5214938" y="2703513"/>
            <a:ext cx="142875" cy="142875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572000" y="2446338"/>
            <a:ext cx="655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FF0000"/>
                </a:solidFill>
              </a:rPr>
              <a:t>V</a:t>
            </a:r>
            <a:r>
              <a:rPr lang="sv-SE" sz="2000" baseline="-25000">
                <a:solidFill>
                  <a:srgbClr val="FF0000"/>
                </a:solidFill>
              </a:rPr>
              <a:t>max</a:t>
            </a:r>
          </a:p>
        </p:txBody>
      </p:sp>
      <p:cxnSp>
        <p:nvCxnSpPr>
          <p:cNvPr id="31" name="Straight Connector 30"/>
          <p:cNvCxnSpPr>
            <a:stCxn id="32" idx="6"/>
          </p:cNvCxnSpPr>
          <p:nvPr/>
        </p:nvCxnSpPr>
        <p:spPr bwMode="auto">
          <a:xfrm>
            <a:off x="5357813" y="3327400"/>
            <a:ext cx="3214687" cy="1588"/>
          </a:xfrm>
          <a:prstGeom prst="line">
            <a:avLst/>
          </a:prstGeom>
          <a:ln w="19050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5214938" y="3255963"/>
            <a:ext cx="142875" cy="142875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>
              <a:solidFill>
                <a:srgbClr val="0070C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 rot="-5400000">
            <a:off x="4614069" y="3817144"/>
            <a:ext cx="863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600">
                <a:solidFill>
                  <a:srgbClr val="002060"/>
                </a:solidFill>
              </a:rPr>
              <a:t>velocity</a:t>
            </a:r>
            <a:endParaRPr lang="sv-SE" sz="1600" baseline="-2500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715125" y="5703888"/>
            <a:ext cx="5810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600">
                <a:solidFill>
                  <a:srgbClr val="002060"/>
                </a:solidFill>
              </a:rPr>
              <a:t>time</a:t>
            </a:r>
            <a:endParaRPr lang="sv-SE" sz="1600" baseline="-2500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500563" y="3041650"/>
            <a:ext cx="7747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70C0"/>
                </a:solidFill>
              </a:rPr>
              <a:t>V</a:t>
            </a:r>
            <a:r>
              <a:rPr lang="sv-SE" sz="2000" baseline="-25000">
                <a:solidFill>
                  <a:srgbClr val="0070C0"/>
                </a:solidFill>
              </a:rPr>
              <a:t>actual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6572250" y="3284538"/>
            <a:ext cx="21701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70C0"/>
                </a:solidFill>
              </a:rPr>
              <a:t>Sustainable pace!</a:t>
            </a:r>
            <a:endParaRPr lang="sv-SE" sz="2000" baseline="-25000">
              <a:solidFill>
                <a:srgbClr val="0070C0"/>
              </a:solidFill>
            </a:endParaRPr>
          </a:p>
        </p:txBody>
      </p:sp>
      <p:sp>
        <p:nvSpPr>
          <p:cNvPr id="33" name="Vertical Scroll 32"/>
          <p:cNvSpPr/>
          <p:nvPr/>
        </p:nvSpPr>
        <p:spPr bwMode="auto">
          <a:xfrm>
            <a:off x="3857620" y="214290"/>
            <a:ext cx="3786214" cy="1846558"/>
          </a:xfrm>
          <a:prstGeom prst="verticalScroll">
            <a:avLst>
              <a:gd name="adj" fmla="val 10538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800" u="sng" smtClean="0">
                <a:latin typeface="Inkpen2 Script" pitchFamily="2" charset="0"/>
              </a:rPr>
              <a:t>Definition of Done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2400" smtClean="0">
                <a:latin typeface="Inkpen2 Script" pitchFamily="2" charset="0"/>
              </a:rPr>
              <a:t>.... bla bla ....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2400" smtClean="0">
                <a:solidFill>
                  <a:srgbClr val="C00000"/>
                </a:solidFill>
                <a:latin typeface="Inkpen2 Script" pitchFamily="2" charset="0"/>
              </a:rPr>
              <a:t>No increased</a:t>
            </a:r>
            <a:br>
              <a:rPr lang="sv-SE" sz="2400" smtClean="0">
                <a:solidFill>
                  <a:srgbClr val="C00000"/>
                </a:solidFill>
                <a:latin typeface="Inkpen2 Script" pitchFamily="2" charset="0"/>
              </a:rPr>
            </a:br>
            <a:r>
              <a:rPr lang="sv-SE" sz="2400" smtClean="0">
                <a:solidFill>
                  <a:srgbClr val="C00000"/>
                </a:solidFill>
                <a:latin typeface="Inkpen2 Script" pitchFamily="2" charset="0"/>
              </a:rPr>
              <a:t>technical debt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sv-SE" sz="2400" smtClean="0">
              <a:latin typeface="Inkpen2 Script" pitchFamily="2" charset="0"/>
            </a:endParaRP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4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Inkpen2 Script" pitchFamily="2" charset="0"/>
            </a:endParaRPr>
          </a:p>
        </p:txBody>
      </p:sp>
      <p:sp>
        <p:nvSpPr>
          <p:cNvPr id="36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1428760"/>
          </a:xfrm>
        </p:spPr>
        <p:txBody>
          <a:bodyPr/>
          <a:lstStyle/>
          <a:p>
            <a:r>
              <a:rPr lang="sv-SE" smtClean="0"/>
              <a:t>Code duplication</a:t>
            </a:r>
          </a:p>
          <a:p>
            <a:r>
              <a:rPr lang="sv-SE" smtClean="0"/>
              <a:t>Test coverage</a:t>
            </a:r>
          </a:p>
          <a:p>
            <a:r>
              <a:rPr lang="sv-SE" smtClean="0"/>
              <a:t>Code readability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 animBg="1"/>
      <p:bldP spid="21" grpId="0"/>
      <p:bldP spid="29" grpId="0" animBg="1"/>
      <p:bldP spid="30" grpId="0"/>
      <p:bldP spid="32" grpId="0" animBg="1"/>
      <p:bldP spid="34" grpId="0"/>
      <p:bldP spid="35" grpId="0"/>
      <p:bldP spid="39" grpId="0"/>
      <p:bldP spid="46" grpId="0"/>
      <p:bldP spid="33" grpId="0" animBg="1"/>
      <p:bldP spid="36" grpId="0" build="p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57224" y="3532162"/>
            <a:ext cx="1143008" cy="1358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649288"/>
          </a:xfrm>
        </p:spPr>
        <p:txBody>
          <a:bodyPr/>
          <a:lstStyle/>
          <a:p>
            <a:r>
              <a:rPr lang="sv-SE" smtClean="0"/>
              <a:t>Dealing with technical debt</a:t>
            </a:r>
            <a:endParaRPr lang="sv-SE" sz="1800"/>
          </a:p>
        </p:txBody>
      </p:sp>
      <p:cxnSp>
        <p:nvCxnSpPr>
          <p:cNvPr id="105" name="Straight Connector 104"/>
          <p:cNvCxnSpPr/>
          <p:nvPr/>
        </p:nvCxnSpPr>
        <p:spPr bwMode="auto">
          <a:xfrm rot="5400000">
            <a:off x="-1363709" y="3719515"/>
            <a:ext cx="4297396" cy="1590"/>
          </a:xfrm>
          <a:prstGeom prst="line">
            <a:avLst/>
          </a:prstGeom>
          <a:ln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 bwMode="auto">
          <a:xfrm rot="10800000" flipV="1">
            <a:off x="785780" y="5857892"/>
            <a:ext cx="7500996" cy="11116"/>
          </a:xfrm>
          <a:prstGeom prst="line">
            <a:avLst/>
          </a:prstGeom>
          <a:ln>
            <a:solidFill>
              <a:srgbClr val="002060"/>
            </a:solidFill>
            <a:headEnd type="arrow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 bwMode="auto">
          <a:xfrm>
            <a:off x="785780" y="2543166"/>
            <a:ext cx="2000270" cy="1203310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Oval 107"/>
          <p:cNvSpPr>
            <a:spLocks noChangeArrowheads="1"/>
          </p:cNvSpPr>
          <p:nvPr/>
        </p:nvSpPr>
        <p:spPr bwMode="auto">
          <a:xfrm>
            <a:off x="712755" y="2471729"/>
            <a:ext cx="142875" cy="142875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09" name="TextBox 108"/>
          <p:cNvSpPr txBox="1">
            <a:spLocks noChangeArrowheads="1"/>
          </p:cNvSpPr>
          <p:nvPr/>
        </p:nvSpPr>
        <p:spPr bwMode="auto">
          <a:xfrm>
            <a:off x="71405" y="2214554"/>
            <a:ext cx="655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FF0000"/>
                </a:solidFill>
              </a:rPr>
              <a:t>V</a:t>
            </a:r>
            <a:r>
              <a:rPr lang="sv-SE" sz="2000" baseline="-25000">
                <a:solidFill>
                  <a:srgbClr val="FF0000"/>
                </a:solidFill>
              </a:rPr>
              <a:t>max</a:t>
            </a:r>
          </a:p>
        </p:txBody>
      </p:sp>
      <p:cxnSp>
        <p:nvCxnSpPr>
          <p:cNvPr id="110" name="Straight Connector 109"/>
          <p:cNvCxnSpPr/>
          <p:nvPr/>
        </p:nvCxnSpPr>
        <p:spPr bwMode="auto">
          <a:xfrm>
            <a:off x="785780" y="2686041"/>
            <a:ext cx="2000270" cy="1203311"/>
          </a:xfrm>
          <a:prstGeom prst="line">
            <a:avLst/>
          </a:prstGeom>
          <a:ln w="19050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Oval 110"/>
          <p:cNvSpPr>
            <a:spLocks noChangeArrowheads="1"/>
          </p:cNvSpPr>
          <p:nvPr/>
        </p:nvSpPr>
        <p:spPr bwMode="auto">
          <a:xfrm>
            <a:off x="712755" y="2614604"/>
            <a:ext cx="142875" cy="142875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>
              <a:solidFill>
                <a:srgbClr val="0070C0"/>
              </a:solidFill>
            </a:endParaRP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-32" y="2571741"/>
            <a:ext cx="7747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>
                <a:solidFill>
                  <a:srgbClr val="0070C0"/>
                </a:solidFill>
              </a:rPr>
              <a:t>V</a:t>
            </a:r>
            <a:r>
              <a:rPr lang="sv-SE" sz="2000" baseline="-25000">
                <a:solidFill>
                  <a:srgbClr val="0070C0"/>
                </a:solidFill>
              </a:rPr>
              <a:t>actual</a:t>
            </a:r>
          </a:p>
        </p:txBody>
      </p:sp>
      <p:sp>
        <p:nvSpPr>
          <p:cNvPr id="113" name="TextBox 23"/>
          <p:cNvSpPr txBox="1">
            <a:spLocks noChangeArrowheads="1"/>
          </p:cNvSpPr>
          <p:nvPr/>
        </p:nvSpPr>
        <p:spPr bwMode="auto">
          <a:xfrm rot="-5400000">
            <a:off x="114267" y="3586154"/>
            <a:ext cx="8620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600">
                <a:solidFill>
                  <a:srgbClr val="002060"/>
                </a:solidFill>
              </a:rPr>
              <a:t>velocity</a:t>
            </a:r>
            <a:endParaRPr lang="sv-SE" sz="1600" baseline="-25000">
              <a:solidFill>
                <a:srgbClr val="002060"/>
              </a:solidFill>
            </a:endParaRPr>
          </a:p>
        </p:txBody>
      </p:sp>
      <p:sp>
        <p:nvSpPr>
          <p:cNvPr id="114" name="TextBox 24"/>
          <p:cNvSpPr txBox="1">
            <a:spLocks noChangeArrowheads="1"/>
          </p:cNvSpPr>
          <p:nvPr/>
        </p:nvSpPr>
        <p:spPr bwMode="auto">
          <a:xfrm>
            <a:off x="2214530" y="5940446"/>
            <a:ext cx="5810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600">
                <a:solidFill>
                  <a:srgbClr val="002060"/>
                </a:solidFill>
              </a:rPr>
              <a:t>time</a:t>
            </a:r>
            <a:endParaRPr lang="sv-SE" sz="1600" baseline="-25000">
              <a:solidFill>
                <a:srgbClr val="002060"/>
              </a:solidFill>
            </a:endParaRPr>
          </a:p>
        </p:txBody>
      </p:sp>
      <p:cxnSp>
        <p:nvCxnSpPr>
          <p:cNvPr id="117" name="Straight Connector 116"/>
          <p:cNvCxnSpPr/>
          <p:nvPr/>
        </p:nvCxnSpPr>
        <p:spPr bwMode="auto">
          <a:xfrm>
            <a:off x="2786050" y="3746476"/>
            <a:ext cx="2643206" cy="1588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5" name="TextBox 124"/>
          <p:cNvSpPr txBox="1">
            <a:spLocks noChangeArrowheads="1"/>
          </p:cNvSpPr>
          <p:nvPr/>
        </p:nvSpPr>
        <p:spPr bwMode="auto">
          <a:xfrm rot="1849878">
            <a:off x="899433" y="3299222"/>
            <a:ext cx="15298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v-SE" sz="1400" smtClean="0">
                <a:solidFill>
                  <a:srgbClr val="0070C0"/>
                </a:solidFill>
              </a:rPr>
              <a:t>Road to hell</a:t>
            </a:r>
            <a:endParaRPr lang="sv-SE" sz="1400" baseline="-2500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52778" y="4643446"/>
            <a:ext cx="23192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u="sng" smtClean="0"/>
              <a:t>First step</a:t>
            </a:r>
          </a:p>
          <a:p>
            <a:r>
              <a:rPr lang="sv-SE" sz="1600" smtClean="0"/>
              <a:t>Slow down</a:t>
            </a:r>
          </a:p>
          <a:p>
            <a:r>
              <a:rPr lang="sv-SE" sz="1600" smtClean="0"/>
              <a:t>Stop accumulating debt</a:t>
            </a:r>
            <a:endParaRPr lang="sv-SE" sz="1600"/>
          </a:p>
        </p:txBody>
      </p:sp>
      <p:sp>
        <p:nvSpPr>
          <p:cNvPr id="41" name="TextBox 40"/>
          <p:cNvSpPr txBox="1"/>
          <p:nvPr/>
        </p:nvSpPr>
        <p:spPr>
          <a:xfrm>
            <a:off x="5812027" y="4416848"/>
            <a:ext cx="2188997" cy="1369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u="sng" smtClean="0"/>
              <a:t>Second step</a:t>
            </a:r>
          </a:p>
          <a:p>
            <a:r>
              <a:rPr lang="sv-SE" sz="1100" smtClean="0"/>
              <a:t>(optional)</a:t>
            </a:r>
          </a:p>
          <a:p>
            <a:r>
              <a:rPr lang="sv-SE" sz="1600" smtClean="0"/>
              <a:t>Slow down even more</a:t>
            </a:r>
          </a:p>
          <a:p>
            <a:r>
              <a:rPr lang="sv-SE" sz="1600" smtClean="0"/>
              <a:t>Start repaying debt</a:t>
            </a:r>
          </a:p>
          <a:p>
            <a:endParaRPr lang="sv-SE" sz="2000" smtClean="0"/>
          </a:p>
        </p:txBody>
      </p:sp>
      <p:cxnSp>
        <p:nvCxnSpPr>
          <p:cNvPr id="44" name="Straight Connector 43"/>
          <p:cNvCxnSpPr/>
          <p:nvPr/>
        </p:nvCxnSpPr>
        <p:spPr bwMode="auto">
          <a:xfrm rot="5400000">
            <a:off x="2643571" y="4031831"/>
            <a:ext cx="285752" cy="794"/>
          </a:xfrm>
          <a:prstGeom prst="line">
            <a:avLst/>
          </a:prstGeom>
          <a:ln w="19050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 rot="10800000">
            <a:off x="2786050" y="4173516"/>
            <a:ext cx="2643206" cy="1589"/>
          </a:xfrm>
          <a:prstGeom prst="line">
            <a:avLst/>
          </a:prstGeom>
          <a:ln w="19050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3071802" y="4153079"/>
            <a:ext cx="157607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>
                <a:solidFill>
                  <a:srgbClr val="0070C0"/>
                </a:solidFill>
              </a:rPr>
              <a:t>Sustainable </a:t>
            </a:r>
            <a:r>
              <a:rPr lang="sv-SE" sz="1400" smtClean="0">
                <a:solidFill>
                  <a:srgbClr val="0070C0"/>
                </a:solidFill>
              </a:rPr>
              <a:t>pace</a:t>
            </a:r>
            <a:endParaRPr lang="sv-SE" sz="1400" baseline="-25000">
              <a:solidFill>
                <a:srgbClr val="0070C0"/>
              </a:solidFill>
            </a:endParaRPr>
          </a:p>
        </p:txBody>
      </p:sp>
      <p:cxnSp>
        <p:nvCxnSpPr>
          <p:cNvPr id="75" name="Straight Connector 74"/>
          <p:cNvCxnSpPr/>
          <p:nvPr/>
        </p:nvCxnSpPr>
        <p:spPr bwMode="auto">
          <a:xfrm rot="10800000" flipV="1">
            <a:off x="5429257" y="3746475"/>
            <a:ext cx="2714644" cy="714381"/>
          </a:xfrm>
          <a:prstGeom prst="line">
            <a:avLst/>
          </a:prstGeom>
          <a:ln w="19050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 bwMode="auto">
          <a:xfrm flipV="1">
            <a:off x="5500694" y="3032096"/>
            <a:ext cx="2643206" cy="714380"/>
          </a:xfrm>
          <a:prstGeom prst="line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 bwMode="auto">
          <a:xfrm rot="5400000">
            <a:off x="5286777" y="4317583"/>
            <a:ext cx="285752" cy="794"/>
          </a:xfrm>
          <a:prstGeom prst="line">
            <a:avLst/>
          </a:prstGeom>
          <a:ln w="19050">
            <a:solidFill>
              <a:srgbClr val="0070C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Box 81"/>
          <p:cNvSpPr txBox="1">
            <a:spLocks noChangeArrowheads="1"/>
          </p:cNvSpPr>
          <p:nvPr/>
        </p:nvSpPr>
        <p:spPr bwMode="auto">
          <a:xfrm rot="20654532">
            <a:off x="6514541" y="3955981"/>
            <a:ext cx="149412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smtClean="0">
                <a:solidFill>
                  <a:srgbClr val="0070C0"/>
                </a:solidFill>
              </a:rPr>
              <a:t>Increasing pace!</a:t>
            </a:r>
            <a:endParaRPr lang="sv-SE" sz="1400" baseline="-25000">
              <a:solidFill>
                <a:srgbClr val="0070C0"/>
              </a:solidFill>
            </a:endParaRPr>
          </a:p>
        </p:txBody>
      </p:sp>
      <p:sp>
        <p:nvSpPr>
          <p:cNvPr id="50" name="Vertical Scroll 49"/>
          <p:cNvSpPr/>
          <p:nvPr/>
        </p:nvSpPr>
        <p:spPr bwMode="auto">
          <a:xfrm>
            <a:off x="2643174" y="1857364"/>
            <a:ext cx="2928958" cy="1214446"/>
          </a:xfrm>
          <a:prstGeom prst="verticalScroll">
            <a:avLst>
              <a:gd name="adj" fmla="val 10538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u="sng" smtClean="0">
                <a:latin typeface="Inkpen2 Script" pitchFamily="2" charset="0"/>
              </a:rPr>
              <a:t>Definition of Done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600" smtClean="0">
                <a:latin typeface="Inkpen2 Script" pitchFamily="2" charset="0"/>
              </a:rPr>
              <a:t>.... bla bla ....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600" smtClean="0">
                <a:solidFill>
                  <a:srgbClr val="C00000"/>
                </a:solidFill>
                <a:latin typeface="Inkpen2 Script" pitchFamily="2" charset="0"/>
              </a:rPr>
              <a:t>No increased</a:t>
            </a:r>
            <a:br>
              <a:rPr lang="sv-SE" sz="1600" smtClean="0">
                <a:solidFill>
                  <a:srgbClr val="C00000"/>
                </a:solidFill>
                <a:latin typeface="Inkpen2 Script" pitchFamily="2" charset="0"/>
              </a:rPr>
            </a:br>
            <a:r>
              <a:rPr lang="sv-SE" sz="1600" smtClean="0">
                <a:solidFill>
                  <a:srgbClr val="C00000"/>
                </a:solidFill>
                <a:latin typeface="Inkpen2 Script" pitchFamily="2" charset="0"/>
              </a:rPr>
              <a:t>technical debt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sv-SE" sz="1600" smtClean="0">
              <a:latin typeface="Inkpen2 Script" pitchFamily="2" charset="0"/>
            </a:endParaRP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Inkpen2 Script" pitchFamily="2" charset="0"/>
            </a:endParaRPr>
          </a:p>
        </p:txBody>
      </p:sp>
      <p:sp>
        <p:nvSpPr>
          <p:cNvPr id="51" name="Vertical Scroll 50"/>
          <p:cNvSpPr/>
          <p:nvPr/>
        </p:nvSpPr>
        <p:spPr bwMode="auto">
          <a:xfrm>
            <a:off x="5715008" y="1857364"/>
            <a:ext cx="2928958" cy="1214446"/>
          </a:xfrm>
          <a:prstGeom prst="verticalScroll">
            <a:avLst>
              <a:gd name="adj" fmla="val 10538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u="sng" smtClean="0">
                <a:latin typeface="Inkpen2 Script" pitchFamily="2" charset="0"/>
              </a:rPr>
              <a:t>Definition of Done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600" smtClean="0">
                <a:latin typeface="Inkpen2 Script" pitchFamily="2" charset="0"/>
              </a:rPr>
              <a:t>.... bla bla ....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600" smtClean="0">
                <a:solidFill>
                  <a:srgbClr val="C00000"/>
                </a:solidFill>
                <a:latin typeface="Inkpen2 Script" pitchFamily="2" charset="0"/>
              </a:rPr>
              <a:t>Technical debt</a:t>
            </a:r>
            <a:br>
              <a:rPr lang="sv-SE" sz="1600" smtClean="0">
                <a:solidFill>
                  <a:srgbClr val="C00000"/>
                </a:solidFill>
                <a:latin typeface="Inkpen2 Script" pitchFamily="2" charset="0"/>
              </a:rPr>
            </a:br>
            <a:r>
              <a:rPr lang="sv-SE" sz="1600" smtClean="0">
                <a:solidFill>
                  <a:srgbClr val="C00000"/>
                </a:solidFill>
                <a:latin typeface="Inkpen2 Script" pitchFamily="2" charset="0"/>
              </a:rPr>
              <a:t>decreased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sv-SE" sz="1600" smtClean="0">
              <a:latin typeface="Inkpen2 Script" pitchFamily="2" charset="0"/>
            </a:endParaRP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Inkpen2 Script" pitchFamily="2" charset="0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 advTm="48251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65" grpId="0"/>
      <p:bldP spid="82" grpId="0"/>
      <p:bldP spid="50" grpId="0" animBg="1"/>
      <p:bldP spid="51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8000" smtClean="0"/>
              <a:t>Compare for understanding, not judgement</a:t>
            </a:r>
            <a:endParaRPr lang="sv-SE" sz="8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153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9288"/>
          </a:xfrm>
        </p:spPr>
        <p:txBody>
          <a:bodyPr/>
          <a:lstStyle/>
          <a:p>
            <a:r>
              <a:rPr lang="sv-SE" smtClean="0"/>
              <a:t>Lean &amp; Agile process toolkits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>
                <a:solidFill>
                  <a:srgbClr val="00759F"/>
                </a:solidFill>
              </a:rPr>
              <a:t>Henrik Kniberg</a:t>
            </a:r>
            <a:endParaRPr lang="sv-SE">
              <a:solidFill>
                <a:srgbClr val="00759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>
                <a:solidFill>
                  <a:srgbClr val="00759F"/>
                </a:solidFill>
              </a:rPr>
              <a:pPr>
                <a:defRPr/>
              </a:pPr>
              <a:t>154</a:t>
            </a:fld>
            <a:endParaRPr lang="en-US">
              <a:solidFill>
                <a:srgbClr val="00759F"/>
              </a:solidFill>
            </a:endParaRPr>
          </a:p>
        </p:txBody>
      </p:sp>
      <p:sp>
        <p:nvSpPr>
          <p:cNvPr id="6" name="Cloud 5"/>
          <p:cNvSpPr/>
          <p:nvPr/>
        </p:nvSpPr>
        <p:spPr bwMode="auto">
          <a:xfrm>
            <a:off x="0" y="721500"/>
            <a:ext cx="9144000" cy="5992038"/>
          </a:xfrm>
          <a:prstGeom prst="cloud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4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2123779" name="Picture 3" descr="C:\Users\Henrik\AppData\Local\Microsoft\Windows\Temporary Internet Files\Content.IE5\ZWO8A76X\MCj0432632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8449" y="1593554"/>
            <a:ext cx="1714500" cy="17145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664880" y="2291256"/>
            <a:ext cx="1025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/>
              <a:t>Kanban</a:t>
            </a:r>
            <a:endParaRPr lang="sv-SE" sz="2000"/>
          </a:p>
        </p:txBody>
      </p:sp>
      <p:sp>
        <p:nvSpPr>
          <p:cNvPr id="13" name="TextBox 12"/>
          <p:cNvSpPr txBox="1"/>
          <p:nvPr/>
        </p:nvSpPr>
        <p:spPr>
          <a:xfrm>
            <a:off x="2089224" y="4324794"/>
            <a:ext cx="8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/>
              <a:t>Scrum</a:t>
            </a:r>
            <a:endParaRPr lang="sv-SE" sz="2000"/>
          </a:p>
        </p:txBody>
      </p:sp>
      <p:sp>
        <p:nvSpPr>
          <p:cNvPr id="14" name="TextBox 13"/>
          <p:cNvSpPr txBox="1"/>
          <p:nvPr/>
        </p:nvSpPr>
        <p:spPr>
          <a:xfrm>
            <a:off x="5730269" y="3308055"/>
            <a:ext cx="474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/>
              <a:t>XP</a:t>
            </a:r>
            <a:endParaRPr lang="sv-SE" sz="2000"/>
          </a:p>
        </p:txBody>
      </p:sp>
      <p:sp>
        <p:nvSpPr>
          <p:cNvPr id="16" name="Oval 15"/>
          <p:cNvSpPr/>
          <p:nvPr/>
        </p:nvSpPr>
        <p:spPr bwMode="auto">
          <a:xfrm>
            <a:off x="1804540" y="2009553"/>
            <a:ext cx="3427828" cy="2315241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93007" y="1373282"/>
            <a:ext cx="44254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2000" smtClean="0"/>
              <a:t>Values &amp; Principles</a:t>
            </a:r>
          </a:p>
          <a:p>
            <a:pPr algn="ctr"/>
            <a:r>
              <a:rPr lang="sv-SE" smtClean="0"/>
              <a:t>Lean, Agile, Theory of Constraints, Systems Thinking, etc</a:t>
            </a:r>
          </a:p>
          <a:p>
            <a:endParaRPr lang="sv-SE"/>
          </a:p>
        </p:txBody>
      </p:sp>
      <p:sp>
        <p:nvSpPr>
          <p:cNvPr id="18" name="Oval 17"/>
          <p:cNvSpPr/>
          <p:nvPr/>
        </p:nvSpPr>
        <p:spPr bwMode="auto">
          <a:xfrm>
            <a:off x="3518454" y="2691365"/>
            <a:ext cx="3427828" cy="2315241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2089224" y="3308054"/>
            <a:ext cx="3427828" cy="2315241"/>
          </a:xfrm>
          <a:prstGeom prst="ellipse">
            <a:avLst/>
          </a:prstGeom>
          <a:noFill/>
          <a:ln w="19050" cap="flat" cmpd="sng" algn="ctr">
            <a:solidFill>
              <a:srgbClr val="008A3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2123781" name="Picture 5" descr="C:\Program Files\Microsoft Office\MEDIA\CAGCAT10\j0252349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6356" y="2793590"/>
            <a:ext cx="846012" cy="514466"/>
          </a:xfrm>
          <a:prstGeom prst="rect">
            <a:avLst/>
          </a:prstGeom>
          <a:noFill/>
        </p:spPr>
      </p:pic>
      <p:pic>
        <p:nvPicPr>
          <p:cNvPr id="2123782" name="Picture 6" descr="C:\Users\Henrik\AppData\Local\Microsoft\Windows\Temporary Internet Files\Content.IE5\46WNC48W\MCj0441281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1265" y="3415770"/>
            <a:ext cx="909024" cy="909024"/>
          </a:xfrm>
          <a:prstGeom prst="rect">
            <a:avLst/>
          </a:prstGeom>
          <a:noFill/>
        </p:spPr>
      </p:pic>
      <p:pic>
        <p:nvPicPr>
          <p:cNvPr id="2123783" name="Picture 7" descr="C:\Users\Henrik\AppData\Local\Microsoft\Windows\Temporary Internet Files\Content.IE5\4ATQ6A6A\MCj0441279000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8277" y="3672281"/>
            <a:ext cx="1052623" cy="1052623"/>
          </a:xfrm>
          <a:prstGeom prst="rect">
            <a:avLst/>
          </a:prstGeom>
          <a:noFill/>
        </p:spPr>
      </p:pic>
      <p:pic>
        <p:nvPicPr>
          <p:cNvPr id="2123784" name="Picture 8" descr="C:\Users\Henrik\AppData\Local\Microsoft\Windows\Temporary Internet Files\Content.IE5\4ATQ6A6A\MCj04412790000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90289" y="3415770"/>
            <a:ext cx="736190" cy="736190"/>
          </a:xfrm>
          <a:prstGeom prst="rect">
            <a:avLst/>
          </a:prstGeom>
          <a:noFill/>
        </p:spPr>
      </p:pic>
      <p:pic>
        <p:nvPicPr>
          <p:cNvPr id="2123785" name="Picture 9" descr="C:\Users\Henrik\AppData\Local\Microsoft\Windows\Temporary Internet Files\Content.IE5\WI89CKF8\MCj04412800000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89224" y="2555800"/>
            <a:ext cx="1076547" cy="1076547"/>
          </a:xfrm>
          <a:prstGeom prst="rect">
            <a:avLst/>
          </a:prstGeom>
          <a:noFill/>
        </p:spPr>
      </p:pic>
      <p:pic>
        <p:nvPicPr>
          <p:cNvPr id="2123786" name="Picture 10" descr="C:\Users\Henrik\AppData\Local\Microsoft\Windows\Temporary Internet Files\Content.IE5\ZWO8A76X\MCj04412820000[1]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73040" y="4661192"/>
            <a:ext cx="690828" cy="690828"/>
          </a:xfrm>
          <a:prstGeom prst="rect">
            <a:avLst/>
          </a:prstGeom>
          <a:noFill/>
        </p:spPr>
      </p:pic>
      <p:pic>
        <p:nvPicPr>
          <p:cNvPr id="2123787" name="Picture 11" descr="C:\Users\Henrik\AppData\Local\Microsoft\Windows\Temporary Internet Files\Content.IE5\46WNC48W\MCj04412840000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4635794" y="4151960"/>
            <a:ext cx="781493" cy="781493"/>
          </a:xfrm>
          <a:prstGeom prst="rect">
            <a:avLst/>
          </a:prstGeom>
          <a:noFill/>
        </p:spPr>
      </p:pic>
      <p:pic>
        <p:nvPicPr>
          <p:cNvPr id="2123788" name="Picture 12" descr="C:\Users\Henrik\AppData\Local\Microsoft\Windows\Temporary Internet Files\Content.IE5\4ATQ6A6A\MCj04412830000[1]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05949" y="2892002"/>
            <a:ext cx="648640" cy="648640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7238863" y="3217476"/>
            <a:ext cx="1905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smtClean="0"/>
              <a:t>Other lean tools</a:t>
            </a:r>
          </a:p>
          <a:p>
            <a:r>
              <a:rPr lang="sv-SE" smtClean="0"/>
              <a:t>(Value Stream Mapping, </a:t>
            </a:r>
            <a:br>
              <a:rPr lang="sv-SE" smtClean="0"/>
            </a:br>
            <a:r>
              <a:rPr lang="sv-SE" smtClean="0"/>
              <a:t>Root Cause Analysis, etc)</a:t>
            </a:r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/>
      <p:bldP spid="14" grpId="0"/>
      <p:bldP spid="16" grpId="0" animBg="1"/>
      <p:bldP spid="17" grpId="0"/>
      <p:bldP spid="18" grpId="0" animBg="1"/>
      <p:bldP spid="19" grpId="0" animBg="1"/>
      <p:bldP spid="30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05485" y="1285860"/>
            <a:ext cx="2323375" cy="4399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More prescriptive</a:t>
            </a:r>
            <a:endParaRPr kumimoji="0" lang="sv-SE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286644" y="1302047"/>
            <a:ext cx="1857388" cy="4124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More adaptive</a:t>
            </a:r>
            <a:endParaRPr kumimoji="0" lang="sv-SE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686800" cy="649288"/>
          </a:xfrm>
        </p:spPr>
        <p:txBody>
          <a:bodyPr/>
          <a:lstStyle/>
          <a:p>
            <a:r>
              <a:rPr lang="sv-SE" smtClean="0"/>
              <a:t>Compare for understanding, not judgement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155</a:t>
            </a:fld>
            <a:endParaRPr lang="en-US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3086" name="AutoShape 14"/>
          <p:cNvSpPr>
            <a:spLocks noChangeShapeType="1"/>
          </p:cNvSpPr>
          <p:nvPr/>
        </p:nvSpPr>
        <p:spPr bwMode="auto">
          <a:xfrm>
            <a:off x="571472" y="1887848"/>
            <a:ext cx="8244000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arrow" w="med" len="med"/>
            <a:tailEnd type="arrow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083" name="Oval 11"/>
          <p:cNvSpPr>
            <a:spLocks noChangeArrowheads="1"/>
          </p:cNvSpPr>
          <p:nvPr/>
        </p:nvSpPr>
        <p:spPr bwMode="auto">
          <a:xfrm>
            <a:off x="3488496" y="1768107"/>
            <a:ext cx="226248" cy="186264"/>
          </a:xfrm>
          <a:prstGeom prst="ellipse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round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082" name="Oval 10"/>
          <p:cNvSpPr>
            <a:spLocks noChangeArrowheads="1"/>
          </p:cNvSpPr>
          <p:nvPr/>
        </p:nvSpPr>
        <p:spPr bwMode="auto">
          <a:xfrm>
            <a:off x="4856981" y="1754802"/>
            <a:ext cx="227135" cy="187151"/>
          </a:xfrm>
          <a:prstGeom prst="ellipse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round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3214678" y="2001127"/>
            <a:ext cx="693828" cy="4124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XP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400" b="1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(13)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483450" y="2000240"/>
            <a:ext cx="945806" cy="4142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Scrum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400" b="1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(9)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6196588" y="1768107"/>
            <a:ext cx="225361" cy="188038"/>
          </a:xfrm>
          <a:prstGeom prst="ellipse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round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823944" y="2000240"/>
            <a:ext cx="1105510" cy="4142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Kanban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400" b="1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(3)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7561349" y="1768107"/>
            <a:ext cx="225361" cy="188038"/>
          </a:xfrm>
          <a:prstGeom prst="ellipse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round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072331" y="2000240"/>
            <a:ext cx="1285884" cy="4142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Do Whatever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400" b="1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(0)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Oval 3"/>
          <p:cNvSpPr>
            <a:spLocks noChangeArrowheads="1"/>
          </p:cNvSpPr>
          <p:nvPr/>
        </p:nvSpPr>
        <p:spPr bwMode="auto">
          <a:xfrm>
            <a:off x="1577785" y="1785926"/>
            <a:ext cx="226248" cy="186264"/>
          </a:xfrm>
          <a:prstGeom prst="ellipse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round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428728" y="2001127"/>
            <a:ext cx="693828" cy="4124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RUP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400" b="1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(120+)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1472" y="2500306"/>
            <a:ext cx="1071570" cy="4216539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Architecture Reviewer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Business Designer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Business-Model Reviewer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Business-Process Analyst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Capsule Designer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Change Control Manager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Code Reviewer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Configuration Manager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Course Developer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Database Designer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Deployment Manager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Design Reviewer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Designer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Graphic Artist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Implementer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Integrator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Process Engineer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Project Manager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Project Reviewer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Requirements Reviewer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Requirements Specifier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Software Architect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Stakeholder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System Administrator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System Analyst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Technical Writer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Test Analyst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Test Designer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Test Manager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Tester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Tool Specialist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User-Interface Designer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Architectural analysis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Assess Viability of architectural proof-of-concept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Capsule design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Class design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Construct architectural proof-of-concept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Database design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Describe distribution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Describe the run-time architecture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Design test packages and classes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Develop design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Develop programming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Identify design elements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Identify design mechanisms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Incorporate design elements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Prioritize use cases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Review the architecture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Review the design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Structure the implementation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Subsystem design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Use-case analysis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Use-case design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Analysis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Architectural proof-of-concept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Bill of materials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architecture document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case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glossary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modeling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object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rules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use case</a:t>
            </a:r>
          </a:p>
          <a:p>
            <a:pPr marL="85725" indent="-85725">
              <a:buFont typeface="Arial" pitchFamily="34" charset="0"/>
              <a:buChar char="•"/>
            </a:pPr>
            <a:endParaRPr lang="sv-SE" sz="400" smtClean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62826" y="2560164"/>
            <a:ext cx="857256" cy="89255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Whole team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Coding standard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TDD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Collective ownership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Customer tests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Pair programming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Refactoring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Planning game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Continuous integration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Simple design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Sustainable pace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Metaphor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Small releases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29124" y="2560164"/>
            <a:ext cx="857256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Scrum Master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Product Owner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Team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Sprint planning meeting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Daily Scrum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Sprint review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Product backlogt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Sprint backlog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BUrndown chart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786446" y="2560164"/>
            <a:ext cx="1071570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Visualize the workflow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Limit WIP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sv-SE" sz="400" smtClean="0">
                <a:solidFill>
                  <a:srgbClr val="C00000"/>
                </a:solidFill>
              </a:rPr>
              <a:t>Measure and optimize lead time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43768" y="2560164"/>
            <a:ext cx="1071570" cy="15388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85725" indent="-85725"/>
            <a:endParaRPr lang="sv-SE" sz="400" smtClean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43042" y="2500306"/>
            <a:ext cx="1071570" cy="4216539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 wrap="square" numCol="1" rtlCol="0">
            <a:spAutoFit/>
          </a:bodyPr>
          <a:lstStyle/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use case realization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use-case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Business vision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Change request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Configuration audit findings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Configuration management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Data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Deployment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Deployment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Design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Design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Development case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Development-organization assessment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End-user support mateirla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Glossary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Implementation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Installation artifacts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Integration build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Issues list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Iteration assessment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Iteration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Manual styleguide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Programming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Quality assurance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Reference architecture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Release notes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Requirements attributes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Requirements</a:t>
            </a:r>
            <a:br>
              <a:rPr lang="en-US" sz="400" smtClean="0">
                <a:solidFill>
                  <a:srgbClr val="C00000"/>
                </a:solidFill>
              </a:rPr>
            </a:br>
            <a:r>
              <a:rPr lang="en-US" sz="400" smtClean="0">
                <a:solidFill>
                  <a:srgbClr val="C00000"/>
                </a:solidFill>
              </a:rPr>
              <a:t>management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Review record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Risk list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Risk management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Software architecture</a:t>
            </a:r>
            <a:br>
              <a:rPr lang="en-US" sz="400" smtClean="0">
                <a:solidFill>
                  <a:srgbClr val="C00000"/>
                </a:solidFill>
              </a:rPr>
            </a:br>
            <a:r>
              <a:rPr lang="en-US" sz="400" smtClean="0">
                <a:solidFill>
                  <a:srgbClr val="C00000"/>
                </a:solidFill>
              </a:rPr>
              <a:t>document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Software development</a:t>
            </a:r>
            <a:br>
              <a:rPr lang="en-US" sz="400" smtClean="0">
                <a:solidFill>
                  <a:srgbClr val="C00000"/>
                </a:solidFill>
              </a:rPr>
            </a:br>
            <a:r>
              <a:rPr lang="en-US" sz="400" smtClean="0">
                <a:solidFill>
                  <a:srgbClr val="C00000"/>
                </a:solidFill>
              </a:rPr>
              <a:t>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Software requirements specification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Stakeholder requests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Status assessment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Supplementary business specification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Supplementary specification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Target organization assessment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automation architecture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cases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environment configuration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evaluation summary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ideas list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interface specification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plan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Test suite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Tool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Training materials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 case model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 case package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Use-case modeling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Use-case realization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Use-case storyboard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User-interface guidelines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User-interface prototype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Vision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Work order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sz="400" smtClean="0">
                <a:solidFill>
                  <a:srgbClr val="C00000"/>
                </a:solidFill>
              </a:rPr>
              <a:t>Workload analysis model</a:t>
            </a:r>
          </a:p>
          <a:p>
            <a:pPr marL="85725" indent="-85725">
              <a:buFont typeface="Arial" pitchFamily="34" charset="0"/>
              <a:buChar char="•"/>
            </a:pPr>
            <a:endParaRPr lang="sv-SE" sz="400" smtClean="0">
              <a:solidFill>
                <a:srgbClr val="C00000"/>
              </a:solidFill>
            </a:endParaRPr>
          </a:p>
        </p:txBody>
      </p:sp>
      <p:pic>
        <p:nvPicPr>
          <p:cNvPr id="30" name="Picture 5" descr="C:\Users\Henrik\AppData\Local\Microsoft\Windows\Temporary Internet Files\Content.IE5\A0BH9HRT\MCj032246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76849">
            <a:off x="6113992" y="3482276"/>
            <a:ext cx="549931" cy="1244549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 animBg="1"/>
      <p:bldP spid="3084" grpId="0" animBg="1"/>
      <p:bldP spid="3086" grpId="0" animBg="1"/>
      <p:bldP spid="3083" grpId="0" animBg="1"/>
      <p:bldP spid="3082" grpId="0" animBg="1"/>
      <p:bldP spid="3081" grpId="0" animBg="1"/>
      <p:bldP spid="3080" grpId="0" animBg="1"/>
      <p:bldP spid="3079" grpId="0" animBg="1"/>
      <p:bldP spid="3078" grpId="0" animBg="1"/>
      <p:bldP spid="3077" grpId="0" animBg="1"/>
      <p:bldP spid="3076" grpId="0" animBg="1"/>
      <p:bldP spid="3075" grpId="0" animBg="1"/>
      <p:bldP spid="3074" grpId="0" animBg="1"/>
      <p:bldP spid="37" grpId="0" animBg="1"/>
      <p:bldP spid="41" grpId="0" animBg="1"/>
      <p:bldP spid="45" grpId="0" animBg="1"/>
      <p:bldP spid="46" grpId="0" animBg="1"/>
      <p:bldP spid="47" grpId="0" animBg="1"/>
      <p:bldP spid="29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Multiple teams (scaling)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495800" y="4495800"/>
            <a:ext cx="45720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156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2BA270F2-9814-40C8-9031-2249747999F2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34CDF5-89B2-4762-8BA8-DDEB74CA7A1A}" type="slidenum">
              <a:rPr lang="en-US" smtClean="0"/>
              <a:pPr>
                <a:defRPr/>
              </a:pPr>
              <a:t>157</a:t>
            </a:fld>
            <a:endParaRPr lang="en-US" smtClean="0"/>
          </a:p>
        </p:txBody>
      </p:sp>
      <p:sp>
        <p:nvSpPr>
          <p:cNvPr id="3789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49288"/>
          </a:xfrm>
        </p:spPr>
        <p:txBody>
          <a:bodyPr/>
          <a:lstStyle/>
          <a:p>
            <a:pPr eaLnBrk="1" hangingPunct="1"/>
            <a:r>
              <a:rPr lang="sv-SE" smtClean="0"/>
              <a:t>Virtual teams</a:t>
            </a:r>
            <a:br>
              <a:rPr lang="sv-SE" smtClean="0"/>
            </a:br>
            <a:r>
              <a:rPr lang="sv-SE" smtClean="0"/>
              <a:t>- examples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3444859" y="1571612"/>
            <a:ext cx="463738" cy="642941"/>
            <a:chOff x="2971" y="981"/>
            <a:chExt cx="339" cy="470"/>
          </a:xfrm>
        </p:grpSpPr>
        <p:pic>
          <p:nvPicPr>
            <p:cNvPr id="37995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996" name="Text Box 31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3" name="Group 70"/>
          <p:cNvGrpSpPr>
            <a:grpSpLocks/>
          </p:cNvGrpSpPr>
          <p:nvPr/>
        </p:nvGrpSpPr>
        <p:grpSpPr bwMode="auto">
          <a:xfrm>
            <a:off x="3911583" y="1135826"/>
            <a:ext cx="757538" cy="1221604"/>
            <a:chOff x="587" y="773"/>
            <a:chExt cx="635" cy="1024"/>
          </a:xfrm>
        </p:grpSpPr>
        <p:sp>
          <p:nvSpPr>
            <p:cNvPr id="37970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7971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2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3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4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5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6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7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8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9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0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1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2" name="Text Box 83"/>
            <p:cNvSpPr txBox="1">
              <a:spLocks noChangeArrowheads="1"/>
            </p:cNvSpPr>
            <p:nvPr/>
          </p:nvSpPr>
          <p:spPr bwMode="auto">
            <a:xfrm>
              <a:off x="673" y="773"/>
              <a:ext cx="49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7983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4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5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6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37946" name="Oval 117"/>
          <p:cNvSpPr>
            <a:spLocks noChangeArrowheads="1"/>
          </p:cNvSpPr>
          <p:nvPr/>
        </p:nvSpPr>
        <p:spPr bwMode="auto">
          <a:xfrm>
            <a:off x="3373421" y="3000372"/>
            <a:ext cx="642942" cy="2571768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37950" name="Picture 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297" y="4857760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7951" name="Picture 1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297" y="3714752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7952" name="Picture 1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297" y="4214818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4" name="Group 109"/>
          <p:cNvGrpSpPr/>
          <p:nvPr/>
        </p:nvGrpSpPr>
        <p:grpSpPr>
          <a:xfrm>
            <a:off x="3473887" y="3143243"/>
            <a:ext cx="415498" cy="500065"/>
            <a:chOff x="3293379" y="3932239"/>
            <a:chExt cx="597522" cy="719138"/>
          </a:xfrm>
        </p:grpSpPr>
        <p:pic>
          <p:nvPicPr>
            <p:cNvPr id="37949" name="Picture 1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4368" y="3932239"/>
              <a:ext cx="519113" cy="719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953" name="Text Box 125"/>
            <p:cNvSpPr txBox="1">
              <a:spLocks noChangeArrowheads="1"/>
            </p:cNvSpPr>
            <p:nvPr/>
          </p:nvSpPr>
          <p:spPr bwMode="auto">
            <a:xfrm>
              <a:off x="3293379" y="4230227"/>
              <a:ext cx="597522" cy="398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>
                  <a:solidFill>
                    <a:schemeClr val="tx1"/>
                  </a:solidFill>
                  <a:latin typeface="Arial" charset="0"/>
                </a:rPr>
                <a:t>SM</a:t>
              </a:r>
            </a:p>
          </p:txBody>
        </p:sp>
      </p:grpSp>
      <p:grpSp>
        <p:nvGrpSpPr>
          <p:cNvPr id="5" name="Group 98"/>
          <p:cNvGrpSpPr>
            <a:grpSpLocks/>
          </p:cNvGrpSpPr>
          <p:nvPr/>
        </p:nvGrpSpPr>
        <p:grpSpPr bwMode="auto">
          <a:xfrm>
            <a:off x="3944925" y="2876544"/>
            <a:ext cx="740940" cy="766770"/>
            <a:chOff x="1202" y="1344"/>
            <a:chExt cx="545" cy="564"/>
          </a:xfrm>
        </p:grpSpPr>
        <p:sp>
          <p:nvSpPr>
            <p:cNvPr id="37956" name="AutoShape 99"/>
            <p:cNvSpPr>
              <a:spLocks noChangeArrowheads="1"/>
            </p:cNvSpPr>
            <p:nvPr/>
          </p:nvSpPr>
          <p:spPr bwMode="auto">
            <a:xfrm rot="10800000" flipH="1">
              <a:off x="1202" y="1344"/>
              <a:ext cx="545" cy="56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7957" name="Line 100"/>
            <p:cNvSpPr>
              <a:spLocks noChangeShapeType="1"/>
            </p:cNvSpPr>
            <p:nvPr/>
          </p:nvSpPr>
          <p:spPr bwMode="auto">
            <a:xfrm>
              <a:off x="1324" y="1620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58" name="Text Box 101"/>
            <p:cNvSpPr txBox="1">
              <a:spLocks noChangeArrowheads="1"/>
            </p:cNvSpPr>
            <p:nvPr/>
          </p:nvSpPr>
          <p:spPr bwMode="auto">
            <a:xfrm>
              <a:off x="1278" y="1348"/>
              <a:ext cx="43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7959" name="Line 102"/>
            <p:cNvSpPr>
              <a:spLocks noChangeShapeType="1"/>
            </p:cNvSpPr>
            <p:nvPr/>
          </p:nvSpPr>
          <p:spPr bwMode="auto">
            <a:xfrm>
              <a:off x="1323" y="166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0" name="Line 103"/>
            <p:cNvSpPr>
              <a:spLocks noChangeShapeType="1"/>
            </p:cNvSpPr>
            <p:nvPr/>
          </p:nvSpPr>
          <p:spPr bwMode="auto">
            <a:xfrm>
              <a:off x="1323" y="1711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1" name="Line 104"/>
            <p:cNvSpPr>
              <a:spLocks noChangeShapeType="1"/>
            </p:cNvSpPr>
            <p:nvPr/>
          </p:nvSpPr>
          <p:spPr bwMode="auto">
            <a:xfrm>
              <a:off x="1323" y="175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2" name="Line 105"/>
            <p:cNvSpPr>
              <a:spLocks noChangeShapeType="1"/>
            </p:cNvSpPr>
            <p:nvPr/>
          </p:nvSpPr>
          <p:spPr bwMode="auto">
            <a:xfrm>
              <a:off x="1323" y="1802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5087933" y="1571612"/>
            <a:ext cx="463738" cy="642941"/>
            <a:chOff x="2971" y="981"/>
            <a:chExt cx="339" cy="470"/>
          </a:xfrm>
        </p:grpSpPr>
        <p:pic>
          <p:nvPicPr>
            <p:cNvPr id="112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7" name="Group 70"/>
          <p:cNvGrpSpPr>
            <a:grpSpLocks/>
          </p:cNvGrpSpPr>
          <p:nvPr/>
        </p:nvGrpSpPr>
        <p:grpSpPr bwMode="auto">
          <a:xfrm>
            <a:off x="5554657" y="1135826"/>
            <a:ext cx="757538" cy="1221604"/>
            <a:chOff x="587" y="773"/>
            <a:chExt cx="635" cy="1024"/>
          </a:xfrm>
        </p:grpSpPr>
        <p:sp>
          <p:nvSpPr>
            <p:cNvPr id="115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16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17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18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19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0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1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2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3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4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5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6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7" name="Text Box 83"/>
            <p:cNvSpPr txBox="1">
              <a:spLocks noChangeArrowheads="1"/>
            </p:cNvSpPr>
            <p:nvPr/>
          </p:nvSpPr>
          <p:spPr bwMode="auto">
            <a:xfrm>
              <a:off x="673" y="773"/>
              <a:ext cx="49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28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9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30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31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32" name="Oval 117"/>
          <p:cNvSpPr>
            <a:spLocks noChangeArrowheads="1"/>
          </p:cNvSpPr>
          <p:nvPr/>
        </p:nvSpPr>
        <p:spPr bwMode="auto">
          <a:xfrm>
            <a:off x="5016495" y="3000372"/>
            <a:ext cx="642942" cy="2571768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133" name="Picture 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71" y="4857760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34" name="Picture 1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71" y="3714752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35" name="Picture 1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71" y="4214818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8" name="Group 135"/>
          <p:cNvGrpSpPr/>
          <p:nvPr/>
        </p:nvGrpSpPr>
        <p:grpSpPr>
          <a:xfrm>
            <a:off x="5116961" y="3143243"/>
            <a:ext cx="415498" cy="500065"/>
            <a:chOff x="3293379" y="3932239"/>
            <a:chExt cx="597522" cy="719138"/>
          </a:xfrm>
        </p:grpSpPr>
        <p:pic>
          <p:nvPicPr>
            <p:cNvPr id="137" name="Picture 1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4368" y="3932239"/>
              <a:ext cx="519113" cy="719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38" name="Text Box 125"/>
            <p:cNvSpPr txBox="1">
              <a:spLocks noChangeArrowheads="1"/>
            </p:cNvSpPr>
            <p:nvPr/>
          </p:nvSpPr>
          <p:spPr bwMode="auto">
            <a:xfrm>
              <a:off x="3293379" y="4230227"/>
              <a:ext cx="597522" cy="398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>
                  <a:solidFill>
                    <a:schemeClr val="tx1"/>
                  </a:solidFill>
                  <a:latin typeface="Arial" charset="0"/>
                </a:rPr>
                <a:t>SM</a:t>
              </a:r>
            </a:p>
          </p:txBody>
        </p:sp>
      </p:grpSp>
      <p:grpSp>
        <p:nvGrpSpPr>
          <p:cNvPr id="9" name="Group 98"/>
          <p:cNvGrpSpPr>
            <a:grpSpLocks/>
          </p:cNvGrpSpPr>
          <p:nvPr/>
        </p:nvGrpSpPr>
        <p:grpSpPr bwMode="auto">
          <a:xfrm>
            <a:off x="5587999" y="2876544"/>
            <a:ext cx="740940" cy="766770"/>
            <a:chOff x="1202" y="1344"/>
            <a:chExt cx="545" cy="564"/>
          </a:xfrm>
        </p:grpSpPr>
        <p:sp>
          <p:nvSpPr>
            <p:cNvPr id="140" name="AutoShape 99"/>
            <p:cNvSpPr>
              <a:spLocks noChangeArrowheads="1"/>
            </p:cNvSpPr>
            <p:nvPr/>
          </p:nvSpPr>
          <p:spPr bwMode="auto">
            <a:xfrm rot="10800000" flipH="1">
              <a:off x="1202" y="1344"/>
              <a:ext cx="545" cy="56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41" name="Line 100"/>
            <p:cNvSpPr>
              <a:spLocks noChangeShapeType="1"/>
            </p:cNvSpPr>
            <p:nvPr/>
          </p:nvSpPr>
          <p:spPr bwMode="auto">
            <a:xfrm>
              <a:off x="1324" y="1620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2" name="Text Box 101"/>
            <p:cNvSpPr txBox="1">
              <a:spLocks noChangeArrowheads="1"/>
            </p:cNvSpPr>
            <p:nvPr/>
          </p:nvSpPr>
          <p:spPr bwMode="auto">
            <a:xfrm>
              <a:off x="1278" y="1348"/>
              <a:ext cx="43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43" name="Line 102"/>
            <p:cNvSpPr>
              <a:spLocks noChangeShapeType="1"/>
            </p:cNvSpPr>
            <p:nvPr/>
          </p:nvSpPr>
          <p:spPr bwMode="auto">
            <a:xfrm>
              <a:off x="1323" y="166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4" name="Line 103"/>
            <p:cNvSpPr>
              <a:spLocks noChangeShapeType="1"/>
            </p:cNvSpPr>
            <p:nvPr/>
          </p:nvSpPr>
          <p:spPr bwMode="auto">
            <a:xfrm>
              <a:off x="1323" y="1711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5" name="Line 104"/>
            <p:cNvSpPr>
              <a:spLocks noChangeShapeType="1"/>
            </p:cNvSpPr>
            <p:nvPr/>
          </p:nvSpPr>
          <p:spPr bwMode="auto">
            <a:xfrm>
              <a:off x="1323" y="175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6" name="Line 105"/>
            <p:cNvSpPr>
              <a:spLocks noChangeShapeType="1"/>
            </p:cNvSpPr>
            <p:nvPr/>
          </p:nvSpPr>
          <p:spPr bwMode="auto">
            <a:xfrm>
              <a:off x="1323" y="1802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6659569" y="1571612"/>
            <a:ext cx="463738" cy="642941"/>
            <a:chOff x="2971" y="981"/>
            <a:chExt cx="339" cy="470"/>
          </a:xfrm>
        </p:grpSpPr>
        <p:pic>
          <p:nvPicPr>
            <p:cNvPr id="148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9" name="Text Box 31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11" name="Group 70"/>
          <p:cNvGrpSpPr>
            <a:grpSpLocks/>
          </p:cNvGrpSpPr>
          <p:nvPr/>
        </p:nvGrpSpPr>
        <p:grpSpPr bwMode="auto">
          <a:xfrm>
            <a:off x="7126293" y="1135826"/>
            <a:ext cx="757538" cy="1221604"/>
            <a:chOff x="587" y="773"/>
            <a:chExt cx="635" cy="1024"/>
          </a:xfrm>
        </p:grpSpPr>
        <p:sp>
          <p:nvSpPr>
            <p:cNvPr id="151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52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3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4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5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6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7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8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9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0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1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2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3" name="Text Box 83"/>
            <p:cNvSpPr txBox="1">
              <a:spLocks noChangeArrowheads="1"/>
            </p:cNvSpPr>
            <p:nvPr/>
          </p:nvSpPr>
          <p:spPr bwMode="auto">
            <a:xfrm>
              <a:off x="673" y="773"/>
              <a:ext cx="49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64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5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6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7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68" name="Oval 117"/>
          <p:cNvSpPr>
            <a:spLocks noChangeArrowheads="1"/>
          </p:cNvSpPr>
          <p:nvPr/>
        </p:nvSpPr>
        <p:spPr bwMode="auto">
          <a:xfrm>
            <a:off x="6588131" y="3000372"/>
            <a:ext cx="642942" cy="2571768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169" name="Picture 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007" y="4857760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0" name="Picture 1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007" y="3714752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1" name="Picture 1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007" y="4214818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12" name="Group 171"/>
          <p:cNvGrpSpPr/>
          <p:nvPr/>
        </p:nvGrpSpPr>
        <p:grpSpPr>
          <a:xfrm>
            <a:off x="6688597" y="3143243"/>
            <a:ext cx="415498" cy="500065"/>
            <a:chOff x="3293379" y="3932239"/>
            <a:chExt cx="597522" cy="719138"/>
          </a:xfrm>
        </p:grpSpPr>
        <p:pic>
          <p:nvPicPr>
            <p:cNvPr id="173" name="Picture 1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4368" y="3932239"/>
              <a:ext cx="519113" cy="719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74" name="Text Box 125"/>
            <p:cNvSpPr txBox="1">
              <a:spLocks noChangeArrowheads="1"/>
            </p:cNvSpPr>
            <p:nvPr/>
          </p:nvSpPr>
          <p:spPr bwMode="auto">
            <a:xfrm>
              <a:off x="3293379" y="4230227"/>
              <a:ext cx="597522" cy="398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>
                  <a:solidFill>
                    <a:schemeClr val="tx1"/>
                  </a:solidFill>
                  <a:latin typeface="Arial" charset="0"/>
                </a:rPr>
                <a:t>SM</a:t>
              </a:r>
            </a:p>
          </p:txBody>
        </p:sp>
      </p:grpSp>
      <p:grpSp>
        <p:nvGrpSpPr>
          <p:cNvPr id="13" name="Group 98"/>
          <p:cNvGrpSpPr>
            <a:grpSpLocks/>
          </p:cNvGrpSpPr>
          <p:nvPr/>
        </p:nvGrpSpPr>
        <p:grpSpPr bwMode="auto">
          <a:xfrm>
            <a:off x="7159635" y="2876544"/>
            <a:ext cx="740940" cy="766770"/>
            <a:chOff x="1202" y="1344"/>
            <a:chExt cx="545" cy="564"/>
          </a:xfrm>
        </p:grpSpPr>
        <p:sp>
          <p:nvSpPr>
            <p:cNvPr id="176" name="AutoShape 99"/>
            <p:cNvSpPr>
              <a:spLocks noChangeArrowheads="1"/>
            </p:cNvSpPr>
            <p:nvPr/>
          </p:nvSpPr>
          <p:spPr bwMode="auto">
            <a:xfrm rot="10800000" flipH="1">
              <a:off x="1202" y="1344"/>
              <a:ext cx="545" cy="56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77" name="Line 100"/>
            <p:cNvSpPr>
              <a:spLocks noChangeShapeType="1"/>
            </p:cNvSpPr>
            <p:nvPr/>
          </p:nvSpPr>
          <p:spPr bwMode="auto">
            <a:xfrm>
              <a:off x="1324" y="1620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8" name="Text Box 101"/>
            <p:cNvSpPr txBox="1">
              <a:spLocks noChangeArrowheads="1"/>
            </p:cNvSpPr>
            <p:nvPr/>
          </p:nvSpPr>
          <p:spPr bwMode="auto">
            <a:xfrm>
              <a:off x="1278" y="1348"/>
              <a:ext cx="43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79" name="Line 102"/>
            <p:cNvSpPr>
              <a:spLocks noChangeShapeType="1"/>
            </p:cNvSpPr>
            <p:nvPr/>
          </p:nvSpPr>
          <p:spPr bwMode="auto">
            <a:xfrm>
              <a:off x="1323" y="166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0" name="Line 103"/>
            <p:cNvSpPr>
              <a:spLocks noChangeShapeType="1"/>
            </p:cNvSpPr>
            <p:nvPr/>
          </p:nvSpPr>
          <p:spPr bwMode="auto">
            <a:xfrm>
              <a:off x="1323" y="1711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1" name="Line 104"/>
            <p:cNvSpPr>
              <a:spLocks noChangeShapeType="1"/>
            </p:cNvSpPr>
            <p:nvPr/>
          </p:nvSpPr>
          <p:spPr bwMode="auto">
            <a:xfrm>
              <a:off x="1323" y="175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2" name="Line 105"/>
            <p:cNvSpPr>
              <a:spLocks noChangeShapeType="1"/>
            </p:cNvSpPr>
            <p:nvPr/>
          </p:nvSpPr>
          <p:spPr bwMode="auto">
            <a:xfrm>
              <a:off x="1323" y="1802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14" name="Group 35"/>
          <p:cNvGrpSpPr>
            <a:grpSpLocks/>
          </p:cNvGrpSpPr>
          <p:nvPr/>
        </p:nvGrpSpPr>
        <p:grpSpPr bwMode="auto">
          <a:xfrm>
            <a:off x="5043055" y="214290"/>
            <a:ext cx="642942" cy="891395"/>
            <a:chOff x="2971" y="981"/>
            <a:chExt cx="339" cy="470"/>
          </a:xfrm>
        </p:grpSpPr>
        <p:pic>
          <p:nvPicPr>
            <p:cNvPr id="184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85" name="Text Box 31"/>
            <p:cNvSpPr txBox="1">
              <a:spLocks noChangeArrowheads="1"/>
            </p:cNvSpPr>
            <p:nvPr/>
          </p:nvSpPr>
          <p:spPr bwMode="auto">
            <a:xfrm>
              <a:off x="2971" y="1199"/>
              <a:ext cx="331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 smtClean="0">
                  <a:solidFill>
                    <a:srgbClr val="FF0000"/>
                  </a:solidFill>
                  <a:latin typeface="Arial" charset="0"/>
                </a:rPr>
                <a:t>CPO</a:t>
              </a:r>
              <a:endParaRPr lang="sv-SE" sz="16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186" name="Rounded Rectangle 185"/>
          <p:cNvSpPr/>
          <p:nvPr/>
        </p:nvSpPr>
        <p:spPr bwMode="auto">
          <a:xfrm>
            <a:off x="3185667" y="2786058"/>
            <a:ext cx="4929222" cy="928694"/>
          </a:xfrm>
          <a:prstGeom prst="roundRect">
            <a:avLst/>
          </a:prstGeom>
          <a:noFill/>
          <a:ln w="12700" cap="flat" cmpd="sng" algn="ctr">
            <a:solidFill>
              <a:srgbClr val="7030A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7" name="Rounded Rectangle 186"/>
          <p:cNvSpPr/>
          <p:nvPr/>
        </p:nvSpPr>
        <p:spPr bwMode="auto">
          <a:xfrm>
            <a:off x="3185667" y="4786322"/>
            <a:ext cx="4214842" cy="571504"/>
          </a:xfrm>
          <a:prstGeom prst="roundRect">
            <a:avLst/>
          </a:prstGeom>
          <a:noFill/>
          <a:ln w="12700" cap="flat" cmpd="sng" algn="ctr">
            <a:solidFill>
              <a:srgbClr val="00B0F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8" name="Rounded Rectangle 187"/>
          <p:cNvSpPr/>
          <p:nvPr/>
        </p:nvSpPr>
        <p:spPr bwMode="auto">
          <a:xfrm>
            <a:off x="3185667" y="4214818"/>
            <a:ext cx="2643206" cy="500066"/>
          </a:xfrm>
          <a:prstGeom prst="roundRect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0" name="Freeform 189"/>
          <p:cNvSpPr/>
          <p:nvPr/>
        </p:nvSpPr>
        <p:spPr bwMode="auto">
          <a:xfrm>
            <a:off x="3282970" y="214290"/>
            <a:ext cx="4932368" cy="2520530"/>
          </a:xfrm>
          <a:custGeom>
            <a:avLst/>
            <a:gdLst>
              <a:gd name="connsiteX0" fmla="*/ 1886857 w 4932368"/>
              <a:gd name="connsiteY0" fmla="*/ 16010 h 2634716"/>
              <a:gd name="connsiteX1" fmla="*/ 1850571 w 4932368"/>
              <a:gd name="connsiteY1" fmla="*/ 30525 h 2634716"/>
              <a:gd name="connsiteX2" fmla="*/ 1828800 w 4932368"/>
              <a:gd name="connsiteY2" fmla="*/ 37782 h 2634716"/>
              <a:gd name="connsiteX3" fmla="*/ 1807028 w 4932368"/>
              <a:gd name="connsiteY3" fmla="*/ 52296 h 2634716"/>
              <a:gd name="connsiteX4" fmla="*/ 1785257 w 4932368"/>
              <a:gd name="connsiteY4" fmla="*/ 59553 h 2634716"/>
              <a:gd name="connsiteX5" fmla="*/ 1676400 w 4932368"/>
              <a:gd name="connsiteY5" fmla="*/ 103096 h 2634716"/>
              <a:gd name="connsiteX6" fmla="*/ 1603828 w 4932368"/>
              <a:gd name="connsiteY6" fmla="*/ 124867 h 2634716"/>
              <a:gd name="connsiteX7" fmla="*/ 1560285 w 4932368"/>
              <a:gd name="connsiteY7" fmla="*/ 146639 h 2634716"/>
              <a:gd name="connsiteX8" fmla="*/ 1516742 w 4932368"/>
              <a:gd name="connsiteY8" fmla="*/ 161153 h 2634716"/>
              <a:gd name="connsiteX9" fmla="*/ 1458685 w 4932368"/>
              <a:gd name="connsiteY9" fmla="*/ 182925 h 2634716"/>
              <a:gd name="connsiteX10" fmla="*/ 1407885 w 4932368"/>
              <a:gd name="connsiteY10" fmla="*/ 190182 h 2634716"/>
              <a:gd name="connsiteX11" fmla="*/ 1364342 w 4932368"/>
              <a:gd name="connsiteY11" fmla="*/ 211953 h 2634716"/>
              <a:gd name="connsiteX12" fmla="*/ 1342571 w 4932368"/>
              <a:gd name="connsiteY12" fmla="*/ 226467 h 2634716"/>
              <a:gd name="connsiteX13" fmla="*/ 1320800 w 4932368"/>
              <a:gd name="connsiteY13" fmla="*/ 233725 h 2634716"/>
              <a:gd name="connsiteX14" fmla="*/ 1284514 w 4932368"/>
              <a:gd name="connsiteY14" fmla="*/ 248239 h 2634716"/>
              <a:gd name="connsiteX15" fmla="*/ 1255485 w 4932368"/>
              <a:gd name="connsiteY15" fmla="*/ 255496 h 2634716"/>
              <a:gd name="connsiteX16" fmla="*/ 1219200 w 4932368"/>
              <a:gd name="connsiteY16" fmla="*/ 270010 h 2634716"/>
              <a:gd name="connsiteX17" fmla="*/ 1197428 w 4932368"/>
              <a:gd name="connsiteY17" fmla="*/ 277267 h 2634716"/>
              <a:gd name="connsiteX18" fmla="*/ 1132114 w 4932368"/>
              <a:gd name="connsiteY18" fmla="*/ 313553 h 2634716"/>
              <a:gd name="connsiteX19" fmla="*/ 1088571 w 4932368"/>
              <a:gd name="connsiteY19" fmla="*/ 320810 h 2634716"/>
              <a:gd name="connsiteX20" fmla="*/ 1045028 w 4932368"/>
              <a:gd name="connsiteY20" fmla="*/ 342582 h 2634716"/>
              <a:gd name="connsiteX21" fmla="*/ 1023257 w 4932368"/>
              <a:gd name="connsiteY21" fmla="*/ 357096 h 2634716"/>
              <a:gd name="connsiteX22" fmla="*/ 1001485 w 4932368"/>
              <a:gd name="connsiteY22" fmla="*/ 364353 h 2634716"/>
              <a:gd name="connsiteX23" fmla="*/ 972457 w 4932368"/>
              <a:gd name="connsiteY23" fmla="*/ 378867 h 2634716"/>
              <a:gd name="connsiteX24" fmla="*/ 936171 w 4932368"/>
              <a:gd name="connsiteY24" fmla="*/ 400639 h 2634716"/>
              <a:gd name="connsiteX25" fmla="*/ 907142 w 4932368"/>
              <a:gd name="connsiteY25" fmla="*/ 407896 h 2634716"/>
              <a:gd name="connsiteX26" fmla="*/ 783771 w 4932368"/>
              <a:gd name="connsiteY26" fmla="*/ 473210 h 2634716"/>
              <a:gd name="connsiteX27" fmla="*/ 740228 w 4932368"/>
              <a:gd name="connsiteY27" fmla="*/ 494982 h 2634716"/>
              <a:gd name="connsiteX28" fmla="*/ 696685 w 4932368"/>
              <a:gd name="connsiteY28" fmla="*/ 516753 h 2634716"/>
              <a:gd name="connsiteX29" fmla="*/ 674914 w 4932368"/>
              <a:gd name="connsiteY29" fmla="*/ 531267 h 2634716"/>
              <a:gd name="connsiteX30" fmla="*/ 645885 w 4932368"/>
              <a:gd name="connsiteY30" fmla="*/ 553039 h 2634716"/>
              <a:gd name="connsiteX31" fmla="*/ 624114 w 4932368"/>
              <a:gd name="connsiteY31" fmla="*/ 560296 h 2634716"/>
              <a:gd name="connsiteX32" fmla="*/ 580571 w 4932368"/>
              <a:gd name="connsiteY32" fmla="*/ 596582 h 2634716"/>
              <a:gd name="connsiteX33" fmla="*/ 558800 w 4932368"/>
              <a:gd name="connsiteY33" fmla="*/ 603839 h 2634716"/>
              <a:gd name="connsiteX34" fmla="*/ 478971 w 4932368"/>
              <a:gd name="connsiteY34" fmla="*/ 647382 h 2634716"/>
              <a:gd name="connsiteX35" fmla="*/ 449942 w 4932368"/>
              <a:gd name="connsiteY35" fmla="*/ 669153 h 2634716"/>
              <a:gd name="connsiteX36" fmla="*/ 428171 w 4932368"/>
              <a:gd name="connsiteY36" fmla="*/ 690925 h 2634716"/>
              <a:gd name="connsiteX37" fmla="*/ 391885 w 4932368"/>
              <a:gd name="connsiteY37" fmla="*/ 712696 h 2634716"/>
              <a:gd name="connsiteX38" fmla="*/ 362857 w 4932368"/>
              <a:gd name="connsiteY38" fmla="*/ 748982 h 2634716"/>
              <a:gd name="connsiteX39" fmla="*/ 297542 w 4932368"/>
              <a:gd name="connsiteY39" fmla="*/ 814296 h 2634716"/>
              <a:gd name="connsiteX40" fmla="*/ 254000 w 4932368"/>
              <a:gd name="connsiteY40" fmla="*/ 857839 h 2634716"/>
              <a:gd name="connsiteX41" fmla="*/ 195942 w 4932368"/>
              <a:gd name="connsiteY41" fmla="*/ 923153 h 2634716"/>
              <a:gd name="connsiteX42" fmla="*/ 174171 w 4932368"/>
              <a:gd name="connsiteY42" fmla="*/ 944925 h 2634716"/>
              <a:gd name="connsiteX43" fmla="*/ 152400 w 4932368"/>
              <a:gd name="connsiteY43" fmla="*/ 988467 h 2634716"/>
              <a:gd name="connsiteX44" fmla="*/ 130628 w 4932368"/>
              <a:gd name="connsiteY44" fmla="*/ 1032010 h 2634716"/>
              <a:gd name="connsiteX45" fmla="*/ 101600 w 4932368"/>
              <a:gd name="connsiteY45" fmla="*/ 1082810 h 2634716"/>
              <a:gd name="connsiteX46" fmla="*/ 79828 w 4932368"/>
              <a:gd name="connsiteY46" fmla="*/ 1162639 h 2634716"/>
              <a:gd name="connsiteX47" fmla="*/ 65314 w 4932368"/>
              <a:gd name="connsiteY47" fmla="*/ 1191667 h 2634716"/>
              <a:gd name="connsiteX48" fmla="*/ 43542 w 4932368"/>
              <a:gd name="connsiteY48" fmla="*/ 1235210 h 2634716"/>
              <a:gd name="connsiteX49" fmla="*/ 36285 w 4932368"/>
              <a:gd name="connsiteY49" fmla="*/ 1278753 h 2634716"/>
              <a:gd name="connsiteX50" fmla="*/ 21771 w 4932368"/>
              <a:gd name="connsiteY50" fmla="*/ 1300525 h 2634716"/>
              <a:gd name="connsiteX51" fmla="*/ 0 w 4932368"/>
              <a:gd name="connsiteY51" fmla="*/ 1402125 h 2634716"/>
              <a:gd name="connsiteX52" fmla="*/ 7257 w 4932368"/>
              <a:gd name="connsiteY52" fmla="*/ 1598067 h 2634716"/>
              <a:gd name="connsiteX53" fmla="*/ 21771 w 4932368"/>
              <a:gd name="connsiteY53" fmla="*/ 1772239 h 2634716"/>
              <a:gd name="connsiteX54" fmla="*/ 29028 w 4932368"/>
              <a:gd name="connsiteY54" fmla="*/ 1823039 h 2634716"/>
              <a:gd name="connsiteX55" fmla="*/ 65314 w 4932368"/>
              <a:gd name="connsiteY55" fmla="*/ 1953667 h 2634716"/>
              <a:gd name="connsiteX56" fmla="*/ 87085 w 4932368"/>
              <a:gd name="connsiteY56" fmla="*/ 2018982 h 2634716"/>
              <a:gd name="connsiteX57" fmla="*/ 94342 w 4932368"/>
              <a:gd name="connsiteY57" fmla="*/ 2040753 h 2634716"/>
              <a:gd name="connsiteX58" fmla="*/ 108857 w 4932368"/>
              <a:gd name="connsiteY58" fmla="*/ 2077039 h 2634716"/>
              <a:gd name="connsiteX59" fmla="*/ 116114 w 4932368"/>
              <a:gd name="connsiteY59" fmla="*/ 2098810 h 2634716"/>
              <a:gd name="connsiteX60" fmla="*/ 130628 w 4932368"/>
              <a:gd name="connsiteY60" fmla="*/ 2120582 h 2634716"/>
              <a:gd name="connsiteX61" fmla="*/ 152400 w 4932368"/>
              <a:gd name="connsiteY61" fmla="*/ 2164125 h 2634716"/>
              <a:gd name="connsiteX62" fmla="*/ 174171 w 4932368"/>
              <a:gd name="connsiteY62" fmla="*/ 2207667 h 2634716"/>
              <a:gd name="connsiteX63" fmla="*/ 195942 w 4932368"/>
              <a:gd name="connsiteY63" fmla="*/ 2251210 h 2634716"/>
              <a:gd name="connsiteX64" fmla="*/ 261257 w 4932368"/>
              <a:gd name="connsiteY64" fmla="*/ 2316525 h 2634716"/>
              <a:gd name="connsiteX65" fmla="*/ 283028 w 4932368"/>
              <a:gd name="connsiteY65" fmla="*/ 2338296 h 2634716"/>
              <a:gd name="connsiteX66" fmla="*/ 312057 w 4932368"/>
              <a:gd name="connsiteY66" fmla="*/ 2367325 h 2634716"/>
              <a:gd name="connsiteX67" fmla="*/ 333828 w 4932368"/>
              <a:gd name="connsiteY67" fmla="*/ 2381839 h 2634716"/>
              <a:gd name="connsiteX68" fmla="*/ 355600 w 4932368"/>
              <a:gd name="connsiteY68" fmla="*/ 2403610 h 2634716"/>
              <a:gd name="connsiteX69" fmla="*/ 413657 w 4932368"/>
              <a:gd name="connsiteY69" fmla="*/ 2432639 h 2634716"/>
              <a:gd name="connsiteX70" fmla="*/ 551542 w 4932368"/>
              <a:gd name="connsiteY70" fmla="*/ 2497953 h 2634716"/>
              <a:gd name="connsiteX71" fmla="*/ 631371 w 4932368"/>
              <a:gd name="connsiteY71" fmla="*/ 2519725 h 2634716"/>
              <a:gd name="connsiteX72" fmla="*/ 682171 w 4932368"/>
              <a:gd name="connsiteY72" fmla="*/ 2541496 h 2634716"/>
              <a:gd name="connsiteX73" fmla="*/ 725714 w 4932368"/>
              <a:gd name="connsiteY73" fmla="*/ 2556010 h 2634716"/>
              <a:gd name="connsiteX74" fmla="*/ 769257 w 4932368"/>
              <a:gd name="connsiteY74" fmla="*/ 2563267 h 2634716"/>
              <a:gd name="connsiteX75" fmla="*/ 892628 w 4932368"/>
              <a:gd name="connsiteY75" fmla="*/ 2577782 h 2634716"/>
              <a:gd name="connsiteX76" fmla="*/ 1545771 w 4932368"/>
              <a:gd name="connsiteY76" fmla="*/ 2570525 h 2634716"/>
              <a:gd name="connsiteX77" fmla="*/ 1567542 w 4932368"/>
              <a:gd name="connsiteY77" fmla="*/ 2577782 h 2634716"/>
              <a:gd name="connsiteX78" fmla="*/ 1748971 w 4932368"/>
              <a:gd name="connsiteY78" fmla="*/ 2570525 h 2634716"/>
              <a:gd name="connsiteX79" fmla="*/ 3374571 w 4932368"/>
              <a:gd name="connsiteY79" fmla="*/ 2570525 h 2634716"/>
              <a:gd name="connsiteX80" fmla="*/ 3483428 w 4932368"/>
              <a:gd name="connsiteY80" fmla="*/ 2556010 h 2634716"/>
              <a:gd name="connsiteX81" fmla="*/ 3788228 w 4932368"/>
              <a:gd name="connsiteY81" fmla="*/ 2548753 h 2634716"/>
              <a:gd name="connsiteX82" fmla="*/ 3860800 w 4932368"/>
              <a:gd name="connsiteY82" fmla="*/ 2556010 h 2634716"/>
              <a:gd name="connsiteX83" fmla="*/ 3984171 w 4932368"/>
              <a:gd name="connsiteY83" fmla="*/ 2534239 h 2634716"/>
              <a:gd name="connsiteX84" fmla="*/ 4034971 w 4932368"/>
              <a:gd name="connsiteY84" fmla="*/ 2526982 h 2634716"/>
              <a:gd name="connsiteX85" fmla="*/ 4100285 w 4932368"/>
              <a:gd name="connsiteY85" fmla="*/ 2512467 h 2634716"/>
              <a:gd name="connsiteX86" fmla="*/ 4180114 w 4932368"/>
              <a:gd name="connsiteY86" fmla="*/ 2505210 h 2634716"/>
              <a:gd name="connsiteX87" fmla="*/ 4383314 w 4932368"/>
              <a:gd name="connsiteY87" fmla="*/ 2468925 h 2634716"/>
              <a:gd name="connsiteX88" fmla="*/ 4492171 w 4932368"/>
              <a:gd name="connsiteY88" fmla="*/ 2447153 h 2634716"/>
              <a:gd name="connsiteX89" fmla="*/ 4535714 w 4932368"/>
              <a:gd name="connsiteY89" fmla="*/ 2439896 h 2634716"/>
              <a:gd name="connsiteX90" fmla="*/ 4637314 w 4932368"/>
              <a:gd name="connsiteY90" fmla="*/ 2418125 h 2634716"/>
              <a:gd name="connsiteX91" fmla="*/ 4666342 w 4932368"/>
              <a:gd name="connsiteY91" fmla="*/ 2403610 h 2634716"/>
              <a:gd name="connsiteX92" fmla="*/ 4702628 w 4932368"/>
              <a:gd name="connsiteY92" fmla="*/ 2396353 h 2634716"/>
              <a:gd name="connsiteX93" fmla="*/ 4731657 w 4932368"/>
              <a:gd name="connsiteY93" fmla="*/ 2381839 h 2634716"/>
              <a:gd name="connsiteX94" fmla="*/ 4753428 w 4932368"/>
              <a:gd name="connsiteY94" fmla="*/ 2374582 h 2634716"/>
              <a:gd name="connsiteX95" fmla="*/ 4811485 w 4932368"/>
              <a:gd name="connsiteY95" fmla="*/ 2331039 h 2634716"/>
              <a:gd name="connsiteX96" fmla="*/ 4855028 w 4932368"/>
              <a:gd name="connsiteY96" fmla="*/ 2287496 h 2634716"/>
              <a:gd name="connsiteX97" fmla="*/ 4884057 w 4932368"/>
              <a:gd name="connsiteY97" fmla="*/ 2229439 h 2634716"/>
              <a:gd name="connsiteX98" fmla="*/ 4898571 w 4932368"/>
              <a:gd name="connsiteY98" fmla="*/ 2185896 h 2634716"/>
              <a:gd name="connsiteX99" fmla="*/ 4920342 w 4932368"/>
              <a:gd name="connsiteY99" fmla="*/ 2142353 h 2634716"/>
              <a:gd name="connsiteX100" fmla="*/ 4920342 w 4932368"/>
              <a:gd name="connsiteY100" fmla="*/ 1960925 h 2634716"/>
              <a:gd name="connsiteX101" fmla="*/ 4898571 w 4932368"/>
              <a:gd name="connsiteY101" fmla="*/ 1663382 h 2634716"/>
              <a:gd name="connsiteX102" fmla="*/ 4891314 w 4932368"/>
              <a:gd name="connsiteY102" fmla="*/ 1554525 h 2634716"/>
              <a:gd name="connsiteX103" fmla="*/ 4876800 w 4932368"/>
              <a:gd name="connsiteY103" fmla="*/ 1525496 h 2634716"/>
              <a:gd name="connsiteX104" fmla="*/ 4855028 w 4932368"/>
              <a:gd name="connsiteY104" fmla="*/ 1438410 h 2634716"/>
              <a:gd name="connsiteX105" fmla="*/ 4847771 w 4932368"/>
              <a:gd name="connsiteY105" fmla="*/ 1380353 h 2634716"/>
              <a:gd name="connsiteX106" fmla="*/ 4833257 w 4932368"/>
              <a:gd name="connsiteY106" fmla="*/ 1336810 h 2634716"/>
              <a:gd name="connsiteX107" fmla="*/ 4811485 w 4932368"/>
              <a:gd name="connsiteY107" fmla="*/ 1271496 h 2634716"/>
              <a:gd name="connsiteX108" fmla="*/ 4767942 w 4932368"/>
              <a:gd name="connsiteY108" fmla="*/ 1155382 h 2634716"/>
              <a:gd name="connsiteX109" fmla="*/ 4746171 w 4932368"/>
              <a:gd name="connsiteY109" fmla="*/ 1097325 h 2634716"/>
              <a:gd name="connsiteX110" fmla="*/ 4738914 w 4932368"/>
              <a:gd name="connsiteY110" fmla="*/ 1068296 h 2634716"/>
              <a:gd name="connsiteX111" fmla="*/ 4724400 w 4932368"/>
              <a:gd name="connsiteY111" fmla="*/ 1046525 h 2634716"/>
              <a:gd name="connsiteX112" fmla="*/ 4702628 w 4932368"/>
              <a:gd name="connsiteY112" fmla="*/ 1002982 h 2634716"/>
              <a:gd name="connsiteX113" fmla="*/ 4680857 w 4932368"/>
              <a:gd name="connsiteY113" fmla="*/ 966696 h 2634716"/>
              <a:gd name="connsiteX114" fmla="*/ 4673600 w 4932368"/>
              <a:gd name="connsiteY114" fmla="*/ 944925 h 2634716"/>
              <a:gd name="connsiteX115" fmla="*/ 4637314 w 4932368"/>
              <a:gd name="connsiteY115" fmla="*/ 894125 h 2634716"/>
              <a:gd name="connsiteX116" fmla="*/ 4615542 w 4932368"/>
              <a:gd name="connsiteY116" fmla="*/ 857839 h 2634716"/>
              <a:gd name="connsiteX117" fmla="*/ 4593771 w 4932368"/>
              <a:gd name="connsiteY117" fmla="*/ 814296 h 2634716"/>
              <a:gd name="connsiteX118" fmla="*/ 4506685 w 4932368"/>
              <a:gd name="connsiteY118" fmla="*/ 727210 h 2634716"/>
              <a:gd name="connsiteX119" fmla="*/ 4412342 w 4932368"/>
              <a:gd name="connsiteY119" fmla="*/ 640125 h 2634716"/>
              <a:gd name="connsiteX120" fmla="*/ 4368800 w 4932368"/>
              <a:gd name="connsiteY120" fmla="*/ 596582 h 2634716"/>
              <a:gd name="connsiteX121" fmla="*/ 4332514 w 4932368"/>
              <a:gd name="connsiteY121" fmla="*/ 574810 h 2634716"/>
              <a:gd name="connsiteX122" fmla="*/ 4259942 w 4932368"/>
              <a:gd name="connsiteY122" fmla="*/ 502239 h 2634716"/>
              <a:gd name="connsiteX123" fmla="*/ 4194628 w 4932368"/>
              <a:gd name="connsiteY123" fmla="*/ 444182 h 2634716"/>
              <a:gd name="connsiteX124" fmla="*/ 4158342 w 4932368"/>
              <a:gd name="connsiteY124" fmla="*/ 436925 h 2634716"/>
              <a:gd name="connsiteX125" fmla="*/ 4107542 w 4932368"/>
              <a:gd name="connsiteY125" fmla="*/ 415153 h 2634716"/>
              <a:gd name="connsiteX126" fmla="*/ 4049485 w 4932368"/>
              <a:gd name="connsiteY126" fmla="*/ 393382 h 2634716"/>
              <a:gd name="connsiteX127" fmla="*/ 3976914 w 4932368"/>
              <a:gd name="connsiteY127" fmla="*/ 357096 h 2634716"/>
              <a:gd name="connsiteX128" fmla="*/ 3955142 w 4932368"/>
              <a:gd name="connsiteY128" fmla="*/ 349839 h 2634716"/>
              <a:gd name="connsiteX129" fmla="*/ 3918857 w 4932368"/>
              <a:gd name="connsiteY129" fmla="*/ 335325 h 2634716"/>
              <a:gd name="connsiteX130" fmla="*/ 3889828 w 4932368"/>
              <a:gd name="connsiteY130" fmla="*/ 328067 h 2634716"/>
              <a:gd name="connsiteX131" fmla="*/ 3868057 w 4932368"/>
              <a:gd name="connsiteY131" fmla="*/ 313553 h 2634716"/>
              <a:gd name="connsiteX132" fmla="*/ 3759200 w 4932368"/>
              <a:gd name="connsiteY132" fmla="*/ 270010 h 2634716"/>
              <a:gd name="connsiteX133" fmla="*/ 3693885 w 4932368"/>
              <a:gd name="connsiteY133" fmla="*/ 262753 h 2634716"/>
              <a:gd name="connsiteX134" fmla="*/ 3635828 w 4932368"/>
              <a:gd name="connsiteY134" fmla="*/ 240982 h 2634716"/>
              <a:gd name="connsiteX135" fmla="*/ 3548742 w 4932368"/>
              <a:gd name="connsiteY135" fmla="*/ 219210 h 2634716"/>
              <a:gd name="connsiteX136" fmla="*/ 3461657 w 4932368"/>
              <a:gd name="connsiteY136" fmla="*/ 197439 h 2634716"/>
              <a:gd name="connsiteX137" fmla="*/ 3309257 w 4932368"/>
              <a:gd name="connsiteY137" fmla="*/ 175667 h 2634716"/>
              <a:gd name="connsiteX138" fmla="*/ 3113314 w 4932368"/>
              <a:gd name="connsiteY138" fmla="*/ 153896 h 2634716"/>
              <a:gd name="connsiteX139" fmla="*/ 2844800 w 4932368"/>
              <a:gd name="connsiteY139" fmla="*/ 117610 h 2634716"/>
              <a:gd name="connsiteX140" fmla="*/ 2757714 w 4932368"/>
              <a:gd name="connsiteY140" fmla="*/ 110353 h 2634716"/>
              <a:gd name="connsiteX141" fmla="*/ 2409371 w 4932368"/>
              <a:gd name="connsiteY141" fmla="*/ 88582 h 2634716"/>
              <a:gd name="connsiteX142" fmla="*/ 2365828 w 4932368"/>
              <a:gd name="connsiteY142" fmla="*/ 74067 h 2634716"/>
              <a:gd name="connsiteX143" fmla="*/ 2329542 w 4932368"/>
              <a:gd name="connsiteY143" fmla="*/ 66810 h 2634716"/>
              <a:gd name="connsiteX144" fmla="*/ 2300514 w 4932368"/>
              <a:gd name="connsiteY144" fmla="*/ 52296 h 2634716"/>
              <a:gd name="connsiteX145" fmla="*/ 2256971 w 4932368"/>
              <a:gd name="connsiteY145" fmla="*/ 45039 h 2634716"/>
              <a:gd name="connsiteX146" fmla="*/ 2148114 w 4932368"/>
              <a:gd name="connsiteY146" fmla="*/ 23267 h 2634716"/>
              <a:gd name="connsiteX147" fmla="*/ 2002971 w 4932368"/>
              <a:gd name="connsiteY147" fmla="*/ 1496 h 2634716"/>
              <a:gd name="connsiteX148" fmla="*/ 1886857 w 4932368"/>
              <a:gd name="connsiteY148" fmla="*/ 16010 h 263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932368" h="2634716">
                <a:moveTo>
                  <a:pt x="1886857" y="16010"/>
                </a:moveTo>
                <a:cubicBezTo>
                  <a:pt x="1861457" y="20848"/>
                  <a:pt x="1862769" y="25951"/>
                  <a:pt x="1850571" y="30525"/>
                </a:cubicBezTo>
                <a:cubicBezTo>
                  <a:pt x="1843409" y="33211"/>
                  <a:pt x="1835642" y="34361"/>
                  <a:pt x="1828800" y="37782"/>
                </a:cubicBezTo>
                <a:cubicBezTo>
                  <a:pt x="1820999" y="41683"/>
                  <a:pt x="1814829" y="48395"/>
                  <a:pt x="1807028" y="52296"/>
                </a:cubicBezTo>
                <a:cubicBezTo>
                  <a:pt x="1800186" y="55717"/>
                  <a:pt x="1792202" y="56347"/>
                  <a:pt x="1785257" y="59553"/>
                </a:cubicBezTo>
                <a:cubicBezTo>
                  <a:pt x="1689358" y="103814"/>
                  <a:pt x="1744813" y="89413"/>
                  <a:pt x="1676400" y="103096"/>
                </a:cubicBezTo>
                <a:cubicBezTo>
                  <a:pt x="1626477" y="136376"/>
                  <a:pt x="1690558" y="98181"/>
                  <a:pt x="1603828" y="124867"/>
                </a:cubicBezTo>
                <a:cubicBezTo>
                  <a:pt x="1588318" y="129639"/>
                  <a:pt x="1575264" y="140398"/>
                  <a:pt x="1560285" y="146639"/>
                </a:cubicBezTo>
                <a:cubicBezTo>
                  <a:pt x="1546162" y="152523"/>
                  <a:pt x="1531150" y="156007"/>
                  <a:pt x="1516742" y="161153"/>
                </a:cubicBezTo>
                <a:cubicBezTo>
                  <a:pt x="1497278" y="168105"/>
                  <a:pt x="1478655" y="177599"/>
                  <a:pt x="1458685" y="182925"/>
                </a:cubicBezTo>
                <a:cubicBezTo>
                  <a:pt x="1442157" y="187332"/>
                  <a:pt x="1424818" y="187763"/>
                  <a:pt x="1407885" y="190182"/>
                </a:cubicBezTo>
                <a:cubicBezTo>
                  <a:pt x="1345494" y="231776"/>
                  <a:pt x="1424433" y="181908"/>
                  <a:pt x="1364342" y="211953"/>
                </a:cubicBezTo>
                <a:cubicBezTo>
                  <a:pt x="1356541" y="215853"/>
                  <a:pt x="1350372" y="222566"/>
                  <a:pt x="1342571" y="226467"/>
                </a:cubicBezTo>
                <a:cubicBezTo>
                  <a:pt x="1335729" y="229888"/>
                  <a:pt x="1327963" y="231039"/>
                  <a:pt x="1320800" y="233725"/>
                </a:cubicBezTo>
                <a:cubicBezTo>
                  <a:pt x="1308602" y="238299"/>
                  <a:pt x="1296873" y="244120"/>
                  <a:pt x="1284514" y="248239"/>
                </a:cubicBezTo>
                <a:cubicBezTo>
                  <a:pt x="1275052" y="251393"/>
                  <a:pt x="1264947" y="252342"/>
                  <a:pt x="1255485" y="255496"/>
                </a:cubicBezTo>
                <a:cubicBezTo>
                  <a:pt x="1243127" y="259615"/>
                  <a:pt x="1231397" y="265436"/>
                  <a:pt x="1219200" y="270010"/>
                </a:cubicBezTo>
                <a:cubicBezTo>
                  <a:pt x="1212037" y="272696"/>
                  <a:pt x="1204685" y="274848"/>
                  <a:pt x="1197428" y="277267"/>
                </a:cubicBezTo>
                <a:cubicBezTo>
                  <a:pt x="1175951" y="291586"/>
                  <a:pt x="1157791" y="304994"/>
                  <a:pt x="1132114" y="313553"/>
                </a:cubicBezTo>
                <a:cubicBezTo>
                  <a:pt x="1118155" y="318206"/>
                  <a:pt x="1103085" y="318391"/>
                  <a:pt x="1088571" y="320810"/>
                </a:cubicBezTo>
                <a:cubicBezTo>
                  <a:pt x="1026189" y="362401"/>
                  <a:pt x="1105111" y="312541"/>
                  <a:pt x="1045028" y="342582"/>
                </a:cubicBezTo>
                <a:cubicBezTo>
                  <a:pt x="1037227" y="346482"/>
                  <a:pt x="1031058" y="353196"/>
                  <a:pt x="1023257" y="357096"/>
                </a:cubicBezTo>
                <a:cubicBezTo>
                  <a:pt x="1016415" y="360517"/>
                  <a:pt x="1008516" y="361340"/>
                  <a:pt x="1001485" y="364353"/>
                </a:cubicBezTo>
                <a:cubicBezTo>
                  <a:pt x="991542" y="368614"/>
                  <a:pt x="981914" y="373613"/>
                  <a:pt x="972457" y="378867"/>
                </a:cubicBezTo>
                <a:cubicBezTo>
                  <a:pt x="960127" y="385717"/>
                  <a:pt x="949061" y="394910"/>
                  <a:pt x="936171" y="400639"/>
                </a:cubicBezTo>
                <a:cubicBezTo>
                  <a:pt x="927057" y="404690"/>
                  <a:pt x="916818" y="405477"/>
                  <a:pt x="907142" y="407896"/>
                </a:cubicBezTo>
                <a:cubicBezTo>
                  <a:pt x="798900" y="469748"/>
                  <a:pt x="842546" y="453618"/>
                  <a:pt x="783771" y="473210"/>
                </a:cubicBezTo>
                <a:cubicBezTo>
                  <a:pt x="721389" y="514801"/>
                  <a:pt x="800311" y="464941"/>
                  <a:pt x="740228" y="494982"/>
                </a:cubicBezTo>
                <a:cubicBezTo>
                  <a:pt x="683955" y="523118"/>
                  <a:pt x="751410" y="498512"/>
                  <a:pt x="696685" y="516753"/>
                </a:cubicBezTo>
                <a:cubicBezTo>
                  <a:pt x="689428" y="521591"/>
                  <a:pt x="682011" y="526198"/>
                  <a:pt x="674914" y="531267"/>
                </a:cubicBezTo>
                <a:cubicBezTo>
                  <a:pt x="665072" y="538297"/>
                  <a:pt x="656387" y="547038"/>
                  <a:pt x="645885" y="553039"/>
                </a:cubicBezTo>
                <a:cubicBezTo>
                  <a:pt x="639243" y="556834"/>
                  <a:pt x="631371" y="557877"/>
                  <a:pt x="624114" y="560296"/>
                </a:cubicBezTo>
                <a:cubicBezTo>
                  <a:pt x="608066" y="576343"/>
                  <a:pt x="600775" y="586479"/>
                  <a:pt x="580571" y="596582"/>
                </a:cubicBezTo>
                <a:cubicBezTo>
                  <a:pt x="573729" y="600003"/>
                  <a:pt x="565516" y="600176"/>
                  <a:pt x="558800" y="603839"/>
                </a:cubicBezTo>
                <a:cubicBezTo>
                  <a:pt x="470052" y="652247"/>
                  <a:pt x="530505" y="630204"/>
                  <a:pt x="478971" y="647382"/>
                </a:cubicBezTo>
                <a:cubicBezTo>
                  <a:pt x="469295" y="654639"/>
                  <a:pt x="459125" y="661281"/>
                  <a:pt x="449942" y="669153"/>
                </a:cubicBezTo>
                <a:cubicBezTo>
                  <a:pt x="442150" y="675832"/>
                  <a:pt x="436382" y="684767"/>
                  <a:pt x="428171" y="690925"/>
                </a:cubicBezTo>
                <a:cubicBezTo>
                  <a:pt x="416887" y="699388"/>
                  <a:pt x="403980" y="705439"/>
                  <a:pt x="391885" y="712696"/>
                </a:cubicBezTo>
                <a:cubicBezTo>
                  <a:pt x="378909" y="751623"/>
                  <a:pt x="394368" y="720097"/>
                  <a:pt x="362857" y="748982"/>
                </a:cubicBezTo>
                <a:cubicBezTo>
                  <a:pt x="340160" y="769787"/>
                  <a:pt x="319314" y="792525"/>
                  <a:pt x="297542" y="814296"/>
                </a:cubicBezTo>
                <a:lnTo>
                  <a:pt x="254000" y="857839"/>
                </a:lnTo>
                <a:cubicBezTo>
                  <a:pt x="221963" y="900553"/>
                  <a:pt x="240783" y="878311"/>
                  <a:pt x="195942" y="923153"/>
                </a:cubicBezTo>
                <a:lnTo>
                  <a:pt x="174171" y="944925"/>
                </a:lnTo>
                <a:cubicBezTo>
                  <a:pt x="155931" y="999644"/>
                  <a:pt x="180535" y="932199"/>
                  <a:pt x="152400" y="988467"/>
                </a:cubicBezTo>
                <a:cubicBezTo>
                  <a:pt x="122354" y="1048558"/>
                  <a:pt x="172222" y="969619"/>
                  <a:pt x="130628" y="1032010"/>
                </a:cubicBezTo>
                <a:cubicBezTo>
                  <a:pt x="108433" y="1098597"/>
                  <a:pt x="145531" y="994949"/>
                  <a:pt x="101600" y="1082810"/>
                </a:cubicBezTo>
                <a:cubicBezTo>
                  <a:pt x="76152" y="1133706"/>
                  <a:pt x="95755" y="1114857"/>
                  <a:pt x="79828" y="1162639"/>
                </a:cubicBezTo>
                <a:cubicBezTo>
                  <a:pt x="76407" y="1172902"/>
                  <a:pt x="69575" y="1181724"/>
                  <a:pt x="65314" y="1191667"/>
                </a:cubicBezTo>
                <a:cubicBezTo>
                  <a:pt x="47287" y="1233730"/>
                  <a:pt x="71435" y="1193373"/>
                  <a:pt x="43542" y="1235210"/>
                </a:cubicBezTo>
                <a:cubicBezTo>
                  <a:pt x="41123" y="1249724"/>
                  <a:pt x="40938" y="1264794"/>
                  <a:pt x="36285" y="1278753"/>
                </a:cubicBezTo>
                <a:cubicBezTo>
                  <a:pt x="33527" y="1287028"/>
                  <a:pt x="24232" y="1292157"/>
                  <a:pt x="21771" y="1300525"/>
                </a:cubicBezTo>
                <a:cubicBezTo>
                  <a:pt x="11998" y="1333753"/>
                  <a:pt x="0" y="1402125"/>
                  <a:pt x="0" y="1402125"/>
                </a:cubicBezTo>
                <a:cubicBezTo>
                  <a:pt x="2419" y="1467439"/>
                  <a:pt x="3419" y="1532821"/>
                  <a:pt x="7257" y="1598067"/>
                </a:cubicBezTo>
                <a:cubicBezTo>
                  <a:pt x="10678" y="1656225"/>
                  <a:pt x="16159" y="1714251"/>
                  <a:pt x="21771" y="1772239"/>
                </a:cubicBezTo>
                <a:cubicBezTo>
                  <a:pt x="23419" y="1789265"/>
                  <a:pt x="25504" y="1806301"/>
                  <a:pt x="29028" y="1823039"/>
                </a:cubicBezTo>
                <a:cubicBezTo>
                  <a:pt x="65728" y="1997363"/>
                  <a:pt x="35602" y="1844723"/>
                  <a:pt x="65314" y="1953667"/>
                </a:cubicBezTo>
                <a:cubicBezTo>
                  <a:pt x="89781" y="2043380"/>
                  <a:pt x="53821" y="1941366"/>
                  <a:pt x="87085" y="2018982"/>
                </a:cubicBezTo>
                <a:cubicBezTo>
                  <a:pt x="90098" y="2026013"/>
                  <a:pt x="91656" y="2033591"/>
                  <a:pt x="94342" y="2040753"/>
                </a:cubicBezTo>
                <a:cubicBezTo>
                  <a:pt x="98916" y="2052951"/>
                  <a:pt x="104283" y="2064841"/>
                  <a:pt x="108857" y="2077039"/>
                </a:cubicBezTo>
                <a:cubicBezTo>
                  <a:pt x="111543" y="2084201"/>
                  <a:pt x="112693" y="2091968"/>
                  <a:pt x="116114" y="2098810"/>
                </a:cubicBezTo>
                <a:cubicBezTo>
                  <a:pt x="120015" y="2106611"/>
                  <a:pt x="126727" y="2112781"/>
                  <a:pt x="130628" y="2120582"/>
                </a:cubicBezTo>
                <a:cubicBezTo>
                  <a:pt x="160670" y="2180666"/>
                  <a:pt x="110807" y="2101737"/>
                  <a:pt x="152400" y="2164125"/>
                </a:cubicBezTo>
                <a:cubicBezTo>
                  <a:pt x="170642" y="2218850"/>
                  <a:pt x="146034" y="2151392"/>
                  <a:pt x="174171" y="2207667"/>
                </a:cubicBezTo>
                <a:cubicBezTo>
                  <a:pt x="188582" y="2236489"/>
                  <a:pt x="172173" y="2224470"/>
                  <a:pt x="195942" y="2251210"/>
                </a:cubicBezTo>
                <a:lnTo>
                  <a:pt x="261257" y="2316525"/>
                </a:lnTo>
                <a:lnTo>
                  <a:pt x="283028" y="2338296"/>
                </a:lnTo>
                <a:cubicBezTo>
                  <a:pt x="292704" y="2347972"/>
                  <a:pt x="300671" y="2359734"/>
                  <a:pt x="312057" y="2367325"/>
                </a:cubicBezTo>
                <a:cubicBezTo>
                  <a:pt x="319314" y="2372163"/>
                  <a:pt x="327128" y="2376255"/>
                  <a:pt x="333828" y="2381839"/>
                </a:cubicBezTo>
                <a:cubicBezTo>
                  <a:pt x="341712" y="2388409"/>
                  <a:pt x="347389" y="2397452"/>
                  <a:pt x="355600" y="2403610"/>
                </a:cubicBezTo>
                <a:cubicBezTo>
                  <a:pt x="383024" y="2424178"/>
                  <a:pt x="386867" y="2423709"/>
                  <a:pt x="413657" y="2432639"/>
                </a:cubicBezTo>
                <a:cubicBezTo>
                  <a:pt x="469618" y="2469947"/>
                  <a:pt x="432093" y="2446761"/>
                  <a:pt x="551542" y="2497953"/>
                </a:cubicBezTo>
                <a:cubicBezTo>
                  <a:pt x="596039" y="2517023"/>
                  <a:pt x="581135" y="2511351"/>
                  <a:pt x="631371" y="2519725"/>
                </a:cubicBezTo>
                <a:cubicBezTo>
                  <a:pt x="665911" y="2542752"/>
                  <a:pt x="639568" y="2528716"/>
                  <a:pt x="682171" y="2541496"/>
                </a:cubicBezTo>
                <a:cubicBezTo>
                  <a:pt x="696825" y="2545892"/>
                  <a:pt x="710871" y="2552299"/>
                  <a:pt x="725714" y="2556010"/>
                </a:cubicBezTo>
                <a:cubicBezTo>
                  <a:pt x="739989" y="2559579"/>
                  <a:pt x="754666" y="2561364"/>
                  <a:pt x="769257" y="2563267"/>
                </a:cubicBezTo>
                <a:cubicBezTo>
                  <a:pt x="810316" y="2568623"/>
                  <a:pt x="851504" y="2572944"/>
                  <a:pt x="892628" y="2577782"/>
                </a:cubicBezTo>
                <a:lnTo>
                  <a:pt x="1545771" y="2570525"/>
                </a:lnTo>
                <a:cubicBezTo>
                  <a:pt x="1553421" y="2570525"/>
                  <a:pt x="1559892" y="2577782"/>
                  <a:pt x="1567542" y="2577782"/>
                </a:cubicBezTo>
                <a:cubicBezTo>
                  <a:pt x="1628067" y="2577782"/>
                  <a:pt x="1688495" y="2572944"/>
                  <a:pt x="1748971" y="2570525"/>
                </a:cubicBezTo>
                <a:cubicBezTo>
                  <a:pt x="2326700" y="2634716"/>
                  <a:pt x="1899336" y="2589768"/>
                  <a:pt x="3374571" y="2570525"/>
                </a:cubicBezTo>
                <a:cubicBezTo>
                  <a:pt x="3411175" y="2570048"/>
                  <a:pt x="3446872" y="2557934"/>
                  <a:pt x="3483428" y="2556010"/>
                </a:cubicBezTo>
                <a:cubicBezTo>
                  <a:pt x="3584916" y="2550668"/>
                  <a:pt x="3686628" y="2551172"/>
                  <a:pt x="3788228" y="2548753"/>
                </a:cubicBezTo>
                <a:cubicBezTo>
                  <a:pt x="3812419" y="2551172"/>
                  <a:pt x="3836489" y="2556010"/>
                  <a:pt x="3860800" y="2556010"/>
                </a:cubicBezTo>
                <a:cubicBezTo>
                  <a:pt x="3901189" y="2556010"/>
                  <a:pt x="3945329" y="2541522"/>
                  <a:pt x="3984171" y="2534239"/>
                </a:cubicBezTo>
                <a:cubicBezTo>
                  <a:pt x="4000983" y="2531087"/>
                  <a:pt x="4018159" y="2530134"/>
                  <a:pt x="4034971" y="2526982"/>
                </a:cubicBezTo>
                <a:cubicBezTo>
                  <a:pt x="4056891" y="2522872"/>
                  <a:pt x="4078229" y="2515775"/>
                  <a:pt x="4100285" y="2512467"/>
                </a:cubicBezTo>
                <a:cubicBezTo>
                  <a:pt x="4126709" y="2508503"/>
                  <a:pt x="4153504" y="2507629"/>
                  <a:pt x="4180114" y="2505210"/>
                </a:cubicBezTo>
                <a:cubicBezTo>
                  <a:pt x="4265750" y="2462392"/>
                  <a:pt x="4175281" y="2503601"/>
                  <a:pt x="4383314" y="2468925"/>
                </a:cubicBezTo>
                <a:cubicBezTo>
                  <a:pt x="4483927" y="2452154"/>
                  <a:pt x="4359337" y="2473719"/>
                  <a:pt x="4492171" y="2447153"/>
                </a:cubicBezTo>
                <a:cubicBezTo>
                  <a:pt x="4506600" y="2444267"/>
                  <a:pt x="4521200" y="2442315"/>
                  <a:pt x="4535714" y="2439896"/>
                </a:cubicBezTo>
                <a:cubicBezTo>
                  <a:pt x="4625253" y="2404081"/>
                  <a:pt x="4503706" y="2448959"/>
                  <a:pt x="4637314" y="2418125"/>
                </a:cubicBezTo>
                <a:cubicBezTo>
                  <a:pt x="4647855" y="2415692"/>
                  <a:pt x="4656079" y="2407031"/>
                  <a:pt x="4666342" y="2403610"/>
                </a:cubicBezTo>
                <a:cubicBezTo>
                  <a:pt x="4678044" y="2399709"/>
                  <a:pt x="4690533" y="2398772"/>
                  <a:pt x="4702628" y="2396353"/>
                </a:cubicBezTo>
                <a:cubicBezTo>
                  <a:pt x="4712304" y="2391515"/>
                  <a:pt x="4721713" y="2386101"/>
                  <a:pt x="4731657" y="2381839"/>
                </a:cubicBezTo>
                <a:cubicBezTo>
                  <a:pt x="4738688" y="2378826"/>
                  <a:pt x="4746586" y="2378003"/>
                  <a:pt x="4753428" y="2374582"/>
                </a:cubicBezTo>
                <a:cubicBezTo>
                  <a:pt x="4767495" y="2367549"/>
                  <a:pt x="4804958" y="2336972"/>
                  <a:pt x="4811485" y="2331039"/>
                </a:cubicBezTo>
                <a:cubicBezTo>
                  <a:pt x="4826673" y="2317231"/>
                  <a:pt x="4855028" y="2287496"/>
                  <a:pt x="4855028" y="2287496"/>
                </a:cubicBezTo>
                <a:cubicBezTo>
                  <a:pt x="4876040" y="2224459"/>
                  <a:pt x="4841210" y="2323702"/>
                  <a:pt x="4884057" y="2229439"/>
                </a:cubicBezTo>
                <a:cubicBezTo>
                  <a:pt x="4890388" y="2215511"/>
                  <a:pt x="4892687" y="2200019"/>
                  <a:pt x="4898571" y="2185896"/>
                </a:cubicBezTo>
                <a:cubicBezTo>
                  <a:pt x="4904812" y="2170917"/>
                  <a:pt x="4913085" y="2156867"/>
                  <a:pt x="4920342" y="2142353"/>
                </a:cubicBezTo>
                <a:cubicBezTo>
                  <a:pt x="4932368" y="2022112"/>
                  <a:pt x="4927499" y="2111219"/>
                  <a:pt x="4920342" y="1960925"/>
                </a:cubicBezTo>
                <a:cubicBezTo>
                  <a:pt x="4908165" y="1705216"/>
                  <a:pt x="4924241" y="1843073"/>
                  <a:pt x="4898571" y="1663382"/>
                </a:cubicBezTo>
                <a:cubicBezTo>
                  <a:pt x="4896152" y="1627096"/>
                  <a:pt x="4896986" y="1590446"/>
                  <a:pt x="4891314" y="1554525"/>
                </a:cubicBezTo>
                <a:cubicBezTo>
                  <a:pt x="4889627" y="1543839"/>
                  <a:pt x="4879424" y="1535991"/>
                  <a:pt x="4876800" y="1525496"/>
                </a:cubicBezTo>
                <a:cubicBezTo>
                  <a:pt x="4851002" y="1422308"/>
                  <a:pt x="4887803" y="1503963"/>
                  <a:pt x="4855028" y="1438410"/>
                </a:cubicBezTo>
                <a:cubicBezTo>
                  <a:pt x="4852609" y="1419058"/>
                  <a:pt x="4851857" y="1399423"/>
                  <a:pt x="4847771" y="1380353"/>
                </a:cubicBezTo>
                <a:cubicBezTo>
                  <a:pt x="4844565" y="1365393"/>
                  <a:pt x="4837653" y="1351464"/>
                  <a:pt x="4833257" y="1336810"/>
                </a:cubicBezTo>
                <a:cubicBezTo>
                  <a:pt x="4814509" y="1274317"/>
                  <a:pt x="4840586" y="1344245"/>
                  <a:pt x="4811485" y="1271496"/>
                </a:cubicBezTo>
                <a:cubicBezTo>
                  <a:pt x="4795117" y="1173286"/>
                  <a:pt x="4819383" y="1292559"/>
                  <a:pt x="4767942" y="1155382"/>
                </a:cubicBezTo>
                <a:cubicBezTo>
                  <a:pt x="4760685" y="1136030"/>
                  <a:pt x="4752707" y="1116933"/>
                  <a:pt x="4746171" y="1097325"/>
                </a:cubicBezTo>
                <a:cubicBezTo>
                  <a:pt x="4743017" y="1087863"/>
                  <a:pt x="4742843" y="1077464"/>
                  <a:pt x="4738914" y="1068296"/>
                </a:cubicBezTo>
                <a:cubicBezTo>
                  <a:pt x="4735478" y="1060279"/>
                  <a:pt x="4728636" y="1054149"/>
                  <a:pt x="4724400" y="1046525"/>
                </a:cubicBezTo>
                <a:cubicBezTo>
                  <a:pt x="4716519" y="1032340"/>
                  <a:pt x="4710399" y="1017228"/>
                  <a:pt x="4702628" y="1002982"/>
                </a:cubicBezTo>
                <a:cubicBezTo>
                  <a:pt x="4695874" y="990599"/>
                  <a:pt x="4687165" y="979312"/>
                  <a:pt x="4680857" y="966696"/>
                </a:cubicBezTo>
                <a:cubicBezTo>
                  <a:pt x="4677436" y="959854"/>
                  <a:pt x="4677536" y="951484"/>
                  <a:pt x="4673600" y="944925"/>
                </a:cubicBezTo>
                <a:cubicBezTo>
                  <a:pt x="4662894" y="927081"/>
                  <a:pt x="4648857" y="911439"/>
                  <a:pt x="4637314" y="894125"/>
                </a:cubicBezTo>
                <a:cubicBezTo>
                  <a:pt x="4629490" y="882389"/>
                  <a:pt x="4622296" y="870222"/>
                  <a:pt x="4615542" y="857839"/>
                </a:cubicBezTo>
                <a:cubicBezTo>
                  <a:pt x="4607771" y="843593"/>
                  <a:pt x="4604160" y="826762"/>
                  <a:pt x="4593771" y="814296"/>
                </a:cubicBezTo>
                <a:cubicBezTo>
                  <a:pt x="4567490" y="782758"/>
                  <a:pt x="4535714" y="756239"/>
                  <a:pt x="4506685" y="727210"/>
                </a:cubicBezTo>
                <a:cubicBezTo>
                  <a:pt x="4394987" y="615512"/>
                  <a:pt x="4535644" y="753942"/>
                  <a:pt x="4412342" y="640125"/>
                </a:cubicBezTo>
                <a:cubicBezTo>
                  <a:pt x="4397259" y="626203"/>
                  <a:pt x="4384686" y="609580"/>
                  <a:pt x="4368800" y="596582"/>
                </a:cubicBezTo>
                <a:cubicBezTo>
                  <a:pt x="4357883" y="587650"/>
                  <a:pt x="4343350" y="583840"/>
                  <a:pt x="4332514" y="574810"/>
                </a:cubicBezTo>
                <a:cubicBezTo>
                  <a:pt x="4268075" y="521111"/>
                  <a:pt x="4301383" y="539075"/>
                  <a:pt x="4259942" y="502239"/>
                </a:cubicBezTo>
                <a:cubicBezTo>
                  <a:pt x="4238171" y="482887"/>
                  <a:pt x="4219131" y="459934"/>
                  <a:pt x="4194628" y="444182"/>
                </a:cubicBezTo>
                <a:cubicBezTo>
                  <a:pt x="4184252" y="437512"/>
                  <a:pt x="4170437" y="439344"/>
                  <a:pt x="4158342" y="436925"/>
                </a:cubicBezTo>
                <a:cubicBezTo>
                  <a:pt x="4141409" y="429668"/>
                  <a:pt x="4124647" y="421995"/>
                  <a:pt x="4107542" y="415153"/>
                </a:cubicBezTo>
                <a:cubicBezTo>
                  <a:pt x="4088352" y="407477"/>
                  <a:pt x="4068372" y="401776"/>
                  <a:pt x="4049485" y="393382"/>
                </a:cubicBezTo>
                <a:cubicBezTo>
                  <a:pt x="4024770" y="382398"/>
                  <a:pt x="4002572" y="365648"/>
                  <a:pt x="3976914" y="357096"/>
                </a:cubicBezTo>
                <a:cubicBezTo>
                  <a:pt x="3969657" y="354677"/>
                  <a:pt x="3962305" y="352525"/>
                  <a:pt x="3955142" y="349839"/>
                </a:cubicBezTo>
                <a:cubicBezTo>
                  <a:pt x="3942945" y="345265"/>
                  <a:pt x="3931215" y="339445"/>
                  <a:pt x="3918857" y="335325"/>
                </a:cubicBezTo>
                <a:cubicBezTo>
                  <a:pt x="3909395" y="332171"/>
                  <a:pt x="3899504" y="330486"/>
                  <a:pt x="3889828" y="328067"/>
                </a:cubicBezTo>
                <a:cubicBezTo>
                  <a:pt x="3882571" y="323229"/>
                  <a:pt x="3875681" y="317789"/>
                  <a:pt x="3868057" y="313553"/>
                </a:cubicBezTo>
                <a:cubicBezTo>
                  <a:pt x="3833692" y="294462"/>
                  <a:pt x="3797900" y="278610"/>
                  <a:pt x="3759200" y="270010"/>
                </a:cubicBezTo>
                <a:cubicBezTo>
                  <a:pt x="3737816" y="265258"/>
                  <a:pt x="3715657" y="265172"/>
                  <a:pt x="3693885" y="262753"/>
                </a:cubicBezTo>
                <a:cubicBezTo>
                  <a:pt x="3658045" y="238860"/>
                  <a:pt x="3686048" y="253537"/>
                  <a:pt x="3635828" y="240982"/>
                </a:cubicBezTo>
                <a:cubicBezTo>
                  <a:pt x="3528410" y="214127"/>
                  <a:pt x="3633646" y="236190"/>
                  <a:pt x="3548742" y="219210"/>
                </a:cubicBezTo>
                <a:cubicBezTo>
                  <a:pt x="3507342" y="191610"/>
                  <a:pt x="3539162" y="208008"/>
                  <a:pt x="3461657" y="197439"/>
                </a:cubicBezTo>
                <a:cubicBezTo>
                  <a:pt x="3329118" y="179366"/>
                  <a:pt x="3410483" y="187236"/>
                  <a:pt x="3309257" y="175667"/>
                </a:cubicBezTo>
                <a:cubicBezTo>
                  <a:pt x="3243966" y="168205"/>
                  <a:pt x="3178266" y="163888"/>
                  <a:pt x="3113314" y="153896"/>
                </a:cubicBezTo>
                <a:cubicBezTo>
                  <a:pt x="3027266" y="140658"/>
                  <a:pt x="2928949" y="124622"/>
                  <a:pt x="2844800" y="117610"/>
                </a:cubicBezTo>
                <a:cubicBezTo>
                  <a:pt x="2815771" y="115191"/>
                  <a:pt x="2786791" y="112098"/>
                  <a:pt x="2757714" y="110353"/>
                </a:cubicBezTo>
                <a:cubicBezTo>
                  <a:pt x="2402394" y="89034"/>
                  <a:pt x="2588134" y="106458"/>
                  <a:pt x="2409371" y="88582"/>
                </a:cubicBezTo>
                <a:cubicBezTo>
                  <a:pt x="2394857" y="83744"/>
                  <a:pt x="2380588" y="78093"/>
                  <a:pt x="2365828" y="74067"/>
                </a:cubicBezTo>
                <a:cubicBezTo>
                  <a:pt x="2353928" y="70821"/>
                  <a:pt x="2341244" y="70711"/>
                  <a:pt x="2329542" y="66810"/>
                </a:cubicBezTo>
                <a:cubicBezTo>
                  <a:pt x="2319279" y="63389"/>
                  <a:pt x="2310876" y="55405"/>
                  <a:pt x="2300514" y="52296"/>
                </a:cubicBezTo>
                <a:cubicBezTo>
                  <a:pt x="2286420" y="48068"/>
                  <a:pt x="2271359" y="48122"/>
                  <a:pt x="2256971" y="45039"/>
                </a:cubicBezTo>
                <a:cubicBezTo>
                  <a:pt x="2113110" y="14212"/>
                  <a:pt x="2278008" y="43777"/>
                  <a:pt x="2148114" y="23267"/>
                </a:cubicBezTo>
                <a:cubicBezTo>
                  <a:pt x="2125728" y="19732"/>
                  <a:pt x="2034603" y="3002"/>
                  <a:pt x="2002971" y="1496"/>
                </a:cubicBezTo>
                <a:cubicBezTo>
                  <a:pt x="1971559" y="0"/>
                  <a:pt x="1912257" y="11172"/>
                  <a:pt x="1886857" y="16010"/>
                </a:cubicBezTo>
                <a:close/>
              </a:path>
            </a:pathLst>
          </a:custGeom>
          <a:noFill/>
          <a:ln w="12700" cap="flat" cmpd="sng" algn="ctr">
            <a:solidFill>
              <a:srgbClr val="F2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2" name="Rounded Rectangular Callout 191"/>
          <p:cNvSpPr/>
          <p:nvPr/>
        </p:nvSpPr>
        <p:spPr bwMode="auto">
          <a:xfrm>
            <a:off x="685337" y="2643182"/>
            <a:ext cx="1571636" cy="714380"/>
          </a:xfrm>
          <a:prstGeom prst="wedgeRoundRectCallout">
            <a:avLst>
              <a:gd name="adj1" fmla="val 108459"/>
              <a:gd name="adj2" fmla="val 41506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sng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Scrum of Scrums</a:t>
            </a:r>
            <a:endParaRPr lang="sv-SE" sz="1050" u="sng" smtClean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050" smtClean="0"/>
              <a:t>Resolve problems &amp; dependencies in </a:t>
            </a:r>
            <a:r>
              <a:rPr lang="sv-SE" sz="1050" b="1" smtClean="0"/>
              <a:t>current</a:t>
            </a:r>
            <a:r>
              <a:rPr lang="sv-SE" sz="1050" smtClean="0"/>
              <a:t> sprint</a:t>
            </a:r>
            <a:endParaRPr kumimoji="0" lang="sv-SE" sz="105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3" name="Rounded Rectangular Callout 192"/>
          <p:cNvSpPr/>
          <p:nvPr/>
        </p:nvSpPr>
        <p:spPr bwMode="auto">
          <a:xfrm>
            <a:off x="471055" y="4572008"/>
            <a:ext cx="1857356" cy="714380"/>
          </a:xfrm>
          <a:prstGeom prst="wedgeRoundRectCallout">
            <a:avLst>
              <a:gd name="adj1" fmla="val 94357"/>
              <a:gd name="adj2" fmla="val 18140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sng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Testing group</a:t>
            </a:r>
            <a:endParaRPr lang="sv-SE" sz="1050" u="sng" smtClean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Synchronize testing efforts &amp; share knowledge</a:t>
            </a:r>
          </a:p>
        </p:txBody>
      </p:sp>
      <p:sp>
        <p:nvSpPr>
          <p:cNvPr id="194" name="Rounded Rectangular Callout 193"/>
          <p:cNvSpPr/>
          <p:nvPr/>
        </p:nvSpPr>
        <p:spPr bwMode="auto">
          <a:xfrm>
            <a:off x="756775" y="1428736"/>
            <a:ext cx="1571636" cy="857256"/>
          </a:xfrm>
          <a:prstGeom prst="wedgeRoundRectCallout">
            <a:avLst>
              <a:gd name="adj1" fmla="val 110306"/>
              <a:gd name="adj2" fmla="val -99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F2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sng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Product</a:t>
            </a:r>
            <a:r>
              <a:rPr kumimoji="0" lang="sv-SE" sz="1050" b="0" i="0" u="sng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owner group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Prepare and synchronize product backlogs for </a:t>
            </a:r>
            <a:r>
              <a:rPr kumimoji="0" lang="sv-SE" sz="1050" b="1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future </a:t>
            </a:r>
            <a:r>
              <a:rPr kumimoji="0" lang="sv-SE" sz="105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sprints</a:t>
            </a:r>
            <a:endParaRPr kumimoji="0" lang="sv-SE" sz="105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5" name="Rounded Rectangular Callout 194"/>
          <p:cNvSpPr/>
          <p:nvPr/>
        </p:nvSpPr>
        <p:spPr bwMode="auto">
          <a:xfrm>
            <a:off x="756775" y="3571876"/>
            <a:ext cx="1571636" cy="714380"/>
          </a:xfrm>
          <a:prstGeom prst="wedgeRoundRectCallout">
            <a:avLst>
              <a:gd name="adj1" fmla="val 104764"/>
              <a:gd name="adj2" fmla="val 6487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050" u="sng" smtClean="0"/>
              <a:t>AI group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Synchronize</a:t>
            </a:r>
            <a:r>
              <a:rPr kumimoji="0" lang="sv-SE" sz="105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AI efforts &amp; share knowledge</a:t>
            </a:r>
            <a:endParaRPr kumimoji="0" lang="sv-SE" sz="105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3257105" y="5572140"/>
            <a:ext cx="848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Scrum </a:t>
            </a:r>
          </a:p>
          <a:p>
            <a:r>
              <a:rPr lang="sv-SE" sz="1600" smtClean="0"/>
              <a:t>Team 1</a:t>
            </a:r>
            <a:endParaRPr lang="sv-SE" sz="1600"/>
          </a:p>
        </p:txBody>
      </p:sp>
      <p:sp>
        <p:nvSpPr>
          <p:cNvPr id="197" name="TextBox 196"/>
          <p:cNvSpPr txBox="1"/>
          <p:nvPr/>
        </p:nvSpPr>
        <p:spPr>
          <a:xfrm>
            <a:off x="4971617" y="5572140"/>
            <a:ext cx="848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Scrum</a:t>
            </a:r>
          </a:p>
          <a:p>
            <a:r>
              <a:rPr lang="sv-SE" sz="1600" smtClean="0"/>
              <a:t>Team 2</a:t>
            </a:r>
            <a:endParaRPr lang="sv-SE" sz="1600"/>
          </a:p>
        </p:txBody>
      </p:sp>
      <p:sp>
        <p:nvSpPr>
          <p:cNvPr id="198" name="TextBox 197"/>
          <p:cNvSpPr txBox="1"/>
          <p:nvPr/>
        </p:nvSpPr>
        <p:spPr>
          <a:xfrm>
            <a:off x="6471815" y="5572140"/>
            <a:ext cx="848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Scrum </a:t>
            </a:r>
          </a:p>
          <a:p>
            <a:r>
              <a:rPr lang="sv-SE" sz="1600" smtClean="0"/>
              <a:t>Team 3</a:t>
            </a:r>
            <a:endParaRPr lang="sv-SE" sz="1600"/>
          </a:p>
        </p:txBody>
      </p:sp>
      <p:cxnSp>
        <p:nvCxnSpPr>
          <p:cNvPr id="202" name="Straight Connector 201"/>
          <p:cNvCxnSpPr/>
          <p:nvPr/>
        </p:nvCxnSpPr>
        <p:spPr bwMode="auto">
          <a:xfrm rot="16200000" flipH="1">
            <a:off x="3254697" y="2570922"/>
            <a:ext cx="841331" cy="1915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7" name="Straight Connector 206"/>
          <p:cNvCxnSpPr/>
          <p:nvPr/>
        </p:nvCxnSpPr>
        <p:spPr bwMode="auto">
          <a:xfrm rot="16200000" flipH="1">
            <a:off x="4898564" y="2568719"/>
            <a:ext cx="841331" cy="1915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8" name="Straight Connector 207"/>
          <p:cNvCxnSpPr/>
          <p:nvPr/>
        </p:nvCxnSpPr>
        <p:spPr bwMode="auto">
          <a:xfrm rot="16200000" flipH="1">
            <a:off x="6489355" y="2568719"/>
            <a:ext cx="841331" cy="1915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90" grpId="0" animBg="1"/>
      <p:bldP spid="192" grpId="0" animBg="1"/>
      <p:bldP spid="193" grpId="0" animBg="1"/>
      <p:bldP spid="194" grpId="0" animBg="1"/>
      <p:bldP spid="195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sv-SE"/>
              <a:t>2007-09-28</a:t>
            </a:r>
          </a:p>
          <a:p>
            <a:pPr algn="ctr"/>
            <a:endParaRPr lang="sv-SE"/>
          </a:p>
        </p:txBody>
      </p:sp>
      <p:sp>
        <p:nvSpPr>
          <p:cNvPr id="6349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z="2600" smtClean="0"/>
              <a:t>Scaling - multiple teams</a:t>
            </a:r>
            <a:br>
              <a:rPr lang="sv-SE" sz="2600" smtClean="0"/>
            </a:br>
            <a:r>
              <a:rPr lang="sv-SE" sz="1400" smtClean="0"/>
              <a:t>Avoid splitting a single story between multiple teams</a:t>
            </a:r>
          </a:p>
        </p:txBody>
      </p:sp>
      <p:sp>
        <p:nvSpPr>
          <p:cNvPr id="77829" name="Rectangle 3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28575">
            <a:noFill/>
            <a:miter lim="800000"/>
            <a:headEnd type="none" w="lg" len="lg"/>
            <a:tailEnd type="none" w="lg" len="lg"/>
          </a:ln>
        </p:spPr>
        <p:txBody>
          <a:bodyPr wrap="none" anchor="ctr">
            <a:spAutoFit/>
          </a:bodyPr>
          <a:lstStyle/>
          <a:p>
            <a:pPr algn="ctr"/>
            <a:endParaRPr lang="sv-SE"/>
          </a:p>
        </p:txBody>
      </p:sp>
      <p:sp>
        <p:nvSpPr>
          <p:cNvPr id="77830" name="Rectangle 5"/>
          <p:cNvSpPr>
            <a:spLocks noChangeArrowheads="1"/>
          </p:cNvSpPr>
          <p:nvPr/>
        </p:nvSpPr>
        <p:spPr bwMode="auto">
          <a:xfrm>
            <a:off x="0" y="1614488"/>
            <a:ext cx="9144000" cy="0"/>
          </a:xfrm>
          <a:prstGeom prst="rect">
            <a:avLst/>
          </a:prstGeom>
          <a:noFill/>
          <a:ln w="28575">
            <a:noFill/>
            <a:miter lim="800000"/>
            <a:headEnd type="none" w="lg" len="lg"/>
            <a:tailEnd type="none" w="lg" len="lg"/>
          </a:ln>
        </p:spPr>
        <p:txBody>
          <a:bodyPr wrap="none" anchor="ctr">
            <a:spAutoFit/>
          </a:bodyPr>
          <a:lstStyle/>
          <a:p>
            <a:pPr algn="ctr"/>
            <a:endParaRPr lang="sv-SE"/>
          </a:p>
        </p:txBody>
      </p:sp>
      <p:sp>
        <p:nvSpPr>
          <p:cNvPr id="77831" name="Rectangle 8"/>
          <p:cNvSpPr>
            <a:spLocks noChangeArrowheads="1"/>
          </p:cNvSpPr>
          <p:nvPr/>
        </p:nvSpPr>
        <p:spPr bwMode="auto">
          <a:xfrm>
            <a:off x="0" y="198596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sv-SE"/>
          </a:p>
        </p:txBody>
      </p:sp>
      <p:sp>
        <p:nvSpPr>
          <p:cNvPr id="77832" name="Rectangle 10"/>
          <p:cNvSpPr>
            <a:spLocks noChangeArrowheads="1"/>
          </p:cNvSpPr>
          <p:nvPr/>
        </p:nvSpPr>
        <p:spPr bwMode="auto">
          <a:xfrm>
            <a:off x="0" y="198596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sv-SE"/>
          </a:p>
        </p:txBody>
      </p:sp>
      <p:pic>
        <p:nvPicPr>
          <p:cNvPr id="173069" name="Picture 13" descr="MCj0311556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3100" y="4505325"/>
            <a:ext cx="6731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70" name="Picture 14" descr="MCj0311558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500188"/>
            <a:ext cx="5873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5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989138"/>
            <a:ext cx="3013075" cy="284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3075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3" y="3857625"/>
            <a:ext cx="3013075" cy="2351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75" y="857250"/>
            <a:ext cx="2936875" cy="2733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" name="Picture 20" descr="MCj0311556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1188" y="1865313"/>
            <a:ext cx="6731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4" descr="MCj0311558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63" y="4429125"/>
            <a:ext cx="5873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4471988" cy="649288"/>
          </a:xfrm>
        </p:spPr>
        <p:txBody>
          <a:bodyPr/>
          <a:lstStyle/>
          <a:p>
            <a:r>
              <a:rPr lang="sv-SE" smtClean="0"/>
              <a:t>Team subdivision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  <a:p>
            <a:pPr>
              <a:defRPr/>
            </a:pPr>
            <a:endParaRPr lang="sv-SE" sz="18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76806" name="Rounded Rectangle 20"/>
          <p:cNvSpPr>
            <a:spLocks noChangeArrowheads="1"/>
          </p:cNvSpPr>
          <p:nvPr/>
        </p:nvSpPr>
        <p:spPr bwMode="auto">
          <a:xfrm>
            <a:off x="785813" y="1285875"/>
            <a:ext cx="2071687" cy="185737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" name="Rounded Rectangle 19"/>
          <p:cNvSpPr>
            <a:spLocks noChangeArrowheads="1"/>
          </p:cNvSpPr>
          <p:nvPr/>
        </p:nvSpPr>
        <p:spPr bwMode="auto">
          <a:xfrm>
            <a:off x="857250" y="1643063"/>
            <a:ext cx="857250" cy="135731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950913" y="1620838"/>
            <a:ext cx="692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Virtual</a:t>
            </a:r>
          </a:p>
          <a:p>
            <a:r>
              <a:rPr lang="sv-SE" sz="1400"/>
              <a:t>team</a:t>
            </a:r>
          </a:p>
        </p:txBody>
      </p:sp>
      <p:sp>
        <p:nvSpPr>
          <p:cNvPr id="37" name="Right Arrow 36"/>
          <p:cNvSpPr>
            <a:spLocks noChangeArrowheads="1"/>
          </p:cNvSpPr>
          <p:nvPr/>
        </p:nvSpPr>
        <p:spPr bwMode="auto">
          <a:xfrm>
            <a:off x="3500438" y="1857375"/>
            <a:ext cx="1285875" cy="64293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6810" name="TextBox 56"/>
          <p:cNvSpPr txBox="1">
            <a:spLocks noChangeArrowheads="1"/>
          </p:cNvSpPr>
          <p:nvPr/>
        </p:nvSpPr>
        <p:spPr bwMode="auto">
          <a:xfrm>
            <a:off x="1285875" y="1285875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sp>
        <p:nvSpPr>
          <p:cNvPr id="103" name="Rounded Rectangle 102"/>
          <p:cNvSpPr>
            <a:spLocks noChangeArrowheads="1"/>
          </p:cNvSpPr>
          <p:nvPr/>
        </p:nvSpPr>
        <p:spPr bwMode="auto">
          <a:xfrm>
            <a:off x="5000625" y="1428750"/>
            <a:ext cx="1071563" cy="1357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2" name="Group 147"/>
          <p:cNvGrpSpPr>
            <a:grpSpLocks/>
          </p:cNvGrpSpPr>
          <p:nvPr/>
        </p:nvGrpSpPr>
        <p:grpSpPr bwMode="auto">
          <a:xfrm>
            <a:off x="5143500" y="1785938"/>
            <a:ext cx="714375" cy="928687"/>
            <a:chOff x="5143504" y="1785926"/>
            <a:chExt cx="714380" cy="928694"/>
          </a:xfrm>
        </p:grpSpPr>
        <p:pic>
          <p:nvPicPr>
            <p:cNvPr id="76876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7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8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9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4929188" y="1477963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sp>
        <p:nvSpPr>
          <p:cNvPr id="121" name="Rounded Rectangle 120"/>
          <p:cNvSpPr>
            <a:spLocks noChangeArrowheads="1"/>
          </p:cNvSpPr>
          <p:nvPr/>
        </p:nvSpPr>
        <p:spPr bwMode="auto">
          <a:xfrm>
            <a:off x="142875" y="3429000"/>
            <a:ext cx="2500313" cy="1785938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928688" y="3429000"/>
            <a:ext cx="11477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Virtual team</a:t>
            </a:r>
          </a:p>
        </p:txBody>
      </p:sp>
      <p:sp>
        <p:nvSpPr>
          <p:cNvPr id="123" name="Rounded Rectangle 122"/>
          <p:cNvSpPr>
            <a:spLocks noChangeArrowheads="1"/>
          </p:cNvSpPr>
          <p:nvPr/>
        </p:nvSpPr>
        <p:spPr bwMode="auto">
          <a:xfrm>
            <a:off x="5429250" y="3714750"/>
            <a:ext cx="1714500" cy="1357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38" name="TextBox 137"/>
          <p:cNvSpPr txBox="1">
            <a:spLocks noChangeArrowheads="1"/>
          </p:cNvSpPr>
          <p:nvPr/>
        </p:nvSpPr>
        <p:spPr bwMode="auto">
          <a:xfrm>
            <a:off x="5694363" y="3763963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grpSp>
        <p:nvGrpSpPr>
          <p:cNvPr id="3" name="Group 148"/>
          <p:cNvGrpSpPr>
            <a:grpSpLocks/>
          </p:cNvGrpSpPr>
          <p:nvPr/>
        </p:nvGrpSpPr>
        <p:grpSpPr bwMode="auto">
          <a:xfrm>
            <a:off x="1000125" y="2071688"/>
            <a:ext cx="714375" cy="928687"/>
            <a:chOff x="5143504" y="1785926"/>
            <a:chExt cx="714380" cy="928694"/>
          </a:xfrm>
        </p:grpSpPr>
        <p:pic>
          <p:nvPicPr>
            <p:cNvPr id="76872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3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4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5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4" name="Group 155"/>
          <p:cNvGrpSpPr>
            <a:grpSpLocks/>
          </p:cNvGrpSpPr>
          <p:nvPr/>
        </p:nvGrpSpPr>
        <p:grpSpPr bwMode="auto">
          <a:xfrm>
            <a:off x="1857375" y="2093913"/>
            <a:ext cx="714375" cy="928687"/>
            <a:chOff x="5143504" y="1785926"/>
            <a:chExt cx="714380" cy="928694"/>
          </a:xfrm>
        </p:grpSpPr>
        <p:pic>
          <p:nvPicPr>
            <p:cNvPr id="76868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69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0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71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61" name="Rounded Rectangle 160"/>
          <p:cNvSpPr>
            <a:spLocks noChangeArrowheads="1"/>
          </p:cNvSpPr>
          <p:nvPr/>
        </p:nvSpPr>
        <p:spPr bwMode="auto">
          <a:xfrm>
            <a:off x="6286500" y="1428750"/>
            <a:ext cx="1071563" cy="1357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6" name="Group 161"/>
          <p:cNvGrpSpPr>
            <a:grpSpLocks/>
          </p:cNvGrpSpPr>
          <p:nvPr/>
        </p:nvGrpSpPr>
        <p:grpSpPr bwMode="auto">
          <a:xfrm>
            <a:off x="6429375" y="1785938"/>
            <a:ext cx="714375" cy="928687"/>
            <a:chOff x="5143504" y="1785926"/>
            <a:chExt cx="714380" cy="928694"/>
          </a:xfrm>
        </p:grpSpPr>
        <p:pic>
          <p:nvPicPr>
            <p:cNvPr id="76864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65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66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67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67" name="TextBox 166"/>
          <p:cNvSpPr txBox="1">
            <a:spLocks noChangeArrowheads="1"/>
          </p:cNvSpPr>
          <p:nvPr/>
        </p:nvSpPr>
        <p:spPr bwMode="auto">
          <a:xfrm>
            <a:off x="6215063" y="1477963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sp>
        <p:nvSpPr>
          <p:cNvPr id="168" name="Rounded Rectangle 167"/>
          <p:cNvSpPr>
            <a:spLocks noChangeArrowheads="1"/>
          </p:cNvSpPr>
          <p:nvPr/>
        </p:nvSpPr>
        <p:spPr bwMode="auto">
          <a:xfrm>
            <a:off x="214313" y="3714750"/>
            <a:ext cx="1071562" cy="1357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7" name="Group 168"/>
          <p:cNvGrpSpPr>
            <a:grpSpLocks/>
          </p:cNvGrpSpPr>
          <p:nvPr/>
        </p:nvGrpSpPr>
        <p:grpSpPr bwMode="auto">
          <a:xfrm>
            <a:off x="357188" y="4071938"/>
            <a:ext cx="714375" cy="928687"/>
            <a:chOff x="5143504" y="1785926"/>
            <a:chExt cx="714380" cy="928694"/>
          </a:xfrm>
        </p:grpSpPr>
        <p:pic>
          <p:nvPicPr>
            <p:cNvPr id="76860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61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62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63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74" name="TextBox 173"/>
          <p:cNvSpPr txBox="1">
            <a:spLocks noChangeArrowheads="1"/>
          </p:cNvSpPr>
          <p:nvPr/>
        </p:nvSpPr>
        <p:spPr bwMode="auto">
          <a:xfrm>
            <a:off x="142875" y="3763963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sp>
        <p:nvSpPr>
          <p:cNvPr id="175" name="Rounded Rectangle 174"/>
          <p:cNvSpPr>
            <a:spLocks noChangeArrowheads="1"/>
          </p:cNvSpPr>
          <p:nvPr/>
        </p:nvSpPr>
        <p:spPr bwMode="auto">
          <a:xfrm>
            <a:off x="1500188" y="3714750"/>
            <a:ext cx="1071562" cy="1357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8" name="Group 175"/>
          <p:cNvGrpSpPr>
            <a:grpSpLocks/>
          </p:cNvGrpSpPr>
          <p:nvPr/>
        </p:nvGrpSpPr>
        <p:grpSpPr bwMode="auto">
          <a:xfrm>
            <a:off x="1643063" y="4071938"/>
            <a:ext cx="714375" cy="928687"/>
            <a:chOff x="5143504" y="1785926"/>
            <a:chExt cx="714380" cy="928694"/>
          </a:xfrm>
        </p:grpSpPr>
        <p:pic>
          <p:nvPicPr>
            <p:cNvPr id="76856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7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8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9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81" name="TextBox 180"/>
          <p:cNvSpPr txBox="1">
            <a:spLocks noChangeArrowheads="1"/>
          </p:cNvSpPr>
          <p:nvPr/>
        </p:nvSpPr>
        <p:spPr bwMode="auto">
          <a:xfrm>
            <a:off x="1428750" y="3763963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sp>
        <p:nvSpPr>
          <p:cNvPr id="182" name="Rounded Rectangle 181"/>
          <p:cNvSpPr>
            <a:spLocks noChangeArrowheads="1"/>
          </p:cNvSpPr>
          <p:nvPr/>
        </p:nvSpPr>
        <p:spPr bwMode="auto">
          <a:xfrm>
            <a:off x="2786063" y="3714750"/>
            <a:ext cx="1071562" cy="1357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9" name="Group 182"/>
          <p:cNvGrpSpPr>
            <a:grpSpLocks/>
          </p:cNvGrpSpPr>
          <p:nvPr/>
        </p:nvGrpSpPr>
        <p:grpSpPr bwMode="auto">
          <a:xfrm>
            <a:off x="2928938" y="4071938"/>
            <a:ext cx="714375" cy="928687"/>
            <a:chOff x="5143504" y="1785926"/>
            <a:chExt cx="714380" cy="928694"/>
          </a:xfrm>
        </p:grpSpPr>
        <p:pic>
          <p:nvPicPr>
            <p:cNvPr id="76852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3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4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5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88" name="TextBox 187"/>
          <p:cNvSpPr txBox="1">
            <a:spLocks noChangeArrowheads="1"/>
          </p:cNvSpPr>
          <p:nvPr/>
        </p:nvSpPr>
        <p:spPr bwMode="auto">
          <a:xfrm>
            <a:off x="2714625" y="3763963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grpSp>
        <p:nvGrpSpPr>
          <p:cNvPr id="10" name="Group 188"/>
          <p:cNvGrpSpPr>
            <a:grpSpLocks/>
          </p:cNvGrpSpPr>
          <p:nvPr/>
        </p:nvGrpSpPr>
        <p:grpSpPr bwMode="auto">
          <a:xfrm>
            <a:off x="5572125" y="4071938"/>
            <a:ext cx="714375" cy="928687"/>
            <a:chOff x="5143504" y="1785926"/>
            <a:chExt cx="714380" cy="928694"/>
          </a:xfrm>
        </p:grpSpPr>
        <p:pic>
          <p:nvPicPr>
            <p:cNvPr id="76848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49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0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51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11" name="Group 193"/>
          <p:cNvGrpSpPr>
            <a:grpSpLocks/>
          </p:cNvGrpSpPr>
          <p:nvPr/>
        </p:nvGrpSpPr>
        <p:grpSpPr bwMode="auto">
          <a:xfrm>
            <a:off x="6357938" y="4071938"/>
            <a:ext cx="714375" cy="928687"/>
            <a:chOff x="5143504" y="1785926"/>
            <a:chExt cx="714380" cy="928694"/>
          </a:xfrm>
        </p:grpSpPr>
        <p:pic>
          <p:nvPicPr>
            <p:cNvPr id="76844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45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46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47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199" name="Rounded Rectangle 198"/>
          <p:cNvSpPr>
            <a:spLocks noChangeArrowheads="1"/>
          </p:cNvSpPr>
          <p:nvPr/>
        </p:nvSpPr>
        <p:spPr bwMode="auto">
          <a:xfrm>
            <a:off x="7358063" y="3714750"/>
            <a:ext cx="1071562" cy="1357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12" name="Group 199"/>
          <p:cNvGrpSpPr>
            <a:grpSpLocks/>
          </p:cNvGrpSpPr>
          <p:nvPr/>
        </p:nvGrpSpPr>
        <p:grpSpPr bwMode="auto">
          <a:xfrm>
            <a:off x="7500938" y="4071938"/>
            <a:ext cx="714375" cy="928687"/>
            <a:chOff x="5143504" y="1785926"/>
            <a:chExt cx="714380" cy="928694"/>
          </a:xfrm>
        </p:grpSpPr>
        <p:pic>
          <p:nvPicPr>
            <p:cNvPr id="76840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41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1785926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42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1315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6843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3504" y="2248363"/>
              <a:ext cx="336569" cy="466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205" name="TextBox 204"/>
          <p:cNvSpPr txBox="1">
            <a:spLocks noChangeArrowheads="1"/>
          </p:cNvSpPr>
          <p:nvPr/>
        </p:nvSpPr>
        <p:spPr bwMode="auto">
          <a:xfrm>
            <a:off x="7286625" y="3763963"/>
            <a:ext cx="1136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Scrum team</a:t>
            </a:r>
          </a:p>
        </p:txBody>
      </p:sp>
      <p:sp>
        <p:nvSpPr>
          <p:cNvPr id="206" name="Rounded Rectangle 205"/>
          <p:cNvSpPr>
            <a:spLocks noChangeArrowheads="1"/>
          </p:cNvSpPr>
          <p:nvPr/>
        </p:nvSpPr>
        <p:spPr bwMode="auto">
          <a:xfrm>
            <a:off x="1785938" y="1643063"/>
            <a:ext cx="857250" cy="135731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7" name="TextBox 206"/>
          <p:cNvSpPr txBox="1">
            <a:spLocks noChangeArrowheads="1"/>
          </p:cNvSpPr>
          <p:nvPr/>
        </p:nvSpPr>
        <p:spPr bwMode="auto">
          <a:xfrm>
            <a:off x="1879600" y="1620838"/>
            <a:ext cx="692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Virtual</a:t>
            </a:r>
          </a:p>
          <a:p>
            <a:r>
              <a:rPr lang="sv-SE" sz="1400"/>
              <a:t>team</a:t>
            </a:r>
          </a:p>
        </p:txBody>
      </p:sp>
      <p:sp>
        <p:nvSpPr>
          <p:cNvPr id="208" name="Right Arrow 207"/>
          <p:cNvSpPr>
            <a:spLocks noChangeArrowheads="1"/>
          </p:cNvSpPr>
          <p:nvPr/>
        </p:nvSpPr>
        <p:spPr bwMode="auto">
          <a:xfrm>
            <a:off x="4000500" y="4071938"/>
            <a:ext cx="1285875" cy="64293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/>
      <p:bldP spid="37" grpId="0" animBg="1"/>
      <p:bldP spid="103" grpId="0" animBg="1"/>
      <p:bldP spid="111" grpId="0"/>
      <p:bldP spid="121" grpId="0" animBg="1"/>
      <p:bldP spid="122" grpId="0"/>
      <p:bldP spid="123" grpId="0" animBg="1"/>
      <p:bldP spid="138" grpId="0"/>
      <p:bldP spid="161" grpId="0" animBg="1"/>
      <p:bldP spid="167" grpId="0"/>
      <p:bldP spid="168" grpId="0" animBg="1"/>
      <p:bldP spid="174" grpId="0"/>
      <p:bldP spid="175" grpId="0" animBg="1"/>
      <p:bldP spid="181" grpId="0"/>
      <p:bldP spid="182" grpId="0" animBg="1"/>
      <p:bldP spid="188" grpId="0"/>
      <p:bldP spid="199" grpId="0" animBg="1"/>
      <p:bldP spid="205" grpId="0"/>
      <p:bldP spid="206" grpId="0" animBg="1"/>
      <p:bldP spid="207" grpId="0"/>
      <p:bldP spid="208" grpId="0" animBg="1"/>
      <p:bldP spid="20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Less is more</a:t>
            </a: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16</a:t>
            </a:fld>
            <a:endParaRPr lang="en-US"/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508" y="381000"/>
            <a:ext cx="4517292" cy="2348992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3048000"/>
            <a:ext cx="5334000" cy="3621539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ruta 8"/>
          <p:cNvSpPr txBox="1"/>
          <p:nvPr/>
        </p:nvSpPr>
        <p:spPr>
          <a:xfrm>
            <a:off x="0" y="2362200"/>
            <a:ext cx="198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/>
              <a:t>Antoine de Saint-Exupery</a:t>
            </a:r>
          </a:p>
        </p:txBody>
      </p:sp>
      <p:pic>
        <p:nvPicPr>
          <p:cNvPr id="10" name="Bildobjekt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259" y="3733800"/>
            <a:ext cx="4763541" cy="3048000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9" y="2716619"/>
            <a:ext cx="1520911" cy="2617381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90600"/>
            <a:ext cx="996950" cy="1348207"/>
          </a:xfrm>
          <a:prstGeom prst="rect">
            <a:avLst/>
          </a:prstGeom>
        </p:spPr>
      </p:pic>
      <p:sp>
        <p:nvSpPr>
          <p:cNvPr id="12" name="Rundad rektangulär 11"/>
          <p:cNvSpPr/>
          <p:nvPr/>
        </p:nvSpPr>
        <p:spPr bwMode="auto">
          <a:xfrm>
            <a:off x="990600" y="990600"/>
            <a:ext cx="3505200" cy="838200"/>
          </a:xfrm>
          <a:prstGeom prst="wedgeRoundRectCallout">
            <a:avLst>
              <a:gd name="adj1" fmla="val -63178"/>
              <a:gd name="adj2" fmla="val 59124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sv-SE" b="1"/>
              <a:t>Perfection is attained</a:t>
            </a:r>
            <a:r>
              <a:rPr lang="sv-SE"/>
              <a:t>,</a:t>
            </a:r>
            <a:br>
              <a:rPr lang="sv-SE"/>
            </a:br>
            <a:r>
              <a:rPr lang="sv-SE"/>
              <a:t>not when there is nothing more to add,</a:t>
            </a:r>
          </a:p>
          <a:p>
            <a:r>
              <a:rPr lang="sv-SE"/>
              <a:t>but when there is </a:t>
            </a:r>
            <a:r>
              <a:rPr lang="sv-SE" b="1"/>
              <a:t>nothing left to take away</a:t>
            </a:r>
            <a:endParaRPr kumimoji="0" lang="sv-SE" sz="1200" b="1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Scrum topology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160</a:t>
            </a:fld>
            <a:endParaRPr lang="en-US"/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1928794" y="1701799"/>
            <a:ext cx="772898" cy="1071570"/>
            <a:chOff x="2971" y="981"/>
            <a:chExt cx="339" cy="470"/>
          </a:xfrm>
        </p:grpSpPr>
        <p:pic>
          <p:nvPicPr>
            <p:cNvPr id="7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" name="Text Box 31"/>
            <p:cNvSpPr txBox="1">
              <a:spLocks noChangeArrowheads="1"/>
            </p:cNvSpPr>
            <p:nvPr/>
          </p:nvSpPr>
          <p:spPr bwMode="auto">
            <a:xfrm>
              <a:off x="2989" y="1206"/>
              <a:ext cx="276" cy="20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6" name="Group 150"/>
          <p:cNvGrpSpPr>
            <a:grpSpLocks/>
          </p:cNvGrpSpPr>
          <p:nvPr/>
        </p:nvGrpSpPr>
        <p:grpSpPr bwMode="auto">
          <a:xfrm>
            <a:off x="4375132" y="1344609"/>
            <a:ext cx="1768475" cy="1584325"/>
            <a:chOff x="3470" y="600"/>
            <a:chExt cx="1114" cy="998"/>
          </a:xfrm>
        </p:grpSpPr>
        <p:sp>
          <p:nvSpPr>
            <p:cNvPr id="10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114" cy="99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1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2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102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5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6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9" y="107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9" name="Group 70"/>
          <p:cNvGrpSpPr>
            <a:grpSpLocks/>
          </p:cNvGrpSpPr>
          <p:nvPr/>
        </p:nvGrpSpPr>
        <p:grpSpPr bwMode="auto">
          <a:xfrm>
            <a:off x="2714612" y="1844675"/>
            <a:ext cx="792163" cy="857250"/>
            <a:chOff x="587" y="983"/>
            <a:chExt cx="635" cy="540"/>
          </a:xfrm>
        </p:grpSpPr>
        <p:sp>
          <p:nvSpPr>
            <p:cNvPr id="19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20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1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2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3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4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5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6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7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8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38" name="Straight Connector 37"/>
          <p:cNvCxnSpPr/>
          <p:nvPr/>
        </p:nvCxnSpPr>
        <p:spPr bwMode="auto">
          <a:xfrm rot="10800000" flipH="1" flipV="1">
            <a:off x="3407754" y="2273299"/>
            <a:ext cx="949931" cy="15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Rectangle 38"/>
          <p:cNvSpPr/>
          <p:nvPr/>
        </p:nvSpPr>
        <p:spPr bwMode="auto">
          <a:xfrm>
            <a:off x="3692762" y="3429000"/>
            <a:ext cx="1780455" cy="12858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800" smtClean="0"/>
              <a:t>Product</a:t>
            </a:r>
            <a:endParaRPr kumimoji="0" lang="sv-SE" sz="2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Backlog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7055843" y="3429000"/>
            <a:ext cx="1780455" cy="12858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Team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28595" y="3429000"/>
            <a:ext cx="1780455" cy="128588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Product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800" smtClean="0"/>
              <a:t>Owner</a:t>
            </a:r>
            <a:endParaRPr kumimoji="0" lang="sv-SE" sz="2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 bwMode="auto">
          <a:xfrm>
            <a:off x="5500694" y="4071942"/>
            <a:ext cx="1582626" cy="21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6451369" y="3626828"/>
            <a:ext cx="633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1-*</a:t>
            </a:r>
            <a:endParaRPr lang="sv-SE" sz="2400"/>
          </a:p>
        </p:txBody>
      </p:sp>
      <p:sp>
        <p:nvSpPr>
          <p:cNvPr id="48" name="TextBox 47"/>
          <p:cNvSpPr txBox="1"/>
          <p:nvPr/>
        </p:nvSpPr>
        <p:spPr>
          <a:xfrm>
            <a:off x="5462228" y="3626828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1</a:t>
            </a:r>
            <a:endParaRPr lang="sv-SE" sz="2400"/>
          </a:p>
        </p:txBody>
      </p:sp>
      <p:cxnSp>
        <p:nvCxnSpPr>
          <p:cNvPr id="50" name="Straight Connector 49"/>
          <p:cNvCxnSpPr/>
          <p:nvPr/>
        </p:nvCxnSpPr>
        <p:spPr bwMode="auto">
          <a:xfrm>
            <a:off x="2209050" y="4022485"/>
            <a:ext cx="1483712" cy="21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3069880" y="3577371"/>
            <a:ext cx="633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1-*</a:t>
            </a:r>
            <a:endParaRPr lang="sv-SE" sz="2400"/>
          </a:p>
        </p:txBody>
      </p:sp>
      <p:sp>
        <p:nvSpPr>
          <p:cNvPr id="52" name="TextBox 51"/>
          <p:cNvSpPr txBox="1"/>
          <p:nvPr/>
        </p:nvSpPr>
        <p:spPr>
          <a:xfrm>
            <a:off x="2173671" y="3577371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1</a:t>
            </a:r>
            <a:endParaRPr lang="sv-SE" sz="24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7" grpId="0"/>
      <p:bldP spid="48" grpId="0"/>
      <p:bldP spid="51" grpId="0"/>
      <p:bldP spid="52" grpId="0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ounded Rectangular Callout 223"/>
          <p:cNvSpPr/>
          <p:nvPr/>
        </p:nvSpPr>
        <p:spPr bwMode="auto">
          <a:xfrm>
            <a:off x="5072066" y="4714884"/>
            <a:ext cx="3786214" cy="1714512"/>
          </a:xfrm>
          <a:prstGeom prst="wedgeRoundRectCallout">
            <a:avLst>
              <a:gd name="adj1" fmla="val -62268"/>
              <a:gd name="adj2" fmla="val -4819"/>
              <a:gd name="adj3" fmla="val 16667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9" name="Rounded Rectangular Callout 198"/>
          <p:cNvSpPr/>
          <p:nvPr/>
        </p:nvSpPr>
        <p:spPr bwMode="auto">
          <a:xfrm>
            <a:off x="5786446" y="2928934"/>
            <a:ext cx="3143272" cy="1714512"/>
          </a:xfrm>
          <a:prstGeom prst="wedgeRoundRectCallout">
            <a:avLst>
              <a:gd name="adj1" fmla="val -88790"/>
              <a:gd name="adj2" fmla="val -11009"/>
              <a:gd name="adj3" fmla="val 16667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8" name="Rounded Rectangular Callout 197"/>
          <p:cNvSpPr/>
          <p:nvPr/>
        </p:nvSpPr>
        <p:spPr bwMode="auto">
          <a:xfrm>
            <a:off x="6286512" y="1214422"/>
            <a:ext cx="2714644" cy="1714512"/>
          </a:xfrm>
          <a:prstGeom prst="wedgeRoundRectCallout">
            <a:avLst>
              <a:gd name="adj1" fmla="val -112470"/>
              <a:gd name="adj2" fmla="val 36134"/>
              <a:gd name="adj3" fmla="val 16667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7" name="Rounded Rectangular Callout 196"/>
          <p:cNvSpPr/>
          <p:nvPr/>
        </p:nvSpPr>
        <p:spPr bwMode="auto">
          <a:xfrm>
            <a:off x="5214942" y="71414"/>
            <a:ext cx="3571900" cy="1000132"/>
          </a:xfrm>
          <a:prstGeom prst="wedgeRoundRectCallout">
            <a:avLst>
              <a:gd name="adj1" fmla="val -67542"/>
              <a:gd name="adj2" fmla="val 147512"/>
              <a:gd name="adj3" fmla="val 16667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Scrum topology</a:t>
            </a:r>
            <a:endParaRPr lang="sv-SE"/>
          </a:p>
        </p:txBody>
      </p:sp>
      <p:sp>
        <p:nvSpPr>
          <p:cNvPr id="6" name="Rectangle 5"/>
          <p:cNvSpPr/>
          <p:nvPr/>
        </p:nvSpPr>
        <p:spPr bwMode="auto">
          <a:xfrm>
            <a:off x="2096626" y="1214422"/>
            <a:ext cx="890227" cy="642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smtClean="0"/>
              <a:t>Product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Backlog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3662722" y="1214422"/>
            <a:ext cx="890227" cy="642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Team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71472" y="1214422"/>
            <a:ext cx="890227" cy="642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Product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smtClean="0"/>
              <a:t>Owner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9" name="Straight Connector 8"/>
          <p:cNvCxnSpPr>
            <a:stCxn id="6" idx="3"/>
            <a:endCxn id="7" idx="1"/>
          </p:cNvCxnSpPr>
          <p:nvPr/>
        </p:nvCxnSpPr>
        <p:spPr bwMode="auto">
          <a:xfrm>
            <a:off x="2986853" y="1535893"/>
            <a:ext cx="675869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3316522" y="1263835"/>
            <a:ext cx="4459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1-*</a:t>
            </a:r>
            <a:endParaRPr lang="sv-SE" sz="1400"/>
          </a:p>
        </p:txBody>
      </p:sp>
      <p:sp>
        <p:nvSpPr>
          <p:cNvPr id="11" name="TextBox 10"/>
          <p:cNvSpPr txBox="1"/>
          <p:nvPr/>
        </p:nvSpPr>
        <p:spPr>
          <a:xfrm>
            <a:off x="2985021" y="1263835"/>
            <a:ext cx="282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1</a:t>
            </a:r>
            <a:endParaRPr lang="sv-SE" sz="1400"/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1466828" y="1500174"/>
            <a:ext cx="64294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1681142" y="1250508"/>
            <a:ext cx="4459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1-*</a:t>
            </a:r>
            <a:endParaRPr lang="sv-SE" sz="1400"/>
          </a:p>
        </p:txBody>
      </p:sp>
      <p:sp>
        <p:nvSpPr>
          <p:cNvPr id="14" name="TextBox 13"/>
          <p:cNvSpPr txBox="1"/>
          <p:nvPr/>
        </p:nvSpPr>
        <p:spPr>
          <a:xfrm>
            <a:off x="1444010" y="1250508"/>
            <a:ext cx="282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1</a:t>
            </a:r>
            <a:endParaRPr lang="sv-SE" sz="1400"/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357158" y="2000240"/>
          <a:ext cx="4214841" cy="3714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947"/>
                <a:gridCol w="1404947"/>
                <a:gridCol w="1404947"/>
              </a:tblGrid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5572132" y="283306"/>
            <a:ext cx="466619" cy="635681"/>
            <a:chOff x="2965" y="981"/>
            <a:chExt cx="345" cy="470"/>
          </a:xfrm>
        </p:grpSpPr>
        <p:pic>
          <p:nvPicPr>
            <p:cNvPr id="24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" name="Text Box 31"/>
            <p:cNvSpPr txBox="1">
              <a:spLocks noChangeArrowheads="1"/>
            </p:cNvSpPr>
            <p:nvPr/>
          </p:nvSpPr>
          <p:spPr bwMode="auto">
            <a:xfrm>
              <a:off x="2965" y="1194"/>
              <a:ext cx="329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4" name="Group 70"/>
          <p:cNvGrpSpPr>
            <a:grpSpLocks/>
          </p:cNvGrpSpPr>
          <p:nvPr/>
        </p:nvGrpSpPr>
        <p:grpSpPr bwMode="auto">
          <a:xfrm>
            <a:off x="6046407" y="368066"/>
            <a:ext cx="469931" cy="508542"/>
            <a:chOff x="587" y="983"/>
            <a:chExt cx="635" cy="540"/>
          </a:xfrm>
        </p:grpSpPr>
        <p:sp>
          <p:nvSpPr>
            <p:cNvPr id="34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9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0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1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2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3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44" name="Straight Connector 43"/>
          <p:cNvCxnSpPr/>
          <p:nvPr/>
        </p:nvCxnSpPr>
        <p:spPr bwMode="auto">
          <a:xfrm rot="10800000" flipH="1" flipV="1">
            <a:off x="6457597" y="622336"/>
            <a:ext cx="563523" cy="9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6342438" y="1654217"/>
            <a:ext cx="466619" cy="635681"/>
            <a:chOff x="2965" y="981"/>
            <a:chExt cx="345" cy="470"/>
          </a:xfrm>
        </p:grpSpPr>
        <p:pic>
          <p:nvPicPr>
            <p:cNvPr id="67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8" name="Text Box 31"/>
            <p:cNvSpPr txBox="1">
              <a:spLocks noChangeArrowheads="1"/>
            </p:cNvSpPr>
            <p:nvPr/>
          </p:nvSpPr>
          <p:spPr bwMode="auto">
            <a:xfrm>
              <a:off x="2965" y="1194"/>
              <a:ext cx="329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15" name="Group 150"/>
          <p:cNvGrpSpPr>
            <a:grpSpLocks/>
          </p:cNvGrpSpPr>
          <p:nvPr/>
        </p:nvGrpSpPr>
        <p:grpSpPr bwMode="auto">
          <a:xfrm>
            <a:off x="7715714" y="1285860"/>
            <a:ext cx="1049104" cy="726085"/>
            <a:chOff x="3438" y="600"/>
            <a:chExt cx="1114" cy="771"/>
          </a:xfrm>
        </p:grpSpPr>
        <p:sp>
          <p:nvSpPr>
            <p:cNvPr id="61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62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3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4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5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6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51" name="AutoShape 71"/>
          <p:cNvSpPr>
            <a:spLocks noChangeArrowheads="1"/>
          </p:cNvSpPr>
          <p:nvPr/>
        </p:nvSpPr>
        <p:spPr bwMode="auto">
          <a:xfrm rot="10800000" flipH="1">
            <a:off x="6816713" y="1738976"/>
            <a:ext cx="469931" cy="761330"/>
          </a:xfrm>
          <a:prstGeom prst="verticalScroll">
            <a:avLst>
              <a:gd name="adj" fmla="val 12500"/>
            </a:avLst>
          </a:prstGeom>
          <a:solidFill>
            <a:srgbClr val="FFFFD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52" name="Line 72"/>
          <p:cNvSpPr>
            <a:spLocks noChangeShapeType="1"/>
          </p:cNvSpPr>
          <p:nvPr/>
        </p:nvSpPr>
        <p:spPr bwMode="auto">
          <a:xfrm>
            <a:off x="6902559" y="1803016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53" name="Line 73"/>
          <p:cNvSpPr>
            <a:spLocks noChangeShapeType="1"/>
          </p:cNvSpPr>
          <p:nvPr/>
        </p:nvSpPr>
        <p:spPr bwMode="auto">
          <a:xfrm>
            <a:off x="6902559" y="1846336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54" name="Line 74"/>
          <p:cNvSpPr>
            <a:spLocks noChangeShapeType="1"/>
          </p:cNvSpPr>
          <p:nvPr/>
        </p:nvSpPr>
        <p:spPr bwMode="auto">
          <a:xfrm>
            <a:off x="6902559" y="1888714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55" name="Line 75"/>
          <p:cNvSpPr>
            <a:spLocks noChangeShapeType="1"/>
          </p:cNvSpPr>
          <p:nvPr/>
        </p:nvSpPr>
        <p:spPr bwMode="auto">
          <a:xfrm>
            <a:off x="6902559" y="1931093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56" name="Line 76"/>
          <p:cNvSpPr>
            <a:spLocks noChangeShapeType="1"/>
          </p:cNvSpPr>
          <p:nvPr/>
        </p:nvSpPr>
        <p:spPr bwMode="auto">
          <a:xfrm>
            <a:off x="6902559" y="1974413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57" name="Line 77"/>
          <p:cNvSpPr>
            <a:spLocks noChangeShapeType="1"/>
          </p:cNvSpPr>
          <p:nvPr/>
        </p:nvSpPr>
        <p:spPr bwMode="auto">
          <a:xfrm>
            <a:off x="6902559" y="2016792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58" name="Line 78"/>
          <p:cNvSpPr>
            <a:spLocks noChangeShapeType="1"/>
          </p:cNvSpPr>
          <p:nvPr/>
        </p:nvSpPr>
        <p:spPr bwMode="auto">
          <a:xfrm>
            <a:off x="6902559" y="2059170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59" name="Line 79"/>
          <p:cNvSpPr>
            <a:spLocks noChangeShapeType="1"/>
          </p:cNvSpPr>
          <p:nvPr/>
        </p:nvSpPr>
        <p:spPr bwMode="auto">
          <a:xfrm>
            <a:off x="6902559" y="2102490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60" name="Line 80"/>
          <p:cNvSpPr>
            <a:spLocks noChangeShapeType="1"/>
          </p:cNvSpPr>
          <p:nvPr/>
        </p:nvSpPr>
        <p:spPr bwMode="auto">
          <a:xfrm>
            <a:off x="6902559" y="2144869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cxnSp>
        <p:nvCxnSpPr>
          <p:cNvPr id="50" name="Straight Connector 49"/>
          <p:cNvCxnSpPr/>
          <p:nvPr/>
        </p:nvCxnSpPr>
        <p:spPr bwMode="auto">
          <a:xfrm rot="10800000" flipH="1">
            <a:off x="7227902" y="1654218"/>
            <a:ext cx="487369" cy="3390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/>
        </p:nvCxnSpPr>
        <p:spPr bwMode="auto">
          <a:xfrm rot="10800000" flipH="1" flipV="1">
            <a:off x="7227902" y="1993248"/>
            <a:ext cx="438397" cy="4582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6" name="Group 150"/>
          <p:cNvGrpSpPr>
            <a:grpSpLocks/>
          </p:cNvGrpSpPr>
          <p:nvPr/>
        </p:nvGrpSpPr>
        <p:grpSpPr bwMode="auto">
          <a:xfrm>
            <a:off x="7666300" y="2082845"/>
            <a:ext cx="1049104" cy="726085"/>
            <a:chOff x="3438" y="600"/>
            <a:chExt cx="1114" cy="771"/>
          </a:xfrm>
        </p:grpSpPr>
        <p:sp>
          <p:nvSpPr>
            <p:cNvPr id="83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84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5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6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7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8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17" name="Group 35"/>
          <p:cNvGrpSpPr>
            <a:grpSpLocks/>
          </p:cNvGrpSpPr>
          <p:nvPr/>
        </p:nvGrpSpPr>
        <p:grpSpPr bwMode="auto">
          <a:xfrm>
            <a:off x="5888006" y="3429000"/>
            <a:ext cx="466619" cy="635681"/>
            <a:chOff x="2965" y="981"/>
            <a:chExt cx="345" cy="470"/>
          </a:xfrm>
        </p:grpSpPr>
        <p:pic>
          <p:nvPicPr>
            <p:cNvPr id="92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93" name="Text Box 31"/>
            <p:cNvSpPr txBox="1">
              <a:spLocks noChangeArrowheads="1"/>
            </p:cNvSpPr>
            <p:nvPr/>
          </p:nvSpPr>
          <p:spPr bwMode="auto">
            <a:xfrm>
              <a:off x="2965" y="1194"/>
              <a:ext cx="329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18" name="Group 150"/>
          <p:cNvGrpSpPr>
            <a:grpSpLocks/>
          </p:cNvGrpSpPr>
          <p:nvPr/>
        </p:nvGrpSpPr>
        <p:grpSpPr bwMode="auto">
          <a:xfrm>
            <a:off x="7000892" y="214290"/>
            <a:ext cx="1049104" cy="726085"/>
            <a:chOff x="3438" y="600"/>
            <a:chExt cx="1114" cy="771"/>
          </a:xfrm>
        </p:grpSpPr>
        <p:sp>
          <p:nvSpPr>
            <p:cNvPr id="134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35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6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7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8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9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19" name="Group 70"/>
          <p:cNvGrpSpPr>
            <a:grpSpLocks/>
          </p:cNvGrpSpPr>
          <p:nvPr/>
        </p:nvGrpSpPr>
        <p:grpSpPr bwMode="auto">
          <a:xfrm>
            <a:off x="6614586" y="3154148"/>
            <a:ext cx="469931" cy="508542"/>
            <a:chOff x="587" y="983"/>
            <a:chExt cx="635" cy="540"/>
          </a:xfrm>
        </p:grpSpPr>
        <p:sp>
          <p:nvSpPr>
            <p:cNvPr id="149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50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1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2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3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4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5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6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7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8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159" name="Straight Connector 158"/>
          <p:cNvCxnSpPr/>
          <p:nvPr/>
        </p:nvCxnSpPr>
        <p:spPr bwMode="auto">
          <a:xfrm rot="10800000" flipH="1" flipV="1">
            <a:off x="7025776" y="3408418"/>
            <a:ext cx="563523" cy="9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0" name="Group 150"/>
          <p:cNvGrpSpPr>
            <a:grpSpLocks/>
          </p:cNvGrpSpPr>
          <p:nvPr/>
        </p:nvGrpSpPr>
        <p:grpSpPr bwMode="auto">
          <a:xfrm>
            <a:off x="7569071" y="3011272"/>
            <a:ext cx="1049104" cy="726085"/>
            <a:chOff x="3438" y="600"/>
            <a:chExt cx="1114" cy="771"/>
          </a:xfrm>
        </p:grpSpPr>
        <p:sp>
          <p:nvSpPr>
            <p:cNvPr id="161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62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63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64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65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66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21" name="Group 70"/>
          <p:cNvGrpSpPr>
            <a:grpSpLocks/>
          </p:cNvGrpSpPr>
          <p:nvPr/>
        </p:nvGrpSpPr>
        <p:grpSpPr bwMode="auto">
          <a:xfrm>
            <a:off x="6640377" y="3928261"/>
            <a:ext cx="469931" cy="508542"/>
            <a:chOff x="587" y="983"/>
            <a:chExt cx="635" cy="540"/>
          </a:xfrm>
        </p:grpSpPr>
        <p:sp>
          <p:nvSpPr>
            <p:cNvPr id="168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69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0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1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2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3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4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5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6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7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178" name="Straight Connector 177"/>
          <p:cNvCxnSpPr/>
          <p:nvPr/>
        </p:nvCxnSpPr>
        <p:spPr bwMode="auto">
          <a:xfrm rot="10800000" flipH="1" flipV="1">
            <a:off x="7051567" y="4182531"/>
            <a:ext cx="563523" cy="9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3" name="Group 150"/>
          <p:cNvGrpSpPr>
            <a:grpSpLocks/>
          </p:cNvGrpSpPr>
          <p:nvPr/>
        </p:nvGrpSpPr>
        <p:grpSpPr bwMode="auto">
          <a:xfrm>
            <a:off x="7594862" y="3774485"/>
            <a:ext cx="1049104" cy="726085"/>
            <a:chOff x="3438" y="600"/>
            <a:chExt cx="1114" cy="771"/>
          </a:xfrm>
        </p:grpSpPr>
        <p:sp>
          <p:nvSpPr>
            <p:cNvPr id="180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81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82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83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84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85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cxnSp>
        <p:nvCxnSpPr>
          <p:cNvPr id="186" name="Straight Connector 185"/>
          <p:cNvCxnSpPr/>
          <p:nvPr/>
        </p:nvCxnSpPr>
        <p:spPr bwMode="auto">
          <a:xfrm flipV="1">
            <a:off x="6354625" y="3408419"/>
            <a:ext cx="318702" cy="3384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9" name="Straight Connector 188"/>
          <p:cNvCxnSpPr/>
          <p:nvPr/>
        </p:nvCxnSpPr>
        <p:spPr bwMode="auto">
          <a:xfrm>
            <a:off x="6354625" y="3857628"/>
            <a:ext cx="344493" cy="3249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0" name="Line 75"/>
          <p:cNvSpPr>
            <a:spLocks noChangeShapeType="1"/>
          </p:cNvSpPr>
          <p:nvPr/>
        </p:nvSpPr>
        <p:spPr bwMode="auto">
          <a:xfrm>
            <a:off x="6902694" y="2183950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201" name="Line 76"/>
          <p:cNvSpPr>
            <a:spLocks noChangeShapeType="1"/>
          </p:cNvSpPr>
          <p:nvPr/>
        </p:nvSpPr>
        <p:spPr bwMode="auto">
          <a:xfrm>
            <a:off x="6902694" y="2227270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202" name="Line 77"/>
          <p:cNvSpPr>
            <a:spLocks noChangeShapeType="1"/>
          </p:cNvSpPr>
          <p:nvPr/>
        </p:nvSpPr>
        <p:spPr bwMode="auto">
          <a:xfrm>
            <a:off x="6902694" y="2269649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203" name="Line 78"/>
          <p:cNvSpPr>
            <a:spLocks noChangeShapeType="1"/>
          </p:cNvSpPr>
          <p:nvPr/>
        </p:nvSpPr>
        <p:spPr bwMode="auto">
          <a:xfrm>
            <a:off x="6902694" y="2312027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204" name="Line 79"/>
          <p:cNvSpPr>
            <a:spLocks noChangeShapeType="1"/>
          </p:cNvSpPr>
          <p:nvPr/>
        </p:nvSpPr>
        <p:spPr bwMode="auto">
          <a:xfrm>
            <a:off x="6902694" y="2355347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205" name="Line 80"/>
          <p:cNvSpPr>
            <a:spLocks noChangeShapeType="1"/>
          </p:cNvSpPr>
          <p:nvPr/>
        </p:nvSpPr>
        <p:spPr bwMode="auto">
          <a:xfrm>
            <a:off x="6902694" y="2397726"/>
            <a:ext cx="30194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11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57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6094664" y="4855338"/>
            <a:ext cx="466619" cy="635681"/>
            <a:chOff x="2965" y="981"/>
            <a:chExt cx="345" cy="470"/>
          </a:xfrm>
        </p:grpSpPr>
        <p:pic>
          <p:nvPicPr>
            <p:cNvPr id="120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21" name="Text Box 31"/>
            <p:cNvSpPr txBox="1">
              <a:spLocks noChangeArrowheads="1"/>
            </p:cNvSpPr>
            <p:nvPr/>
          </p:nvSpPr>
          <p:spPr bwMode="auto">
            <a:xfrm>
              <a:off x="2965" y="1194"/>
              <a:ext cx="329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27" name="Group 70"/>
          <p:cNvGrpSpPr>
            <a:grpSpLocks/>
          </p:cNvGrpSpPr>
          <p:nvPr/>
        </p:nvGrpSpPr>
        <p:grpSpPr bwMode="auto">
          <a:xfrm>
            <a:off x="6568939" y="4940098"/>
            <a:ext cx="469931" cy="508542"/>
            <a:chOff x="587" y="983"/>
            <a:chExt cx="635" cy="540"/>
          </a:xfrm>
        </p:grpSpPr>
        <p:sp>
          <p:nvSpPr>
            <p:cNvPr id="123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24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5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6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7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8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9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30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31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32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133" name="Straight Connector 132"/>
          <p:cNvCxnSpPr/>
          <p:nvPr/>
        </p:nvCxnSpPr>
        <p:spPr bwMode="auto">
          <a:xfrm rot="10800000" flipH="1" flipV="1">
            <a:off x="6980129" y="5194368"/>
            <a:ext cx="563523" cy="9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8" name="Group 150"/>
          <p:cNvGrpSpPr>
            <a:grpSpLocks/>
          </p:cNvGrpSpPr>
          <p:nvPr/>
        </p:nvGrpSpPr>
        <p:grpSpPr bwMode="auto">
          <a:xfrm>
            <a:off x="7523424" y="4786322"/>
            <a:ext cx="1049104" cy="726085"/>
            <a:chOff x="3438" y="600"/>
            <a:chExt cx="1114" cy="771"/>
          </a:xfrm>
        </p:grpSpPr>
        <p:sp>
          <p:nvSpPr>
            <p:cNvPr id="141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42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3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4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5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6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29" name="Group 35"/>
          <p:cNvGrpSpPr>
            <a:grpSpLocks/>
          </p:cNvGrpSpPr>
          <p:nvPr/>
        </p:nvGrpSpPr>
        <p:grpSpPr bwMode="auto">
          <a:xfrm>
            <a:off x="6094664" y="5641156"/>
            <a:ext cx="466619" cy="635681"/>
            <a:chOff x="2965" y="981"/>
            <a:chExt cx="345" cy="470"/>
          </a:xfrm>
        </p:grpSpPr>
        <p:pic>
          <p:nvPicPr>
            <p:cNvPr id="148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60" name="Text Box 31"/>
            <p:cNvSpPr txBox="1">
              <a:spLocks noChangeArrowheads="1"/>
            </p:cNvSpPr>
            <p:nvPr/>
          </p:nvSpPr>
          <p:spPr bwMode="auto">
            <a:xfrm>
              <a:off x="2965" y="1194"/>
              <a:ext cx="329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30" name="Group 70"/>
          <p:cNvGrpSpPr>
            <a:grpSpLocks/>
          </p:cNvGrpSpPr>
          <p:nvPr/>
        </p:nvGrpSpPr>
        <p:grpSpPr bwMode="auto">
          <a:xfrm>
            <a:off x="6568939" y="5725916"/>
            <a:ext cx="469931" cy="508542"/>
            <a:chOff x="587" y="983"/>
            <a:chExt cx="635" cy="540"/>
          </a:xfrm>
        </p:grpSpPr>
        <p:sp>
          <p:nvSpPr>
            <p:cNvPr id="179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87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8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0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1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3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4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5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6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6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207" name="Straight Connector 206"/>
          <p:cNvCxnSpPr/>
          <p:nvPr/>
        </p:nvCxnSpPr>
        <p:spPr bwMode="auto">
          <a:xfrm rot="10800000" flipH="1" flipV="1">
            <a:off x="6980129" y="5980186"/>
            <a:ext cx="563523" cy="9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1" name="Group 150"/>
          <p:cNvGrpSpPr>
            <a:grpSpLocks/>
          </p:cNvGrpSpPr>
          <p:nvPr/>
        </p:nvGrpSpPr>
        <p:grpSpPr bwMode="auto">
          <a:xfrm>
            <a:off x="7523424" y="5572140"/>
            <a:ext cx="1049104" cy="726085"/>
            <a:chOff x="3438" y="600"/>
            <a:chExt cx="1114" cy="771"/>
          </a:xfrm>
        </p:grpSpPr>
        <p:sp>
          <p:nvSpPr>
            <p:cNvPr id="209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210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11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12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13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14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225" name="Group 35"/>
          <p:cNvGrpSpPr>
            <a:grpSpLocks/>
          </p:cNvGrpSpPr>
          <p:nvPr/>
        </p:nvGrpSpPr>
        <p:grpSpPr bwMode="auto">
          <a:xfrm>
            <a:off x="5223061" y="5214949"/>
            <a:ext cx="564001" cy="781752"/>
            <a:chOff x="2971" y="981"/>
            <a:chExt cx="417" cy="578"/>
          </a:xfrm>
        </p:grpSpPr>
        <p:pic>
          <p:nvPicPr>
            <p:cNvPr id="216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417" cy="5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17" name="Text Box 31"/>
            <p:cNvSpPr txBox="1">
              <a:spLocks noChangeArrowheads="1"/>
            </p:cNvSpPr>
            <p:nvPr/>
          </p:nvSpPr>
          <p:spPr bwMode="auto">
            <a:xfrm>
              <a:off x="2971" y="1266"/>
              <a:ext cx="383" cy="20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mtClean="0">
                  <a:solidFill>
                    <a:srgbClr val="FF0000"/>
                  </a:solidFill>
                  <a:latin typeface="Arial" charset="0"/>
                </a:rPr>
                <a:t>CPO</a:t>
              </a:r>
              <a:endParaRPr lang="sv-SE">
                <a:solidFill>
                  <a:srgbClr val="FF0000"/>
                </a:solidFill>
                <a:latin typeface="Arial" charset="0"/>
              </a:endParaRPr>
            </a:p>
          </p:txBody>
        </p:sp>
      </p:grpSp>
      <p:cxnSp>
        <p:nvCxnSpPr>
          <p:cNvPr id="218" name="Straight Connector 217"/>
          <p:cNvCxnSpPr/>
          <p:nvPr/>
        </p:nvCxnSpPr>
        <p:spPr bwMode="auto">
          <a:xfrm flipV="1">
            <a:off x="5715008" y="5286388"/>
            <a:ext cx="390140" cy="28575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2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9" name="Straight Connector 218"/>
          <p:cNvCxnSpPr>
            <a:stCxn id="217" idx="3"/>
          </p:cNvCxnSpPr>
          <p:nvPr/>
        </p:nvCxnSpPr>
        <p:spPr bwMode="auto">
          <a:xfrm>
            <a:off x="5741197" y="5739503"/>
            <a:ext cx="363952" cy="29934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2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How to form teams?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162</a:t>
            </a:fld>
            <a:endParaRPr lang="en-US"/>
          </a:p>
        </p:txBody>
      </p:sp>
      <p:pic>
        <p:nvPicPr>
          <p:cNvPr id="16" name="Picture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1249" y="1754180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6" y="1785930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" name="Picture 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428868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9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11" y="2114543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0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4" y="2500305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1" name="Picture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7" y="2735256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2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4" y="2767006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" name="Picture 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4" y="3409944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4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9" y="3095619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42" y="3481381"/>
            <a:ext cx="519113" cy="719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6" name="Right Arrow 25"/>
          <p:cNvSpPr/>
          <p:nvPr/>
        </p:nvSpPr>
        <p:spPr bwMode="auto">
          <a:xfrm>
            <a:off x="3643306" y="2714620"/>
            <a:ext cx="1500198" cy="78581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3" name="Group 150"/>
          <p:cNvGrpSpPr>
            <a:grpSpLocks/>
          </p:cNvGrpSpPr>
          <p:nvPr/>
        </p:nvGrpSpPr>
        <p:grpSpPr bwMode="auto">
          <a:xfrm>
            <a:off x="5929322" y="1428736"/>
            <a:ext cx="1768475" cy="1584325"/>
            <a:chOff x="3470" y="600"/>
            <a:chExt cx="1114" cy="998"/>
          </a:xfrm>
        </p:grpSpPr>
        <p:sp>
          <p:nvSpPr>
            <p:cNvPr id="28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114" cy="99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29" name="Picture 3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0" name="Picture 3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1" name="Picture 4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4" y="102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2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3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9" y="107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6" name="Group 150"/>
          <p:cNvGrpSpPr>
            <a:grpSpLocks/>
          </p:cNvGrpSpPr>
          <p:nvPr/>
        </p:nvGrpSpPr>
        <p:grpSpPr bwMode="auto">
          <a:xfrm>
            <a:off x="5929322" y="3143248"/>
            <a:ext cx="1768475" cy="1584325"/>
            <a:chOff x="3470" y="600"/>
            <a:chExt cx="1114" cy="998"/>
          </a:xfrm>
        </p:grpSpPr>
        <p:sp>
          <p:nvSpPr>
            <p:cNvPr id="35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114" cy="99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36" name="Picture 3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7" name="Picture 3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8" name="Picture 4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4" y="102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9" name="Picture 4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0" name="Picture 2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9" y="107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49288"/>
          </a:xfrm>
        </p:spPr>
        <p:txBody>
          <a:bodyPr/>
          <a:lstStyle/>
          <a:p>
            <a:r>
              <a:rPr lang="sv-SE" smtClean="0"/>
              <a:t>Who defines the teams?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8686800" cy="4786346"/>
          </a:xfrm>
        </p:spPr>
        <p:txBody>
          <a:bodyPr/>
          <a:lstStyle/>
          <a:p>
            <a:r>
              <a:rPr lang="sv-SE" sz="1600" smtClean="0"/>
              <a:t>Option 1: Teams defined centrally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Works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Fast</a:t>
            </a:r>
          </a:p>
          <a:p>
            <a:pPr lvl="1"/>
            <a:r>
              <a:rPr lang="sv-SE" sz="1600" smtClean="0">
                <a:solidFill>
                  <a:srgbClr val="C00000"/>
                </a:solidFill>
              </a:rPr>
              <a:t>- Lack of buy-in</a:t>
            </a:r>
          </a:p>
          <a:p>
            <a:pPr lvl="1"/>
            <a:r>
              <a:rPr lang="sv-SE" sz="1600" smtClean="0">
                <a:solidFill>
                  <a:srgbClr val="C00000"/>
                </a:solidFill>
              </a:rPr>
              <a:t>- Doesn’t harness collective knowledge</a:t>
            </a:r>
          </a:p>
          <a:p>
            <a:r>
              <a:rPr lang="sv-SE" sz="1600" smtClean="0"/>
              <a:t>Option 2: Teams form themselves from scratch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Harnesses collective knowledge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Buy-in</a:t>
            </a:r>
          </a:p>
          <a:p>
            <a:pPr lvl="1"/>
            <a:r>
              <a:rPr lang="sv-SE" sz="1600" smtClean="0">
                <a:solidFill>
                  <a:srgbClr val="C00000"/>
                </a:solidFill>
              </a:rPr>
              <a:t>- Slow </a:t>
            </a:r>
          </a:p>
          <a:p>
            <a:pPr lvl="1"/>
            <a:r>
              <a:rPr lang="sv-SE" sz="1600" smtClean="0">
                <a:solidFill>
                  <a:srgbClr val="C00000"/>
                </a:solidFill>
              </a:rPr>
              <a:t>- Might not work</a:t>
            </a:r>
          </a:p>
          <a:p>
            <a:r>
              <a:rPr lang="sv-SE" sz="1600" smtClean="0"/>
              <a:t>Option 3: Combination of 1 + 2. </a:t>
            </a:r>
            <a:br>
              <a:rPr lang="sv-SE" sz="1600" smtClean="0"/>
            </a:br>
            <a:r>
              <a:rPr lang="sv-SE" sz="1600" smtClean="0"/>
              <a:t>Preliminary teams defined centrally,</a:t>
            </a:r>
            <a:br>
              <a:rPr lang="sv-SE" sz="1600" smtClean="0"/>
            </a:br>
            <a:r>
              <a:rPr lang="sv-SE" sz="1600" smtClean="0"/>
              <a:t>teams then allowed to reform themselves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Works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Harnesses collective knowledge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Buy-in</a:t>
            </a:r>
          </a:p>
          <a:p>
            <a:pPr lvl="1"/>
            <a:r>
              <a:rPr lang="sv-SE" sz="1600" smtClean="0">
                <a:solidFill>
                  <a:srgbClr val="008A3E"/>
                </a:solidFill>
              </a:rPr>
              <a:t>+ Faster than option 2</a:t>
            </a:r>
          </a:p>
          <a:p>
            <a:pPr lvl="1"/>
            <a:r>
              <a:rPr lang="sv-SE" sz="1600" smtClean="0">
                <a:solidFill>
                  <a:srgbClr val="C00000"/>
                </a:solidFill>
              </a:rPr>
              <a:t>- Slower than option 1</a:t>
            </a:r>
          </a:p>
          <a:p>
            <a:pPr lvl="1"/>
            <a:endParaRPr lang="sv-SE" sz="1600" smtClean="0">
              <a:solidFill>
                <a:srgbClr val="C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457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163</a:t>
            </a:fld>
            <a:endParaRPr lang="en-US"/>
          </a:p>
        </p:txBody>
      </p:sp>
      <p:sp>
        <p:nvSpPr>
          <p:cNvPr id="6" name="Oval 5"/>
          <p:cNvSpPr/>
          <p:nvPr/>
        </p:nvSpPr>
        <p:spPr bwMode="auto">
          <a:xfrm>
            <a:off x="-71470" y="3682668"/>
            <a:ext cx="6072230" cy="928694"/>
          </a:xfrm>
          <a:prstGeom prst="ellipse">
            <a:avLst/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0" y="0"/>
            <a:ext cx="2714612" cy="285728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rPr>
              <a:t>Case</a:t>
            </a:r>
            <a:r>
              <a:rPr kumimoji="0" lang="sv-SE" sz="1200" b="0" i="0" u="none" strike="noStrike" cap="none" normalizeH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rPr>
              <a:t> 1: Bootstrapping agile teams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ular Callout 19"/>
          <p:cNvSpPr/>
          <p:nvPr/>
        </p:nvSpPr>
        <p:spPr bwMode="auto">
          <a:xfrm>
            <a:off x="-32" y="928670"/>
            <a:ext cx="2500330" cy="1000132"/>
          </a:xfrm>
          <a:prstGeom prst="wedgeRoundRectCallout">
            <a:avLst>
              <a:gd name="adj1" fmla="val -27301"/>
              <a:gd name="adj2" fmla="val 8775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sv-SE" sz="1000" smtClean="0"/>
              <a:t>Constraints:</a:t>
            </a:r>
          </a:p>
          <a:p>
            <a:pPr marL="182563" indent="-182563" algn="l">
              <a:buFont typeface="Arial" pitchFamily="34" charset="0"/>
              <a:buChar char="•"/>
            </a:pPr>
            <a:r>
              <a:rPr lang="sv-SE" sz="1000" smtClean="0"/>
              <a:t>3-8 people per team</a:t>
            </a:r>
          </a:p>
          <a:p>
            <a:pPr marL="182563" indent="-182563" algn="l">
              <a:buFont typeface="Arial" pitchFamily="34" charset="0"/>
              <a:buChar char="•"/>
            </a:pPr>
            <a:r>
              <a:rPr lang="sv-SE" sz="1000" smtClean="0"/>
              <a:t>Team has PO</a:t>
            </a:r>
          </a:p>
          <a:p>
            <a:pPr marL="182563" indent="-182563" algn="l">
              <a:buFont typeface="Arial" pitchFamily="34" charset="0"/>
              <a:buChar char="•"/>
            </a:pPr>
            <a:r>
              <a:rPr lang="sv-SE" sz="1000" smtClean="0"/>
              <a:t>Focused &amp; dedicated to shared goal</a:t>
            </a:r>
          </a:p>
          <a:p>
            <a:pPr marL="182563" indent="-182563" algn="l">
              <a:buFont typeface="Arial" pitchFamily="34" charset="0"/>
              <a:buChar char="•"/>
            </a:pPr>
            <a:r>
              <a:rPr lang="sv-SE" sz="1000" smtClean="0"/>
              <a:t>Independent (can deliver whole story)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3857620" y="5537304"/>
            <a:ext cx="1571636" cy="78581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62362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357430"/>
            <a:ext cx="442915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9288"/>
          </a:xfrm>
        </p:spPr>
        <p:txBody>
          <a:bodyPr/>
          <a:lstStyle/>
          <a:p>
            <a:r>
              <a:rPr lang="sv-SE" smtClean="0"/>
              <a:t>Self-organizing to form new teams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457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10" name="Oval 9"/>
          <p:cNvSpPr/>
          <p:nvPr/>
        </p:nvSpPr>
        <p:spPr bwMode="auto">
          <a:xfrm>
            <a:off x="4357686" y="3429000"/>
            <a:ext cx="1928826" cy="1357322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7072330" y="3500438"/>
            <a:ext cx="2071670" cy="1285884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7143768" y="2214554"/>
            <a:ext cx="1357322" cy="1285884"/>
          </a:xfrm>
          <a:prstGeom prst="ellipse">
            <a:avLst/>
          </a:pr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623627" name="Picture 1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2844" y="2357430"/>
            <a:ext cx="409302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3620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154227">
            <a:off x="456718" y="2306246"/>
            <a:ext cx="957373" cy="127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ounded Rectangular Callout 23"/>
          <p:cNvSpPr/>
          <p:nvPr/>
        </p:nvSpPr>
        <p:spPr bwMode="auto">
          <a:xfrm>
            <a:off x="4071934" y="1714488"/>
            <a:ext cx="1000132" cy="428628"/>
          </a:xfrm>
          <a:prstGeom prst="wedgeRoundRectCallout">
            <a:avLst>
              <a:gd name="adj1" fmla="val 8588"/>
              <a:gd name="adj2" fmla="val 378016"/>
              <a:gd name="adj3" fmla="val 16667"/>
            </a:avLst>
          </a:prstGeom>
          <a:solidFill>
            <a:srgbClr val="FFBDBD"/>
          </a:soli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Combined</a:t>
            </a:r>
          </a:p>
        </p:txBody>
      </p:sp>
      <p:sp>
        <p:nvSpPr>
          <p:cNvPr id="25" name="Rounded Rectangular Callout 24"/>
          <p:cNvSpPr/>
          <p:nvPr/>
        </p:nvSpPr>
        <p:spPr bwMode="auto">
          <a:xfrm>
            <a:off x="7929586" y="1500174"/>
            <a:ext cx="1000132" cy="428628"/>
          </a:xfrm>
          <a:prstGeom prst="wedgeRoundRectCallout">
            <a:avLst>
              <a:gd name="adj1" fmla="val 23186"/>
              <a:gd name="adj2" fmla="val 421042"/>
              <a:gd name="adj3" fmla="val 16667"/>
            </a:avLst>
          </a:prstGeom>
          <a:solidFill>
            <a:srgbClr val="FFBDBD"/>
          </a:soli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Combined</a:t>
            </a:r>
          </a:p>
        </p:txBody>
      </p:sp>
      <p:sp>
        <p:nvSpPr>
          <p:cNvPr id="26" name="Rounded Rectangular Callout 25"/>
          <p:cNvSpPr/>
          <p:nvPr/>
        </p:nvSpPr>
        <p:spPr bwMode="auto">
          <a:xfrm>
            <a:off x="5715008" y="2500306"/>
            <a:ext cx="1000132" cy="428628"/>
          </a:xfrm>
          <a:prstGeom prst="wedgeRoundRectCallout">
            <a:avLst>
              <a:gd name="adj1" fmla="val 90029"/>
              <a:gd name="adj2" fmla="val 44575"/>
              <a:gd name="adj3" fmla="val 16667"/>
            </a:avLst>
          </a:prstGeom>
          <a:solidFill>
            <a:srgbClr val="FFBDBD"/>
          </a:solidFill>
          <a:ln w="190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New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7224" y="1857364"/>
            <a:ext cx="2940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Preliminary team allocation</a:t>
            </a:r>
            <a:endParaRPr lang="sv-SE" sz="1800"/>
          </a:p>
        </p:txBody>
      </p:sp>
      <p:sp>
        <p:nvSpPr>
          <p:cNvPr id="28" name="TextBox 27"/>
          <p:cNvSpPr txBox="1"/>
          <p:nvPr/>
        </p:nvSpPr>
        <p:spPr>
          <a:xfrm>
            <a:off x="5429256" y="1866073"/>
            <a:ext cx="2929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After a week in the kitchen</a:t>
            </a:r>
            <a:endParaRPr lang="sv-SE" sz="18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3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0" grpId="0" animBg="1"/>
      <p:bldP spid="13" grpId="0" animBg="1"/>
      <p:bldP spid="14" grpId="0" animBg="1"/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Product backlog – 1 or many?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165</a:t>
            </a:fld>
            <a:endParaRPr lang="en-US"/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0" y="2571744"/>
            <a:ext cx="772898" cy="1071570"/>
            <a:chOff x="2971" y="981"/>
            <a:chExt cx="339" cy="470"/>
          </a:xfrm>
        </p:grpSpPr>
        <p:pic>
          <p:nvPicPr>
            <p:cNvPr id="82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3" name="Text Box 31"/>
            <p:cNvSpPr txBox="1">
              <a:spLocks noChangeArrowheads="1"/>
            </p:cNvSpPr>
            <p:nvPr/>
          </p:nvSpPr>
          <p:spPr bwMode="auto">
            <a:xfrm>
              <a:off x="2989" y="1206"/>
              <a:ext cx="276" cy="20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6" name="Group 150"/>
          <p:cNvGrpSpPr>
            <a:grpSpLocks/>
          </p:cNvGrpSpPr>
          <p:nvPr/>
        </p:nvGrpSpPr>
        <p:grpSpPr bwMode="auto">
          <a:xfrm>
            <a:off x="2285984" y="1785935"/>
            <a:ext cx="1768475" cy="1285875"/>
            <a:chOff x="3470" y="600"/>
            <a:chExt cx="1114" cy="810"/>
          </a:xfrm>
        </p:grpSpPr>
        <p:sp>
          <p:nvSpPr>
            <p:cNvPr id="85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114" cy="81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86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7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8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9" y="912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9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37" y="73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90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9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cxnSp>
        <p:nvCxnSpPr>
          <p:cNvPr id="102" name="Straight Connector 101"/>
          <p:cNvCxnSpPr>
            <a:stCxn id="92" idx="3"/>
            <a:endCxn id="85" idx="2"/>
          </p:cNvCxnSpPr>
          <p:nvPr/>
        </p:nvCxnSpPr>
        <p:spPr bwMode="auto">
          <a:xfrm rot="10800000" flipH="1">
            <a:off x="1478960" y="2428873"/>
            <a:ext cx="807023" cy="7500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" name="Group 150"/>
          <p:cNvGrpSpPr>
            <a:grpSpLocks/>
          </p:cNvGrpSpPr>
          <p:nvPr/>
        </p:nvGrpSpPr>
        <p:grpSpPr bwMode="auto">
          <a:xfrm>
            <a:off x="2307190" y="3143257"/>
            <a:ext cx="1768475" cy="1285875"/>
            <a:chOff x="3470" y="600"/>
            <a:chExt cx="1114" cy="810"/>
          </a:xfrm>
        </p:grpSpPr>
        <p:sp>
          <p:nvSpPr>
            <p:cNvPr id="112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114" cy="81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13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14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15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9" y="912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16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37" y="73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17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9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cxnSp>
        <p:nvCxnSpPr>
          <p:cNvPr id="118" name="Straight Connector 117"/>
          <p:cNvCxnSpPr>
            <a:stCxn id="92" idx="3"/>
            <a:endCxn id="112" idx="2"/>
          </p:cNvCxnSpPr>
          <p:nvPr/>
        </p:nvCxnSpPr>
        <p:spPr bwMode="auto">
          <a:xfrm rot="10800000" flipH="1" flipV="1">
            <a:off x="1478960" y="3178967"/>
            <a:ext cx="828229" cy="6072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4572000" y="2643182"/>
            <a:ext cx="772898" cy="1071570"/>
            <a:chOff x="2971" y="981"/>
            <a:chExt cx="339" cy="470"/>
          </a:xfrm>
        </p:grpSpPr>
        <p:pic>
          <p:nvPicPr>
            <p:cNvPr id="122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23" name="Text Box 31"/>
            <p:cNvSpPr txBox="1">
              <a:spLocks noChangeArrowheads="1"/>
            </p:cNvSpPr>
            <p:nvPr/>
          </p:nvSpPr>
          <p:spPr bwMode="auto">
            <a:xfrm>
              <a:off x="2989" y="1206"/>
              <a:ext cx="276" cy="20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9" name="Group 150"/>
          <p:cNvGrpSpPr>
            <a:grpSpLocks/>
          </p:cNvGrpSpPr>
          <p:nvPr/>
        </p:nvGrpSpPr>
        <p:grpSpPr bwMode="auto">
          <a:xfrm>
            <a:off x="7161214" y="1857373"/>
            <a:ext cx="1768475" cy="1285875"/>
            <a:chOff x="3470" y="600"/>
            <a:chExt cx="1114" cy="810"/>
          </a:xfrm>
        </p:grpSpPr>
        <p:sp>
          <p:nvSpPr>
            <p:cNvPr id="125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114" cy="81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26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27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28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9" y="912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29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37" y="73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0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9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cxnSp>
        <p:nvCxnSpPr>
          <p:cNvPr id="152" name="Straight Connector 151"/>
          <p:cNvCxnSpPr>
            <a:stCxn id="125" idx="2"/>
            <a:endCxn id="155" idx="3"/>
          </p:cNvCxnSpPr>
          <p:nvPr/>
        </p:nvCxnSpPr>
        <p:spPr bwMode="auto">
          <a:xfrm rot="10800000">
            <a:off x="6258930" y="2500303"/>
            <a:ext cx="902284" cy="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0" name="Group 70"/>
          <p:cNvGrpSpPr>
            <a:grpSpLocks/>
          </p:cNvGrpSpPr>
          <p:nvPr/>
        </p:nvGrpSpPr>
        <p:grpSpPr bwMode="auto">
          <a:xfrm>
            <a:off x="5565787" y="2071678"/>
            <a:ext cx="792163" cy="857250"/>
            <a:chOff x="587" y="983"/>
            <a:chExt cx="635" cy="540"/>
          </a:xfrm>
        </p:grpSpPr>
        <p:sp>
          <p:nvSpPr>
            <p:cNvPr id="155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56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7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8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9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0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1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2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3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4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11" name="Group 150"/>
          <p:cNvGrpSpPr>
            <a:grpSpLocks/>
          </p:cNvGrpSpPr>
          <p:nvPr/>
        </p:nvGrpSpPr>
        <p:grpSpPr bwMode="auto">
          <a:xfrm>
            <a:off x="7167559" y="3214695"/>
            <a:ext cx="1768475" cy="1285875"/>
            <a:chOff x="3470" y="600"/>
            <a:chExt cx="1114" cy="810"/>
          </a:xfrm>
        </p:grpSpPr>
        <p:sp>
          <p:nvSpPr>
            <p:cNvPr id="168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114" cy="81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69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70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71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9" y="912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72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37" y="73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73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9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cxnSp>
        <p:nvCxnSpPr>
          <p:cNvPr id="174" name="Straight Connector 173"/>
          <p:cNvCxnSpPr/>
          <p:nvPr/>
        </p:nvCxnSpPr>
        <p:spPr bwMode="auto">
          <a:xfrm rot="10800000">
            <a:off x="6265275" y="3857625"/>
            <a:ext cx="902284" cy="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Group 70"/>
          <p:cNvGrpSpPr>
            <a:grpSpLocks/>
          </p:cNvGrpSpPr>
          <p:nvPr/>
        </p:nvGrpSpPr>
        <p:grpSpPr bwMode="auto">
          <a:xfrm>
            <a:off x="5572132" y="3429000"/>
            <a:ext cx="792163" cy="857250"/>
            <a:chOff x="587" y="983"/>
            <a:chExt cx="635" cy="540"/>
          </a:xfrm>
        </p:grpSpPr>
        <p:sp>
          <p:nvSpPr>
            <p:cNvPr id="176" name="AutoShape 71"/>
            <p:cNvSpPr>
              <a:spLocks noChangeArrowheads="1"/>
            </p:cNvSpPr>
            <p:nvPr/>
          </p:nvSpPr>
          <p:spPr bwMode="auto">
            <a:xfrm rot="10800000" flipH="1">
              <a:off x="587" y="983"/>
              <a:ext cx="635" cy="54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77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8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9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0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1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2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3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4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5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cxnSp>
        <p:nvCxnSpPr>
          <p:cNvPr id="186" name="Straight Connector 185"/>
          <p:cNvCxnSpPr/>
          <p:nvPr/>
        </p:nvCxnSpPr>
        <p:spPr bwMode="auto">
          <a:xfrm rot="5400000">
            <a:off x="5214942" y="2643182"/>
            <a:ext cx="428628" cy="4286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9" name="Straight Connector 188"/>
          <p:cNvCxnSpPr>
            <a:stCxn id="176" idx="1"/>
          </p:cNvCxnSpPr>
          <p:nvPr/>
        </p:nvCxnSpPr>
        <p:spPr bwMode="auto">
          <a:xfrm flipH="1" flipV="1">
            <a:off x="5286380" y="3500438"/>
            <a:ext cx="384772" cy="3571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3" name="Group 206"/>
          <p:cNvGrpSpPr/>
          <p:nvPr/>
        </p:nvGrpSpPr>
        <p:grpSpPr>
          <a:xfrm>
            <a:off x="785818" y="2428868"/>
            <a:ext cx="792163" cy="1500198"/>
            <a:chOff x="785818" y="2714620"/>
            <a:chExt cx="792163" cy="1500198"/>
          </a:xfrm>
        </p:grpSpPr>
        <p:sp>
          <p:nvSpPr>
            <p:cNvPr id="92" name="AutoShape 71"/>
            <p:cNvSpPr>
              <a:spLocks noChangeArrowheads="1"/>
            </p:cNvSpPr>
            <p:nvPr/>
          </p:nvSpPr>
          <p:spPr bwMode="auto">
            <a:xfrm rot="10800000" flipH="1">
              <a:off x="785818" y="2714620"/>
              <a:ext cx="792163" cy="150019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>
              <a:off x="930528" y="2822570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>
              <a:off x="930528" y="2895595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95" name="Line 74"/>
            <p:cNvSpPr>
              <a:spLocks noChangeShapeType="1"/>
            </p:cNvSpPr>
            <p:nvPr/>
          </p:nvSpPr>
          <p:spPr bwMode="auto">
            <a:xfrm>
              <a:off x="930528" y="2967033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96" name="Line 75"/>
            <p:cNvSpPr>
              <a:spLocks noChangeShapeType="1"/>
            </p:cNvSpPr>
            <p:nvPr/>
          </p:nvSpPr>
          <p:spPr bwMode="auto">
            <a:xfrm>
              <a:off x="930528" y="3038470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97" name="Line 76"/>
            <p:cNvSpPr>
              <a:spLocks noChangeShapeType="1"/>
            </p:cNvSpPr>
            <p:nvPr/>
          </p:nvSpPr>
          <p:spPr bwMode="auto">
            <a:xfrm>
              <a:off x="930528" y="3111495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98" name="Line 77"/>
            <p:cNvSpPr>
              <a:spLocks noChangeShapeType="1"/>
            </p:cNvSpPr>
            <p:nvPr/>
          </p:nvSpPr>
          <p:spPr bwMode="auto">
            <a:xfrm>
              <a:off x="930528" y="3182933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99" name="Line 78"/>
            <p:cNvSpPr>
              <a:spLocks noChangeShapeType="1"/>
            </p:cNvSpPr>
            <p:nvPr/>
          </p:nvSpPr>
          <p:spPr bwMode="auto">
            <a:xfrm>
              <a:off x="930528" y="3254370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00" name="Line 79"/>
            <p:cNvSpPr>
              <a:spLocks noChangeShapeType="1"/>
            </p:cNvSpPr>
            <p:nvPr/>
          </p:nvSpPr>
          <p:spPr bwMode="auto">
            <a:xfrm>
              <a:off x="930528" y="3327395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01" name="Line 80"/>
            <p:cNvSpPr>
              <a:spLocks noChangeShapeType="1"/>
            </p:cNvSpPr>
            <p:nvPr/>
          </p:nvSpPr>
          <p:spPr bwMode="auto">
            <a:xfrm>
              <a:off x="930528" y="3398833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8" name="Line 72"/>
            <p:cNvSpPr>
              <a:spLocks noChangeShapeType="1"/>
            </p:cNvSpPr>
            <p:nvPr/>
          </p:nvSpPr>
          <p:spPr bwMode="auto">
            <a:xfrm>
              <a:off x="938187" y="3471863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9" name="Line 73"/>
            <p:cNvSpPr>
              <a:spLocks noChangeShapeType="1"/>
            </p:cNvSpPr>
            <p:nvPr/>
          </p:nvSpPr>
          <p:spPr bwMode="auto">
            <a:xfrm>
              <a:off x="938187" y="3544888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0" name="Line 74"/>
            <p:cNvSpPr>
              <a:spLocks noChangeShapeType="1"/>
            </p:cNvSpPr>
            <p:nvPr/>
          </p:nvSpPr>
          <p:spPr bwMode="auto">
            <a:xfrm>
              <a:off x="938187" y="3616326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1" name="Line 75"/>
            <p:cNvSpPr>
              <a:spLocks noChangeShapeType="1"/>
            </p:cNvSpPr>
            <p:nvPr/>
          </p:nvSpPr>
          <p:spPr bwMode="auto">
            <a:xfrm>
              <a:off x="938187" y="3687763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2" name="Line 76"/>
            <p:cNvSpPr>
              <a:spLocks noChangeShapeType="1"/>
            </p:cNvSpPr>
            <p:nvPr/>
          </p:nvSpPr>
          <p:spPr bwMode="auto">
            <a:xfrm>
              <a:off x="938187" y="3760788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3" name="Line 77"/>
            <p:cNvSpPr>
              <a:spLocks noChangeShapeType="1"/>
            </p:cNvSpPr>
            <p:nvPr/>
          </p:nvSpPr>
          <p:spPr bwMode="auto">
            <a:xfrm>
              <a:off x="938187" y="3832226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4" name="Line 78"/>
            <p:cNvSpPr>
              <a:spLocks noChangeShapeType="1"/>
            </p:cNvSpPr>
            <p:nvPr/>
          </p:nvSpPr>
          <p:spPr bwMode="auto">
            <a:xfrm>
              <a:off x="938187" y="3903663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5" name="Line 79"/>
            <p:cNvSpPr>
              <a:spLocks noChangeShapeType="1"/>
            </p:cNvSpPr>
            <p:nvPr/>
          </p:nvSpPr>
          <p:spPr bwMode="auto">
            <a:xfrm>
              <a:off x="938187" y="3976688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6" name="Line 80"/>
            <p:cNvSpPr>
              <a:spLocks noChangeShapeType="1"/>
            </p:cNvSpPr>
            <p:nvPr/>
          </p:nvSpPr>
          <p:spPr bwMode="auto">
            <a:xfrm>
              <a:off x="938187" y="4048126"/>
              <a:ext cx="5089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Multi-team sprint planning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786" y="1071546"/>
            <a:ext cx="8072494" cy="3071834"/>
          </a:xfrm>
        </p:spPr>
        <p:txBody>
          <a:bodyPr/>
          <a:lstStyle/>
          <a:p>
            <a:pPr>
              <a:buNone/>
            </a:pPr>
            <a:r>
              <a:rPr lang="sv-SE" smtClean="0"/>
              <a:t>Sample agenda</a:t>
            </a:r>
          </a:p>
          <a:p>
            <a:pPr>
              <a:tabLst>
                <a:tab pos="1427163" algn="l"/>
              </a:tabLst>
            </a:pPr>
            <a:r>
              <a:rPr lang="sv-SE" sz="2000" smtClean="0"/>
              <a:t>9:00 	Welcome. Sprint review &amp; retrospective.</a:t>
            </a:r>
          </a:p>
          <a:p>
            <a:pPr>
              <a:tabLst>
                <a:tab pos="1427163" algn="l"/>
              </a:tabLst>
            </a:pPr>
            <a:r>
              <a:rPr lang="sv-SE" sz="2000" smtClean="0"/>
              <a:t>10:00	Goals &amp; priorities for next sprint</a:t>
            </a:r>
          </a:p>
          <a:p>
            <a:pPr>
              <a:tabLst>
                <a:tab pos="1427163" algn="l"/>
              </a:tabLst>
            </a:pPr>
            <a:r>
              <a:rPr lang="sv-SE" sz="2000" smtClean="0"/>
              <a:t>11:00	Preliminary backlog allocation</a:t>
            </a:r>
          </a:p>
          <a:p>
            <a:pPr>
              <a:tabLst>
                <a:tab pos="1427163" algn="l"/>
              </a:tabLst>
            </a:pPr>
            <a:r>
              <a:rPr lang="sv-SE" sz="2000" smtClean="0"/>
              <a:t>12:00	Lunch </a:t>
            </a:r>
          </a:p>
          <a:p>
            <a:pPr>
              <a:tabLst>
                <a:tab pos="1427163" algn="l"/>
              </a:tabLst>
            </a:pPr>
            <a:r>
              <a:rPr lang="sv-SE" sz="2000" smtClean="0"/>
              <a:t>13:00 	Preliminary commitment per team</a:t>
            </a:r>
          </a:p>
          <a:p>
            <a:pPr>
              <a:tabLst>
                <a:tab pos="1427163" algn="l"/>
              </a:tabLst>
            </a:pPr>
            <a:r>
              <a:rPr lang="sv-SE" sz="2000" smtClean="0"/>
              <a:t>14:00	Task breakdown &amp; final commitment per team</a:t>
            </a:r>
          </a:p>
          <a:p>
            <a:pPr>
              <a:tabLst>
                <a:tab pos="1427163" algn="l"/>
              </a:tabLst>
            </a:pPr>
            <a:r>
              <a:rPr lang="sv-SE" sz="2000" smtClean="0"/>
              <a:t>16:00	Wrapup</a:t>
            </a:r>
            <a:endParaRPr lang="sv-SE" sz="2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4214810" y="4726051"/>
            <a:ext cx="466619" cy="635681"/>
            <a:chOff x="2965" y="981"/>
            <a:chExt cx="345" cy="470"/>
          </a:xfrm>
        </p:grpSpPr>
        <p:pic>
          <p:nvPicPr>
            <p:cNvPr id="7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" name="Text Box 31"/>
            <p:cNvSpPr txBox="1">
              <a:spLocks noChangeArrowheads="1"/>
            </p:cNvSpPr>
            <p:nvPr/>
          </p:nvSpPr>
          <p:spPr bwMode="auto">
            <a:xfrm>
              <a:off x="2965" y="1194"/>
              <a:ext cx="329" cy="2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4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6" name="Group 150"/>
          <p:cNvGrpSpPr>
            <a:grpSpLocks/>
          </p:cNvGrpSpPr>
          <p:nvPr/>
        </p:nvGrpSpPr>
        <p:grpSpPr bwMode="auto">
          <a:xfrm>
            <a:off x="7000892" y="3857628"/>
            <a:ext cx="1049104" cy="726085"/>
            <a:chOff x="3438" y="600"/>
            <a:chExt cx="1114" cy="771"/>
          </a:xfrm>
        </p:grpSpPr>
        <p:sp>
          <p:nvSpPr>
            <p:cNvPr id="10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11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2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3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5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cxnSp>
        <p:nvCxnSpPr>
          <p:cNvPr id="26" name="Straight Connector 25"/>
          <p:cNvCxnSpPr>
            <a:endCxn id="77" idx="4"/>
          </p:cNvCxnSpPr>
          <p:nvPr/>
        </p:nvCxnSpPr>
        <p:spPr bwMode="auto">
          <a:xfrm rot="5400000" flipH="1" flipV="1">
            <a:off x="4947287" y="4565619"/>
            <a:ext cx="345485" cy="959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flipV="1">
            <a:off x="5143504" y="4357694"/>
            <a:ext cx="785818" cy="5715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9" name="Group 89"/>
          <p:cNvGrpSpPr/>
          <p:nvPr/>
        </p:nvGrpSpPr>
        <p:grpSpPr>
          <a:xfrm>
            <a:off x="4689085" y="4810810"/>
            <a:ext cx="469931" cy="761330"/>
            <a:chOff x="5085991" y="4585329"/>
            <a:chExt cx="469931" cy="761330"/>
          </a:xfrm>
        </p:grpSpPr>
        <p:sp>
          <p:nvSpPr>
            <p:cNvPr id="16" name="AutoShape 71"/>
            <p:cNvSpPr>
              <a:spLocks noChangeArrowheads="1"/>
            </p:cNvSpPr>
            <p:nvPr/>
          </p:nvSpPr>
          <p:spPr bwMode="auto">
            <a:xfrm rot="10800000" flipH="1">
              <a:off x="5085991" y="4585329"/>
              <a:ext cx="469931" cy="761330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7" name="Line 72"/>
            <p:cNvSpPr>
              <a:spLocks noChangeShapeType="1"/>
            </p:cNvSpPr>
            <p:nvPr/>
          </p:nvSpPr>
          <p:spPr bwMode="auto">
            <a:xfrm>
              <a:off x="5171837" y="4649369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" name="Line 73"/>
            <p:cNvSpPr>
              <a:spLocks noChangeShapeType="1"/>
            </p:cNvSpPr>
            <p:nvPr/>
          </p:nvSpPr>
          <p:spPr bwMode="auto">
            <a:xfrm>
              <a:off x="5171837" y="4692689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9" name="Line 74"/>
            <p:cNvSpPr>
              <a:spLocks noChangeShapeType="1"/>
            </p:cNvSpPr>
            <p:nvPr/>
          </p:nvSpPr>
          <p:spPr bwMode="auto">
            <a:xfrm>
              <a:off x="5171837" y="4735067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0" name="Line 75"/>
            <p:cNvSpPr>
              <a:spLocks noChangeShapeType="1"/>
            </p:cNvSpPr>
            <p:nvPr/>
          </p:nvSpPr>
          <p:spPr bwMode="auto">
            <a:xfrm>
              <a:off x="5171837" y="4777446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>
              <a:off x="5171837" y="4820766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2" name="Line 77"/>
            <p:cNvSpPr>
              <a:spLocks noChangeShapeType="1"/>
            </p:cNvSpPr>
            <p:nvPr/>
          </p:nvSpPr>
          <p:spPr bwMode="auto">
            <a:xfrm>
              <a:off x="5171837" y="4863145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3" name="Line 78"/>
            <p:cNvSpPr>
              <a:spLocks noChangeShapeType="1"/>
            </p:cNvSpPr>
            <p:nvPr/>
          </p:nvSpPr>
          <p:spPr bwMode="auto">
            <a:xfrm>
              <a:off x="5171837" y="4905523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4" name="Line 79"/>
            <p:cNvSpPr>
              <a:spLocks noChangeShapeType="1"/>
            </p:cNvSpPr>
            <p:nvPr/>
          </p:nvSpPr>
          <p:spPr bwMode="auto">
            <a:xfrm>
              <a:off x="5171837" y="4948843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25" name="Line 80"/>
            <p:cNvSpPr>
              <a:spLocks noChangeShapeType="1"/>
            </p:cNvSpPr>
            <p:nvPr/>
          </p:nvSpPr>
          <p:spPr bwMode="auto">
            <a:xfrm>
              <a:off x="5171837" y="4991222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5" name="Line 75"/>
            <p:cNvSpPr>
              <a:spLocks noChangeShapeType="1"/>
            </p:cNvSpPr>
            <p:nvPr/>
          </p:nvSpPr>
          <p:spPr bwMode="auto">
            <a:xfrm>
              <a:off x="5171972" y="5030303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6" name="Line 76"/>
            <p:cNvSpPr>
              <a:spLocks noChangeShapeType="1"/>
            </p:cNvSpPr>
            <p:nvPr/>
          </p:nvSpPr>
          <p:spPr bwMode="auto">
            <a:xfrm>
              <a:off x="5171972" y="5073623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" name="Line 77"/>
            <p:cNvSpPr>
              <a:spLocks noChangeShapeType="1"/>
            </p:cNvSpPr>
            <p:nvPr/>
          </p:nvSpPr>
          <p:spPr bwMode="auto">
            <a:xfrm>
              <a:off x="5171972" y="5116002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" name="Line 78"/>
            <p:cNvSpPr>
              <a:spLocks noChangeShapeType="1"/>
            </p:cNvSpPr>
            <p:nvPr/>
          </p:nvSpPr>
          <p:spPr bwMode="auto">
            <a:xfrm>
              <a:off x="5171972" y="5158380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9" name="Line 79"/>
            <p:cNvSpPr>
              <a:spLocks noChangeShapeType="1"/>
            </p:cNvSpPr>
            <p:nvPr/>
          </p:nvSpPr>
          <p:spPr bwMode="auto">
            <a:xfrm>
              <a:off x="5171972" y="5201700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40" name="Line 80"/>
            <p:cNvSpPr>
              <a:spLocks noChangeShapeType="1"/>
            </p:cNvSpPr>
            <p:nvPr/>
          </p:nvSpPr>
          <p:spPr bwMode="auto">
            <a:xfrm>
              <a:off x="5171972" y="5244079"/>
              <a:ext cx="3019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28" name="Group 150"/>
          <p:cNvGrpSpPr>
            <a:grpSpLocks/>
          </p:cNvGrpSpPr>
          <p:nvPr/>
        </p:nvGrpSpPr>
        <p:grpSpPr bwMode="auto">
          <a:xfrm>
            <a:off x="5857884" y="3714752"/>
            <a:ext cx="1049104" cy="726085"/>
            <a:chOff x="3438" y="600"/>
            <a:chExt cx="1114" cy="771"/>
          </a:xfrm>
        </p:grpSpPr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43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4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5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6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7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29" name="Group 150"/>
          <p:cNvGrpSpPr>
            <a:grpSpLocks/>
          </p:cNvGrpSpPr>
          <p:nvPr/>
        </p:nvGrpSpPr>
        <p:grpSpPr bwMode="auto">
          <a:xfrm>
            <a:off x="7897864" y="4429132"/>
            <a:ext cx="1049104" cy="726085"/>
            <a:chOff x="3438" y="600"/>
            <a:chExt cx="1114" cy="771"/>
          </a:xfrm>
        </p:grpSpPr>
        <p:sp>
          <p:nvSpPr>
            <p:cNvPr id="49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50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1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2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4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30" name="Group 150"/>
          <p:cNvGrpSpPr>
            <a:grpSpLocks/>
          </p:cNvGrpSpPr>
          <p:nvPr/>
        </p:nvGrpSpPr>
        <p:grpSpPr bwMode="auto">
          <a:xfrm>
            <a:off x="7897864" y="5214950"/>
            <a:ext cx="1049104" cy="726085"/>
            <a:chOff x="3438" y="600"/>
            <a:chExt cx="1114" cy="771"/>
          </a:xfrm>
        </p:grpSpPr>
        <p:sp>
          <p:nvSpPr>
            <p:cNvPr id="56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57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8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9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0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1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31" name="Group 150"/>
          <p:cNvGrpSpPr>
            <a:grpSpLocks/>
          </p:cNvGrpSpPr>
          <p:nvPr/>
        </p:nvGrpSpPr>
        <p:grpSpPr bwMode="auto">
          <a:xfrm>
            <a:off x="7358082" y="5929330"/>
            <a:ext cx="1049104" cy="726085"/>
            <a:chOff x="3438" y="600"/>
            <a:chExt cx="1114" cy="771"/>
          </a:xfrm>
        </p:grpSpPr>
        <p:sp>
          <p:nvSpPr>
            <p:cNvPr id="63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64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5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6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7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8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32" name="Group 150"/>
          <p:cNvGrpSpPr>
            <a:grpSpLocks/>
          </p:cNvGrpSpPr>
          <p:nvPr/>
        </p:nvGrpSpPr>
        <p:grpSpPr bwMode="auto">
          <a:xfrm>
            <a:off x="6286512" y="6000768"/>
            <a:ext cx="1049104" cy="726085"/>
            <a:chOff x="3438" y="600"/>
            <a:chExt cx="1114" cy="771"/>
          </a:xfrm>
        </p:grpSpPr>
        <p:sp>
          <p:nvSpPr>
            <p:cNvPr id="70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71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2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3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4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5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33" name="Group 150"/>
          <p:cNvGrpSpPr>
            <a:grpSpLocks/>
          </p:cNvGrpSpPr>
          <p:nvPr/>
        </p:nvGrpSpPr>
        <p:grpSpPr bwMode="auto">
          <a:xfrm>
            <a:off x="4643438" y="3714752"/>
            <a:ext cx="1049104" cy="726085"/>
            <a:chOff x="3438" y="600"/>
            <a:chExt cx="1114" cy="771"/>
          </a:xfrm>
        </p:grpSpPr>
        <p:sp>
          <p:nvSpPr>
            <p:cNvPr id="77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78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9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0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1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2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grpSp>
        <p:nvGrpSpPr>
          <p:cNvPr id="34" name="Group 150"/>
          <p:cNvGrpSpPr>
            <a:grpSpLocks/>
          </p:cNvGrpSpPr>
          <p:nvPr/>
        </p:nvGrpSpPr>
        <p:grpSpPr bwMode="auto">
          <a:xfrm>
            <a:off x="5072066" y="5929330"/>
            <a:ext cx="1049104" cy="726085"/>
            <a:chOff x="3438" y="600"/>
            <a:chExt cx="1114" cy="771"/>
          </a:xfrm>
        </p:grpSpPr>
        <p:sp>
          <p:nvSpPr>
            <p:cNvPr id="84" name="Oval 45"/>
            <p:cNvSpPr>
              <a:spLocks noChangeArrowheads="1"/>
            </p:cNvSpPr>
            <p:nvPr/>
          </p:nvSpPr>
          <p:spPr bwMode="auto">
            <a:xfrm>
              <a:off x="3438" y="612"/>
              <a:ext cx="1114" cy="759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85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7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6" name="Picture 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74" y="62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7" name="Picture 4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4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8" name="Picture 4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9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93" y="915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cxnSp>
        <p:nvCxnSpPr>
          <p:cNvPr id="95" name="Straight Connector 94"/>
          <p:cNvCxnSpPr/>
          <p:nvPr/>
        </p:nvCxnSpPr>
        <p:spPr bwMode="auto">
          <a:xfrm flipV="1">
            <a:off x="5143504" y="4500570"/>
            <a:ext cx="1928826" cy="50006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 flipV="1">
            <a:off x="5143504" y="4929198"/>
            <a:ext cx="2714644" cy="1428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>
            <a:endCxn id="56" idx="2"/>
          </p:cNvCxnSpPr>
          <p:nvPr/>
        </p:nvCxnSpPr>
        <p:spPr bwMode="auto">
          <a:xfrm>
            <a:off x="5143504" y="5143512"/>
            <a:ext cx="2754360" cy="44013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4" name="Straight Connector 103"/>
          <p:cNvCxnSpPr>
            <a:stCxn id="16" idx="3"/>
          </p:cNvCxnSpPr>
          <p:nvPr/>
        </p:nvCxnSpPr>
        <p:spPr bwMode="auto">
          <a:xfrm rot="10800000" flipH="1" flipV="1">
            <a:off x="5100274" y="5191474"/>
            <a:ext cx="2614997" cy="7378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Straight Connector 106"/>
          <p:cNvCxnSpPr>
            <a:endCxn id="72" idx="0"/>
          </p:cNvCxnSpPr>
          <p:nvPr/>
        </p:nvCxnSpPr>
        <p:spPr bwMode="auto">
          <a:xfrm>
            <a:off x="5143504" y="5286388"/>
            <a:ext cx="1613410" cy="73321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Straight Connector 109"/>
          <p:cNvCxnSpPr>
            <a:endCxn id="86" idx="0"/>
          </p:cNvCxnSpPr>
          <p:nvPr/>
        </p:nvCxnSpPr>
        <p:spPr bwMode="auto">
          <a:xfrm rot="16200000" flipH="1">
            <a:off x="5083536" y="5489232"/>
            <a:ext cx="518901" cy="3989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Just before the meeting starts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167</a:t>
            </a:fld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48" y="1142984"/>
            <a:ext cx="697232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786546" y="0"/>
            <a:ext cx="2357454" cy="2714620"/>
          </a:xfrm>
          <a:solidFill>
            <a:srgbClr val="FFFFE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9:00 	Welcome. Sprint review &amp; retrosp.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10:00	Goals &amp; priorities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11:00	Preliminary backlog allocation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12:00	Lunch 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13:00 	Preliminary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14:00	Task breakdown &amp; final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16:00	Wrapup</a:t>
            </a:r>
            <a:endParaRPr lang="sv-SE" sz="1400" b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6786578" y="50004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6786578" y="737668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6786578" y="121442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6786578" y="1468090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786578" y="193607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6786578" y="2411324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Freeform 8"/>
          <p:cNvSpPr>
            <a:spLocks/>
          </p:cNvSpPr>
          <p:nvPr/>
        </p:nvSpPr>
        <p:spPr bwMode="auto">
          <a:xfrm>
            <a:off x="6643702" y="-64168"/>
            <a:ext cx="2714644" cy="586446"/>
          </a:xfrm>
          <a:custGeom>
            <a:avLst/>
            <a:gdLst>
              <a:gd name="T0" fmla="*/ 814009301 w 795"/>
              <a:gd name="T1" fmla="*/ 0 h 232"/>
              <a:gd name="T2" fmla="*/ 476308601 w 795"/>
              <a:gd name="T3" fmla="*/ 35282191 h 232"/>
              <a:gd name="T4" fmla="*/ 0 w 795"/>
              <a:gd name="T5" fmla="*/ 249496296 h 232"/>
              <a:gd name="T6" fmla="*/ 12599982 w 795"/>
              <a:gd name="T7" fmla="*/ 375504075 h 232"/>
              <a:gd name="T8" fmla="*/ 299897688 w 795"/>
              <a:gd name="T9" fmla="*/ 524192561 h 232"/>
              <a:gd name="T10" fmla="*/ 814009301 w 795"/>
              <a:gd name="T11" fmla="*/ 536794132 h 232"/>
              <a:gd name="T12" fmla="*/ 1915318197 w 795"/>
              <a:gd name="T13" fmla="*/ 473789449 h 232"/>
              <a:gd name="T14" fmla="*/ 1489410899 w 795"/>
              <a:gd name="T15" fmla="*/ 123488467 h 232"/>
              <a:gd name="T16" fmla="*/ 1265117945 w 795"/>
              <a:gd name="T17" fmla="*/ 98286886 h 232"/>
              <a:gd name="T18" fmla="*/ 788807756 w 795"/>
              <a:gd name="T19" fmla="*/ 110886895 h 2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232"/>
              <a:gd name="T32" fmla="*/ 795 w 795"/>
              <a:gd name="T33" fmla="*/ 232 h 2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232">
                <a:moveTo>
                  <a:pt x="323" y="0"/>
                </a:moveTo>
                <a:cubicBezTo>
                  <a:pt x="278" y="9"/>
                  <a:pt x="236" y="11"/>
                  <a:pt x="189" y="14"/>
                </a:cubicBezTo>
                <a:cubicBezTo>
                  <a:pt x="124" y="22"/>
                  <a:pt x="25" y="24"/>
                  <a:pt x="0" y="99"/>
                </a:cubicBezTo>
                <a:cubicBezTo>
                  <a:pt x="2" y="116"/>
                  <a:pt x="1" y="133"/>
                  <a:pt x="5" y="149"/>
                </a:cubicBezTo>
                <a:cubicBezTo>
                  <a:pt x="12" y="181"/>
                  <a:pt x="88" y="207"/>
                  <a:pt x="119" y="208"/>
                </a:cubicBezTo>
                <a:cubicBezTo>
                  <a:pt x="187" y="211"/>
                  <a:pt x="255" y="211"/>
                  <a:pt x="323" y="213"/>
                </a:cubicBezTo>
                <a:cubicBezTo>
                  <a:pt x="456" y="210"/>
                  <a:pt x="628" y="232"/>
                  <a:pt x="760" y="188"/>
                </a:cubicBezTo>
                <a:cubicBezTo>
                  <a:pt x="795" y="82"/>
                  <a:pt x="665" y="58"/>
                  <a:pt x="591" y="49"/>
                </a:cubicBezTo>
                <a:cubicBezTo>
                  <a:pt x="561" y="45"/>
                  <a:pt x="502" y="39"/>
                  <a:pt x="502" y="39"/>
                </a:cubicBezTo>
                <a:cubicBezTo>
                  <a:pt x="360" y="45"/>
                  <a:pt x="423" y="44"/>
                  <a:pt x="313" y="44"/>
                </a:cubicBezTo>
              </a:path>
            </a:pathLst>
          </a:custGeom>
          <a:noFill/>
          <a:ln w="57150">
            <a:solidFill>
              <a:srgbClr val="FF0000">
                <a:alpha val="43921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Sprint demo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168</a:t>
            </a:fld>
            <a:endParaRPr lang="en-US"/>
          </a:p>
        </p:txBody>
      </p:sp>
      <p:pic>
        <p:nvPicPr>
          <p:cNvPr id="22530" name="Picture 2" descr="D:\files\Projects\JAOO 2008\Multi-team sprint planning\1. sprint demo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6903" y="2528702"/>
            <a:ext cx="8847129" cy="4257884"/>
          </a:xfrm>
          <a:prstGeom prst="rect">
            <a:avLst/>
          </a:prstGeom>
          <a:noFill/>
        </p:spPr>
      </p:pic>
      <p:pic>
        <p:nvPicPr>
          <p:cNvPr id="7" name="Picture 2" descr="D:\files\Projects\CSM Göteborg 2008-09-15\Examples\big sprint planning\6. velocity history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1285860"/>
            <a:ext cx="1519680" cy="5572140"/>
          </a:xfrm>
          <a:prstGeom prst="rect">
            <a:avLst/>
          </a:prstGeom>
          <a:noFill/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786546" y="0"/>
            <a:ext cx="2357454" cy="2714620"/>
          </a:xfrm>
          <a:solidFill>
            <a:srgbClr val="FFFFE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9:00 	Welcome. Sprint review &amp; retrosp.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10:00	Goals &amp; priorities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11:00	Preliminary backlog allocation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12:00	Lunch 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13:00 	Preliminary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14:00	Task breakdown &amp; final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16:00	Wrapup</a:t>
            </a:r>
            <a:endParaRPr lang="sv-SE" sz="1400" b="0"/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6786578" y="50004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6786578" y="737668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786578" y="121442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6786578" y="1468090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6786578" y="193607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>
            <a:off x="6786578" y="2411324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Freeform 8"/>
          <p:cNvSpPr>
            <a:spLocks/>
          </p:cNvSpPr>
          <p:nvPr/>
        </p:nvSpPr>
        <p:spPr bwMode="auto">
          <a:xfrm>
            <a:off x="6643702" y="-64168"/>
            <a:ext cx="2714644" cy="586446"/>
          </a:xfrm>
          <a:custGeom>
            <a:avLst/>
            <a:gdLst>
              <a:gd name="T0" fmla="*/ 814009301 w 795"/>
              <a:gd name="T1" fmla="*/ 0 h 232"/>
              <a:gd name="T2" fmla="*/ 476308601 w 795"/>
              <a:gd name="T3" fmla="*/ 35282191 h 232"/>
              <a:gd name="T4" fmla="*/ 0 w 795"/>
              <a:gd name="T5" fmla="*/ 249496296 h 232"/>
              <a:gd name="T6" fmla="*/ 12599982 w 795"/>
              <a:gd name="T7" fmla="*/ 375504075 h 232"/>
              <a:gd name="T8" fmla="*/ 299897688 w 795"/>
              <a:gd name="T9" fmla="*/ 524192561 h 232"/>
              <a:gd name="T10" fmla="*/ 814009301 w 795"/>
              <a:gd name="T11" fmla="*/ 536794132 h 232"/>
              <a:gd name="T12" fmla="*/ 1915318197 w 795"/>
              <a:gd name="T13" fmla="*/ 473789449 h 232"/>
              <a:gd name="T14" fmla="*/ 1489410899 w 795"/>
              <a:gd name="T15" fmla="*/ 123488467 h 232"/>
              <a:gd name="T16" fmla="*/ 1265117945 w 795"/>
              <a:gd name="T17" fmla="*/ 98286886 h 232"/>
              <a:gd name="T18" fmla="*/ 788807756 w 795"/>
              <a:gd name="T19" fmla="*/ 110886895 h 2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232"/>
              <a:gd name="T32" fmla="*/ 795 w 795"/>
              <a:gd name="T33" fmla="*/ 232 h 2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232">
                <a:moveTo>
                  <a:pt x="323" y="0"/>
                </a:moveTo>
                <a:cubicBezTo>
                  <a:pt x="278" y="9"/>
                  <a:pt x="236" y="11"/>
                  <a:pt x="189" y="14"/>
                </a:cubicBezTo>
                <a:cubicBezTo>
                  <a:pt x="124" y="22"/>
                  <a:pt x="25" y="24"/>
                  <a:pt x="0" y="99"/>
                </a:cubicBezTo>
                <a:cubicBezTo>
                  <a:pt x="2" y="116"/>
                  <a:pt x="1" y="133"/>
                  <a:pt x="5" y="149"/>
                </a:cubicBezTo>
                <a:cubicBezTo>
                  <a:pt x="12" y="181"/>
                  <a:pt x="88" y="207"/>
                  <a:pt x="119" y="208"/>
                </a:cubicBezTo>
                <a:cubicBezTo>
                  <a:pt x="187" y="211"/>
                  <a:pt x="255" y="211"/>
                  <a:pt x="323" y="213"/>
                </a:cubicBezTo>
                <a:cubicBezTo>
                  <a:pt x="456" y="210"/>
                  <a:pt x="628" y="232"/>
                  <a:pt x="760" y="188"/>
                </a:cubicBezTo>
                <a:cubicBezTo>
                  <a:pt x="795" y="82"/>
                  <a:pt x="665" y="58"/>
                  <a:pt x="591" y="49"/>
                </a:cubicBezTo>
                <a:cubicBezTo>
                  <a:pt x="561" y="45"/>
                  <a:pt x="502" y="39"/>
                  <a:pt x="502" y="39"/>
                </a:cubicBezTo>
                <a:cubicBezTo>
                  <a:pt x="360" y="45"/>
                  <a:pt x="423" y="44"/>
                  <a:pt x="313" y="44"/>
                </a:cubicBezTo>
              </a:path>
            </a:pathLst>
          </a:custGeom>
          <a:noFill/>
          <a:ln w="57150">
            <a:solidFill>
              <a:srgbClr val="FF0000">
                <a:alpha val="43921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Goals &amp; priorities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169</a:t>
            </a:fld>
            <a:endParaRPr lang="en-US"/>
          </a:p>
        </p:txBody>
      </p:sp>
      <p:pic>
        <p:nvPicPr>
          <p:cNvPr id="23554" name="Picture 2" descr="D:\files\Projects\JAOO 2008\Multi-team sprint planning\2. introduction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142984"/>
            <a:ext cx="9144000" cy="5161878"/>
          </a:xfrm>
          <a:prstGeom prst="rect">
            <a:avLst/>
          </a:prstGeom>
          <a:noFill/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786546" y="0"/>
            <a:ext cx="2357454" cy="2714620"/>
          </a:xfrm>
          <a:solidFill>
            <a:srgbClr val="FFFFE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9:00 	Welcome. Sprint review &amp; retrosp.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10:00	Goals &amp; priorities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11:00	Preliminary backlog allocation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12:00	Lunch 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13:00 	Preliminary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14:00	Task breakdown &amp; final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16:00	Wrapup</a:t>
            </a:r>
            <a:endParaRPr lang="sv-SE" sz="1400" b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6786578" y="50004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6786578" y="737668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6786578" y="121442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6786578" y="1468090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786578" y="193607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6786578" y="2411324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Freeform 8"/>
          <p:cNvSpPr>
            <a:spLocks/>
          </p:cNvSpPr>
          <p:nvPr/>
        </p:nvSpPr>
        <p:spPr bwMode="auto">
          <a:xfrm>
            <a:off x="6715140" y="428604"/>
            <a:ext cx="2428860" cy="357190"/>
          </a:xfrm>
          <a:custGeom>
            <a:avLst/>
            <a:gdLst>
              <a:gd name="T0" fmla="*/ 814009301 w 795"/>
              <a:gd name="T1" fmla="*/ 0 h 232"/>
              <a:gd name="T2" fmla="*/ 476308601 w 795"/>
              <a:gd name="T3" fmla="*/ 35282191 h 232"/>
              <a:gd name="T4" fmla="*/ 0 w 795"/>
              <a:gd name="T5" fmla="*/ 249496296 h 232"/>
              <a:gd name="T6" fmla="*/ 12599982 w 795"/>
              <a:gd name="T7" fmla="*/ 375504075 h 232"/>
              <a:gd name="T8" fmla="*/ 299897688 w 795"/>
              <a:gd name="T9" fmla="*/ 524192561 h 232"/>
              <a:gd name="T10" fmla="*/ 814009301 w 795"/>
              <a:gd name="T11" fmla="*/ 536794132 h 232"/>
              <a:gd name="T12" fmla="*/ 1915318197 w 795"/>
              <a:gd name="T13" fmla="*/ 473789449 h 232"/>
              <a:gd name="T14" fmla="*/ 1489410899 w 795"/>
              <a:gd name="T15" fmla="*/ 123488467 h 232"/>
              <a:gd name="T16" fmla="*/ 1265117945 w 795"/>
              <a:gd name="T17" fmla="*/ 98286886 h 232"/>
              <a:gd name="T18" fmla="*/ 788807756 w 795"/>
              <a:gd name="T19" fmla="*/ 110886895 h 2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232"/>
              <a:gd name="T32" fmla="*/ 795 w 795"/>
              <a:gd name="T33" fmla="*/ 232 h 2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232">
                <a:moveTo>
                  <a:pt x="323" y="0"/>
                </a:moveTo>
                <a:cubicBezTo>
                  <a:pt x="278" y="9"/>
                  <a:pt x="236" y="11"/>
                  <a:pt x="189" y="14"/>
                </a:cubicBezTo>
                <a:cubicBezTo>
                  <a:pt x="124" y="22"/>
                  <a:pt x="25" y="24"/>
                  <a:pt x="0" y="99"/>
                </a:cubicBezTo>
                <a:cubicBezTo>
                  <a:pt x="2" y="116"/>
                  <a:pt x="1" y="133"/>
                  <a:pt x="5" y="149"/>
                </a:cubicBezTo>
                <a:cubicBezTo>
                  <a:pt x="12" y="181"/>
                  <a:pt x="88" y="207"/>
                  <a:pt x="119" y="208"/>
                </a:cubicBezTo>
                <a:cubicBezTo>
                  <a:pt x="187" y="211"/>
                  <a:pt x="255" y="211"/>
                  <a:pt x="323" y="213"/>
                </a:cubicBezTo>
                <a:cubicBezTo>
                  <a:pt x="456" y="210"/>
                  <a:pt x="628" y="232"/>
                  <a:pt x="760" y="188"/>
                </a:cubicBezTo>
                <a:cubicBezTo>
                  <a:pt x="795" y="82"/>
                  <a:pt x="665" y="58"/>
                  <a:pt x="591" y="49"/>
                </a:cubicBezTo>
                <a:cubicBezTo>
                  <a:pt x="561" y="45"/>
                  <a:pt x="502" y="39"/>
                  <a:pt x="502" y="39"/>
                </a:cubicBezTo>
                <a:cubicBezTo>
                  <a:pt x="360" y="45"/>
                  <a:pt x="423" y="44"/>
                  <a:pt x="313" y="44"/>
                </a:cubicBezTo>
              </a:path>
            </a:pathLst>
          </a:custGeom>
          <a:noFill/>
          <a:ln w="57150">
            <a:solidFill>
              <a:srgbClr val="FF0000">
                <a:alpha val="43921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534400" cy="649288"/>
          </a:xfrm>
        </p:spPr>
        <p:txBody>
          <a:bodyPr/>
          <a:lstStyle/>
          <a:p>
            <a:r>
              <a:rPr lang="sv-SE"/>
              <a:t>How long does it take to find &amp; fix a bug…	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2778125"/>
          </a:xfrm>
        </p:spPr>
        <p:txBody>
          <a:bodyPr/>
          <a:lstStyle/>
          <a:p>
            <a:r>
              <a:rPr lang="sv-SE"/>
              <a:t>That was created 1 minute ago</a:t>
            </a:r>
          </a:p>
          <a:p>
            <a:r>
              <a:rPr lang="sv-SE"/>
              <a:t>That was created last week</a:t>
            </a:r>
          </a:p>
          <a:p>
            <a:r>
              <a:rPr lang="sv-SE"/>
              <a:t>That was created last year</a:t>
            </a:r>
          </a:p>
          <a:p>
            <a:pPr lvl="1"/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/>
              <a:pPr>
                <a:defRPr/>
              </a:pPr>
              <a:t>17</a:t>
            </a:fld>
            <a:endParaRPr lang="en-US"/>
          </a:p>
        </p:txBody>
      </p:sp>
      <p:cxnSp>
        <p:nvCxnSpPr>
          <p:cNvPr id="7" name="Rak 6"/>
          <p:cNvCxnSpPr/>
          <p:nvPr/>
        </p:nvCxnSpPr>
        <p:spPr bwMode="auto">
          <a:xfrm>
            <a:off x="5867400" y="5334000"/>
            <a:ext cx="29718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med"/>
          </a:ln>
          <a:effectLst/>
        </p:spPr>
      </p:cxnSp>
      <p:cxnSp>
        <p:nvCxnSpPr>
          <p:cNvPr id="8" name="Rak 7"/>
          <p:cNvCxnSpPr/>
          <p:nvPr/>
        </p:nvCxnSpPr>
        <p:spPr bwMode="auto">
          <a:xfrm rot="5400000" flipH="1" flipV="1">
            <a:off x="4644232" y="4118768"/>
            <a:ext cx="2446338" cy="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med"/>
          </a:ln>
          <a:effectLst/>
        </p:spPr>
      </p:cxnSp>
      <p:sp>
        <p:nvSpPr>
          <p:cNvPr id="15" name="Frihandsfigur 14"/>
          <p:cNvSpPr/>
          <p:nvPr/>
        </p:nvSpPr>
        <p:spPr bwMode="auto">
          <a:xfrm rot="21336468">
            <a:off x="5952132" y="2889470"/>
            <a:ext cx="2666999" cy="2244177"/>
          </a:xfrm>
          <a:custGeom>
            <a:avLst/>
            <a:gdLst>
              <a:gd name="connsiteX0" fmla="*/ 0 w 3921125"/>
              <a:gd name="connsiteY0" fmla="*/ 3381375 h 3381375"/>
              <a:gd name="connsiteX1" fmla="*/ 1333500 w 3921125"/>
              <a:gd name="connsiteY1" fmla="*/ 3175000 h 3381375"/>
              <a:gd name="connsiteX2" fmla="*/ 2682875 w 3921125"/>
              <a:gd name="connsiteY2" fmla="*/ 2571750 h 3381375"/>
              <a:gd name="connsiteX3" fmla="*/ 3611562 w 3921125"/>
              <a:gd name="connsiteY3" fmla="*/ 1008062 h 3381375"/>
              <a:gd name="connsiteX4" fmla="*/ 3921125 w 3921125"/>
              <a:gd name="connsiteY4" fmla="*/ 0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1125" h="3381375">
                <a:moveTo>
                  <a:pt x="0" y="3381375"/>
                </a:moveTo>
                <a:cubicBezTo>
                  <a:pt x="443177" y="3345656"/>
                  <a:pt x="886354" y="3309938"/>
                  <a:pt x="1333500" y="3175000"/>
                </a:cubicBezTo>
                <a:cubicBezTo>
                  <a:pt x="1780646" y="3040063"/>
                  <a:pt x="2303198" y="2932906"/>
                  <a:pt x="2682875" y="2571750"/>
                </a:cubicBezTo>
                <a:cubicBezTo>
                  <a:pt x="3062552" y="2210594"/>
                  <a:pt x="3405187" y="1436687"/>
                  <a:pt x="3611562" y="1008062"/>
                </a:cubicBezTo>
                <a:cubicBezTo>
                  <a:pt x="3817937" y="579437"/>
                  <a:pt x="3921125" y="0"/>
                  <a:pt x="3921125" y="0"/>
                </a:cubicBezTo>
              </a:path>
            </a:pathLst>
          </a:custGeom>
          <a:noFill/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" name="textruta 19"/>
          <p:cNvSpPr txBox="1"/>
          <p:nvPr/>
        </p:nvSpPr>
        <p:spPr>
          <a:xfrm>
            <a:off x="5943600" y="5334000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50"/>
              <a:t>Dev</a:t>
            </a:r>
          </a:p>
        </p:txBody>
      </p:sp>
      <p:sp>
        <p:nvSpPr>
          <p:cNvPr id="22" name="textruta 21"/>
          <p:cNvSpPr txBox="1"/>
          <p:nvPr/>
        </p:nvSpPr>
        <p:spPr>
          <a:xfrm>
            <a:off x="8146040" y="5361801"/>
            <a:ext cx="8455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50"/>
              <a:t>Production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6934200" y="5361801"/>
            <a:ext cx="9100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50"/>
              <a:t>System test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5334000" y="396240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/>
              <a:t>Cost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6781800" y="5638800"/>
            <a:ext cx="167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/>
              <a:t>Defect ”age”</a:t>
            </a:r>
          </a:p>
        </p:txBody>
      </p:sp>
      <p:cxnSp>
        <p:nvCxnSpPr>
          <p:cNvPr id="30" name="Rak 29"/>
          <p:cNvCxnSpPr/>
          <p:nvPr/>
        </p:nvCxnSpPr>
        <p:spPr bwMode="auto">
          <a:xfrm rot="5400000">
            <a:off x="7162006" y="5104606"/>
            <a:ext cx="4572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Rak 30"/>
          <p:cNvCxnSpPr/>
          <p:nvPr/>
        </p:nvCxnSpPr>
        <p:spPr bwMode="auto">
          <a:xfrm rot="5400000">
            <a:off x="7352109" y="4152503"/>
            <a:ext cx="236299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Rak 33"/>
          <p:cNvCxnSpPr/>
          <p:nvPr/>
        </p:nvCxnSpPr>
        <p:spPr bwMode="auto">
          <a:xfrm rot="5400000">
            <a:off x="6171406" y="5257006"/>
            <a:ext cx="1524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textruta 35"/>
          <p:cNvSpPr txBox="1"/>
          <p:nvPr/>
        </p:nvSpPr>
        <p:spPr>
          <a:xfrm>
            <a:off x="7162800" y="4495800"/>
            <a:ext cx="4288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>
                <a:solidFill>
                  <a:srgbClr val="800000"/>
                </a:solidFill>
              </a:rPr>
              <a:t>10x</a:t>
            </a:r>
          </a:p>
        </p:txBody>
      </p:sp>
      <p:sp>
        <p:nvSpPr>
          <p:cNvPr id="37" name="textruta 36"/>
          <p:cNvSpPr txBox="1"/>
          <p:nvPr/>
        </p:nvSpPr>
        <p:spPr>
          <a:xfrm>
            <a:off x="8178600" y="2514600"/>
            <a:ext cx="736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>
                <a:solidFill>
                  <a:srgbClr val="800000"/>
                </a:solidFill>
              </a:rPr>
              <a:t>25-100x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animBg="1"/>
      <p:bldP spid="20" grpId="0"/>
      <p:bldP spid="22" grpId="0"/>
      <p:bldP spid="23" grpId="0"/>
      <p:bldP spid="25" grpId="0"/>
      <p:bldP spid="26" grpId="0"/>
      <p:bldP spid="36" grpId="0"/>
      <p:bldP spid="37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Preliminary backlog allocation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42088" y="6237288"/>
            <a:ext cx="2133600" cy="476250"/>
          </a:xfrm>
          <a:prstGeom prst="rect">
            <a:avLst/>
          </a:prstGeom>
        </p:spPr>
        <p:txBody>
          <a:bodyPr/>
          <a:lstStyle/>
          <a:p>
            <a:fld id="{ED28571E-7A4E-4A08-85EA-FC3BCBB45A3F}" type="slidenum">
              <a:rPr lang="en-US" smtClean="0"/>
              <a:pPr/>
              <a:t>170</a:t>
            </a:fld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" y="1214422"/>
            <a:ext cx="888682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786546" y="0"/>
            <a:ext cx="2357454" cy="2714620"/>
          </a:xfrm>
          <a:solidFill>
            <a:srgbClr val="FFFFE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9:00 	Welcome. Sprint review &amp; retrosp.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10:00	Goals &amp; priorities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11:00	Preliminary backlog allocation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12:00	Lunch 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13:00 	Preliminary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14:00	Task breakdown &amp; final commitment</a:t>
            </a:r>
          </a:p>
          <a:p>
            <a:pPr marL="546100" indent="-546100">
              <a:buNone/>
              <a:tabLst>
                <a:tab pos="546100" algn="l"/>
              </a:tabLst>
            </a:pPr>
            <a:r>
              <a:rPr lang="sv-SE" sz="1400" b="0" smtClean="0"/>
              <a:t>16:00	Wrapup</a:t>
            </a:r>
            <a:endParaRPr lang="sv-SE" sz="1400" b="0"/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6786578" y="50004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6786578" y="737668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6786578" y="121442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6786578" y="1468090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786578" y="1936072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6786578" y="2411324"/>
            <a:ext cx="235742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Freeform 8"/>
          <p:cNvSpPr>
            <a:spLocks/>
          </p:cNvSpPr>
          <p:nvPr/>
        </p:nvSpPr>
        <p:spPr bwMode="auto">
          <a:xfrm>
            <a:off x="6715140" y="642918"/>
            <a:ext cx="2643206" cy="571504"/>
          </a:xfrm>
          <a:custGeom>
            <a:avLst/>
            <a:gdLst>
              <a:gd name="T0" fmla="*/ 814009301 w 795"/>
              <a:gd name="T1" fmla="*/ 0 h 232"/>
              <a:gd name="T2" fmla="*/ 476308601 w 795"/>
              <a:gd name="T3" fmla="*/ 35282191 h 232"/>
              <a:gd name="T4" fmla="*/ 0 w 795"/>
              <a:gd name="T5" fmla="*/ 249496296 h 232"/>
              <a:gd name="T6" fmla="*/ 12599982 w 795"/>
              <a:gd name="T7" fmla="*/ 375504075 h 232"/>
              <a:gd name="T8" fmla="*/ 299897688 w 795"/>
              <a:gd name="T9" fmla="*/ 524192561 h 232"/>
              <a:gd name="T10" fmla="*/ 814009301 w 795"/>
              <a:gd name="T11" fmla="*/ 536794132 h 232"/>
              <a:gd name="T12" fmla="*/ 1915318197 w 795"/>
              <a:gd name="T13" fmla="*/ 473789449 h 232"/>
              <a:gd name="T14" fmla="*/ 1489410899 w 795"/>
              <a:gd name="T15" fmla="*/ 123488467 h 232"/>
              <a:gd name="T16" fmla="*/ 1265117945 w 795"/>
              <a:gd name="T17" fmla="*/ 98286886 h 232"/>
              <a:gd name="T18" fmla="*/ 788807756 w 795"/>
              <a:gd name="T19" fmla="*/ 110886895 h 2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232"/>
              <a:gd name="T32" fmla="*/ 795 w 795"/>
              <a:gd name="T33" fmla="*/ 232 h 2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232">
                <a:moveTo>
                  <a:pt x="323" y="0"/>
                </a:moveTo>
                <a:cubicBezTo>
                  <a:pt x="278" y="9"/>
                  <a:pt x="236" y="11"/>
                  <a:pt x="189" y="14"/>
                </a:cubicBezTo>
                <a:cubicBezTo>
                  <a:pt x="124" y="22"/>
                  <a:pt x="25" y="24"/>
                  <a:pt x="0" y="99"/>
                </a:cubicBezTo>
                <a:cubicBezTo>
                  <a:pt x="2" y="116"/>
                  <a:pt x="1" y="133"/>
                  <a:pt x="5" y="149"/>
                </a:cubicBezTo>
                <a:cubicBezTo>
                  <a:pt x="12" y="181"/>
                  <a:pt x="88" y="207"/>
                  <a:pt x="119" y="208"/>
                </a:cubicBezTo>
                <a:cubicBezTo>
                  <a:pt x="187" y="211"/>
                  <a:pt x="255" y="211"/>
                  <a:pt x="323" y="213"/>
                </a:cubicBezTo>
                <a:cubicBezTo>
                  <a:pt x="456" y="210"/>
                  <a:pt x="628" y="232"/>
                  <a:pt x="760" y="188"/>
                </a:cubicBezTo>
                <a:cubicBezTo>
                  <a:pt x="795" y="82"/>
                  <a:pt x="665" y="58"/>
                  <a:pt x="591" y="49"/>
                </a:cubicBezTo>
                <a:cubicBezTo>
                  <a:pt x="561" y="45"/>
                  <a:pt x="502" y="39"/>
                  <a:pt x="502" y="39"/>
                </a:cubicBezTo>
                <a:cubicBezTo>
                  <a:pt x="360" y="45"/>
                  <a:pt x="423" y="44"/>
                  <a:pt x="313" y="44"/>
                </a:cubicBezTo>
              </a:path>
            </a:pathLst>
          </a:custGeom>
          <a:noFill/>
          <a:ln w="57150">
            <a:solidFill>
              <a:srgbClr val="FF0000">
                <a:alpha val="43921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8333431" y="5938661"/>
            <a:ext cx="500066" cy="57150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Perfection is a direction, not a place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1406" y="628652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pic>
        <p:nvPicPr>
          <p:cNvPr id="3109890" name="Picture 2" descr="http://www.marthasvineyardshowhouse.com/artwork/ThawMalin-PathToSun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7"/>
            <a:ext cx="9144000" cy="5286411"/>
          </a:xfrm>
          <a:prstGeom prst="rect">
            <a:avLst/>
          </a:prstGeom>
          <a:noFill/>
        </p:spPr>
      </p:pic>
      <p:pic>
        <p:nvPicPr>
          <p:cNvPr id="3109891" name="Picture 3" descr="C:\Users\Henrik\AppData\Local\Microsoft\Windows\Temporary Internet Files\Content.IE5\WI89CKF8\MCj0439826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2743200" cy="2743200"/>
          </a:xfrm>
          <a:prstGeom prst="rect">
            <a:avLst/>
          </a:prstGeom>
          <a:noFill/>
        </p:spPr>
      </p:pic>
      <p:sp>
        <p:nvSpPr>
          <p:cNvPr id="8" name="Rundad rektangulär 7"/>
          <p:cNvSpPr/>
          <p:nvPr/>
        </p:nvSpPr>
        <p:spPr bwMode="auto">
          <a:xfrm>
            <a:off x="4876800" y="1447800"/>
            <a:ext cx="3810000" cy="914400"/>
          </a:xfrm>
          <a:prstGeom prst="wedgeRoundRectCallout">
            <a:avLst>
              <a:gd name="adj1" fmla="val 38426"/>
              <a:gd name="adj2" fmla="val 7079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The important thing is not your process.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The important</a:t>
            </a:r>
            <a:r>
              <a:rPr kumimoji="0" lang="sv-SE" sz="16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thing is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your </a:t>
            </a:r>
            <a:r>
              <a:rPr kumimoji="0" lang="sv-SE" sz="1600" b="0" i="1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process for improving your process</a:t>
            </a:r>
            <a:endParaRPr kumimoji="0" lang="sv-SE" sz="1600" b="0" i="1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/>
              <a:pPr>
                <a:defRPr/>
              </a:pPr>
              <a:t>18</a:t>
            </a:fld>
            <a:endParaRPr lang="en-US"/>
          </a:p>
        </p:txBody>
      </p:sp>
      <p:grpSp>
        <p:nvGrpSpPr>
          <p:cNvPr id="2" name="Grupp 15"/>
          <p:cNvGrpSpPr/>
          <p:nvPr/>
        </p:nvGrpSpPr>
        <p:grpSpPr>
          <a:xfrm>
            <a:off x="5257800" y="1143000"/>
            <a:ext cx="3709040" cy="5486400"/>
            <a:chOff x="5257800" y="1143000"/>
            <a:chExt cx="3709040" cy="5486400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57800" y="1600200"/>
              <a:ext cx="2514600" cy="5029200"/>
            </a:xfrm>
            <a:prstGeom prst="rect">
              <a:avLst/>
            </a:prstGeom>
          </p:spPr>
        </p:pic>
        <p:sp>
          <p:nvSpPr>
            <p:cNvPr id="12" name="textruta 11"/>
            <p:cNvSpPr txBox="1"/>
            <p:nvPr/>
          </p:nvSpPr>
          <p:spPr>
            <a:xfrm>
              <a:off x="5486400" y="1143000"/>
              <a:ext cx="34804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/>
                <a:t>Feature: Office assistant</a:t>
              </a:r>
            </a:p>
          </p:txBody>
        </p:sp>
      </p:grpSp>
      <p:grpSp>
        <p:nvGrpSpPr>
          <p:cNvPr id="3" name="Grupp 14"/>
          <p:cNvGrpSpPr/>
          <p:nvPr/>
        </p:nvGrpSpPr>
        <p:grpSpPr>
          <a:xfrm>
            <a:off x="457200" y="1143000"/>
            <a:ext cx="4191000" cy="1809928"/>
            <a:chOff x="457200" y="1143000"/>
            <a:chExt cx="4191000" cy="1809928"/>
          </a:xfrm>
        </p:grpSpPr>
        <p:sp>
          <p:nvSpPr>
            <p:cNvPr id="9" name="textruta 8"/>
            <p:cNvSpPr txBox="1"/>
            <p:nvPr/>
          </p:nvSpPr>
          <p:spPr>
            <a:xfrm>
              <a:off x="457200" y="1752600"/>
              <a:ext cx="3810000" cy="1200328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sz="2400"/>
                <a:t>Look! Words automatically continue on the next line when first line is full!</a:t>
              </a:r>
            </a:p>
          </p:txBody>
        </p:sp>
        <p:sp>
          <p:nvSpPr>
            <p:cNvPr id="10" name="Vänsterböjd 9"/>
            <p:cNvSpPr/>
            <p:nvPr/>
          </p:nvSpPr>
          <p:spPr bwMode="auto">
            <a:xfrm>
              <a:off x="4191000" y="1981200"/>
              <a:ext cx="457200" cy="457200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533400" y="1143000"/>
              <a:ext cx="24830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400"/>
                <a:t>Feature: Newline</a:t>
              </a:r>
            </a:p>
          </p:txBody>
        </p:sp>
        <p:sp>
          <p:nvSpPr>
            <p:cNvPr id="13" name="Vänsterböjd 12"/>
            <p:cNvSpPr/>
            <p:nvPr/>
          </p:nvSpPr>
          <p:spPr bwMode="auto">
            <a:xfrm>
              <a:off x="4191000" y="2438400"/>
              <a:ext cx="457200" cy="457200"/>
            </a:xfrm>
            <a:prstGeom prst="curvedLef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14" name="Rubrik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649288"/>
          </a:xfrm>
        </p:spPr>
        <p:txBody>
          <a:bodyPr/>
          <a:lstStyle/>
          <a:p>
            <a:r>
              <a:rPr lang="sv-SE"/>
              <a:t>Value vs Size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95350"/>
          </a:xfrm>
        </p:spPr>
        <p:txBody>
          <a:bodyPr/>
          <a:lstStyle/>
          <a:p>
            <a:r>
              <a:rPr lang="sv-SE"/>
              <a:t>Working smart is more important than working hard</a:t>
            </a:r>
            <a:br>
              <a:rPr lang="sv-SE"/>
            </a:br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59AE83-8F14-4E9F-91B4-A6533AD56037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21" name="Right Arrow 45"/>
          <p:cNvSpPr/>
          <p:nvPr/>
        </p:nvSpPr>
        <p:spPr bwMode="auto">
          <a:xfrm>
            <a:off x="3457575" y="4367212"/>
            <a:ext cx="2409825" cy="85725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34" name="Right Arrow 62"/>
          <p:cNvSpPr/>
          <p:nvPr/>
        </p:nvSpPr>
        <p:spPr bwMode="auto">
          <a:xfrm>
            <a:off x="3810000" y="2024063"/>
            <a:ext cx="500066" cy="85725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sv-SE"/>
          </a:p>
        </p:txBody>
      </p:sp>
      <p:pic>
        <p:nvPicPr>
          <p:cNvPr id="33" name="Picture 1" descr="C:\Users\Henrik\AppData\Local\Microsoft\Windows\Temporary Internet Files\Content.IE5\C54AMB63\MCj0304813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419599"/>
            <a:ext cx="1143000" cy="83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ruta 58"/>
          <p:cNvSpPr txBox="1"/>
          <p:nvPr/>
        </p:nvSpPr>
        <p:spPr>
          <a:xfrm>
            <a:off x="5029200" y="1905000"/>
            <a:ext cx="386516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9388" indent="-179388"/>
            <a:r>
              <a:rPr lang="sv-SE" sz="1800" b="1"/>
              <a:t>Working ”smart” is enabled by:</a:t>
            </a:r>
          </a:p>
          <a:p>
            <a:pPr marL="179388" indent="-179388">
              <a:buFont typeface="Arial"/>
              <a:buChar char="•"/>
            </a:pPr>
            <a:r>
              <a:rPr lang="sv-SE" sz="1800"/>
              <a:t>Clear goal</a:t>
            </a:r>
          </a:p>
          <a:p>
            <a:pPr marL="179388" indent="-179388">
              <a:buFont typeface="Arial"/>
              <a:buChar char="•"/>
            </a:pPr>
            <a:r>
              <a:rPr lang="sv-SE" sz="1800"/>
              <a:t>Transparency</a:t>
            </a:r>
          </a:p>
          <a:p>
            <a:pPr marL="179388" indent="-179388">
              <a:buFont typeface="Arial"/>
              <a:buChar char="•"/>
            </a:pPr>
            <a:r>
              <a:rPr lang="sv-SE" sz="1800"/>
              <a:t>Self-organization</a:t>
            </a:r>
          </a:p>
          <a:p>
            <a:pPr marL="179388" indent="-179388">
              <a:buFont typeface="Arial"/>
              <a:buChar char="•"/>
            </a:pPr>
            <a:r>
              <a:rPr lang="sv-SE" sz="1800"/>
              <a:t>Direct contact (team &amp; customers)</a:t>
            </a:r>
          </a:p>
          <a:p>
            <a:pPr marL="179388" indent="-179388">
              <a:buFont typeface="Arial"/>
              <a:buChar char="•"/>
            </a:pPr>
            <a:r>
              <a:rPr lang="sv-SE" sz="1800"/>
              <a:t>Focus</a:t>
            </a:r>
          </a:p>
          <a:p>
            <a:pPr marL="179388" indent="-179388">
              <a:buFont typeface="Arial"/>
              <a:buChar char="•"/>
            </a:pPr>
            <a:r>
              <a:rPr lang="sv-SE" sz="1800"/>
              <a:t>Fast feedback</a:t>
            </a:r>
          </a:p>
        </p:txBody>
      </p:sp>
      <p:grpSp>
        <p:nvGrpSpPr>
          <p:cNvPr id="2" name="Grupp 64"/>
          <p:cNvGrpSpPr/>
          <p:nvPr/>
        </p:nvGrpSpPr>
        <p:grpSpPr>
          <a:xfrm>
            <a:off x="228600" y="1066800"/>
            <a:ext cx="3505200" cy="2590800"/>
            <a:chOff x="228600" y="1066800"/>
            <a:chExt cx="3505200" cy="2590800"/>
          </a:xfrm>
        </p:grpSpPr>
        <p:grpSp>
          <p:nvGrpSpPr>
            <p:cNvPr id="3" name="Grupp 62"/>
            <p:cNvGrpSpPr/>
            <p:nvPr/>
          </p:nvGrpSpPr>
          <p:grpSpPr>
            <a:xfrm>
              <a:off x="533400" y="1338263"/>
              <a:ext cx="3200400" cy="2319337"/>
              <a:chOff x="533400" y="1338263"/>
              <a:chExt cx="3200400" cy="2319337"/>
            </a:xfrm>
          </p:grpSpPr>
          <p:sp>
            <p:nvSpPr>
              <p:cNvPr id="22" name="Oval 20"/>
              <p:cNvSpPr>
                <a:spLocks noChangeArrowheads="1"/>
              </p:cNvSpPr>
              <p:nvPr/>
            </p:nvSpPr>
            <p:spPr bwMode="auto">
              <a:xfrm>
                <a:off x="533400" y="1338263"/>
                <a:ext cx="3200400" cy="2319337"/>
              </a:xfrm>
              <a:prstGeom prst="ellipse">
                <a:avLst/>
              </a:prstGeom>
              <a:solidFill>
                <a:srgbClr val="FFD3C9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23" name="Right Arrow 51"/>
              <p:cNvSpPr/>
              <p:nvPr/>
            </p:nvSpPr>
            <p:spPr bwMode="auto">
              <a:xfrm rot="1149286">
                <a:off x="2371798" y="2184102"/>
                <a:ext cx="500062" cy="142875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24" name="Right Arrow 52"/>
              <p:cNvSpPr/>
              <p:nvPr/>
            </p:nvSpPr>
            <p:spPr bwMode="auto">
              <a:xfrm rot="19256756">
                <a:off x="2563813" y="2376488"/>
                <a:ext cx="714375" cy="142875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25" name="Right Arrow 53"/>
              <p:cNvSpPr/>
              <p:nvPr/>
            </p:nvSpPr>
            <p:spPr bwMode="auto">
              <a:xfrm rot="794078">
                <a:off x="2535238" y="3022600"/>
                <a:ext cx="714375" cy="142875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26" name="Right Arrow 54"/>
              <p:cNvSpPr/>
              <p:nvPr/>
            </p:nvSpPr>
            <p:spPr bwMode="auto">
              <a:xfrm rot="3501949">
                <a:off x="1778794" y="3234532"/>
                <a:ext cx="685800" cy="131762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27" name="Right Arrow 55"/>
              <p:cNvSpPr/>
              <p:nvPr/>
            </p:nvSpPr>
            <p:spPr bwMode="auto">
              <a:xfrm rot="14014967">
                <a:off x="1883680" y="2419255"/>
                <a:ext cx="316963" cy="182808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pic>
            <p:nvPicPr>
              <p:cNvPr id="28" name="Picture 2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27300" y="2371725"/>
                <a:ext cx="309563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29" name="Picture 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171700" y="1943100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30" name="Picture 2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386013" y="2800350"/>
                <a:ext cx="309562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31" name="Picture 2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078038" y="2389188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32" name="Picture 2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814513" y="2728913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39" name="Right Arrow 51"/>
              <p:cNvSpPr/>
              <p:nvPr/>
            </p:nvSpPr>
            <p:spPr bwMode="auto">
              <a:xfrm>
                <a:off x="1298574" y="2025650"/>
                <a:ext cx="682625" cy="150813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44" name="Right Arrow 52"/>
              <p:cNvSpPr/>
              <p:nvPr/>
            </p:nvSpPr>
            <p:spPr bwMode="auto">
              <a:xfrm rot="19256756">
                <a:off x="1476375" y="2316163"/>
                <a:ext cx="714375" cy="142875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45" name="Right Arrow 54"/>
              <p:cNvSpPr/>
              <p:nvPr/>
            </p:nvSpPr>
            <p:spPr bwMode="auto">
              <a:xfrm rot="3501949">
                <a:off x="691356" y="3063082"/>
                <a:ext cx="685800" cy="131762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46" name="Right Arrow 55"/>
              <p:cNvSpPr/>
              <p:nvPr/>
            </p:nvSpPr>
            <p:spPr bwMode="auto">
              <a:xfrm rot="14014967">
                <a:off x="607218" y="2336007"/>
                <a:ext cx="574675" cy="169862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pic>
            <p:nvPicPr>
              <p:cNvPr id="47" name="Picture 2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439862" y="2311400"/>
                <a:ext cx="309563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48" name="Picture 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84262" y="1882775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50" name="Picture 2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90600" y="2328863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51" name="Picture 2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27075" y="2557463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52" name="Right Arrow 54"/>
              <p:cNvSpPr/>
              <p:nvPr/>
            </p:nvSpPr>
            <p:spPr bwMode="auto">
              <a:xfrm rot="17479449">
                <a:off x="1440139" y="2938660"/>
                <a:ext cx="465380" cy="128836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54" name="Right Arrow 55"/>
              <p:cNvSpPr/>
              <p:nvPr/>
            </p:nvSpPr>
            <p:spPr bwMode="auto">
              <a:xfrm rot="9186259">
                <a:off x="1314999" y="1609424"/>
                <a:ext cx="741703" cy="180436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56" name="Right Arrow 55"/>
              <p:cNvSpPr/>
              <p:nvPr/>
            </p:nvSpPr>
            <p:spPr bwMode="auto">
              <a:xfrm>
                <a:off x="2514600" y="1643064"/>
                <a:ext cx="762000" cy="152400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pic>
            <p:nvPicPr>
              <p:cNvPr id="53" name="Picture 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05000" y="1338263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49" name="Picture 2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371600" y="3090863"/>
                <a:ext cx="309562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58" name="Right Arrow 54"/>
              <p:cNvSpPr/>
              <p:nvPr/>
            </p:nvSpPr>
            <p:spPr bwMode="auto">
              <a:xfrm rot="16639270">
                <a:off x="3213655" y="2352230"/>
                <a:ext cx="465380" cy="128836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pic>
            <p:nvPicPr>
              <p:cNvPr id="57" name="Picture 2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276600" y="2481263"/>
                <a:ext cx="309563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86000" y="1490663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sp>
          <p:nvSpPr>
            <p:cNvPr id="61" name="textruta 60"/>
            <p:cNvSpPr txBox="1"/>
            <p:nvPr/>
          </p:nvSpPr>
          <p:spPr>
            <a:xfrm>
              <a:off x="228600" y="1066800"/>
              <a:ext cx="1982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/>
                <a:t>Big team working hard</a:t>
              </a:r>
            </a:p>
          </p:txBody>
        </p:sp>
      </p:grpSp>
      <p:grpSp>
        <p:nvGrpSpPr>
          <p:cNvPr id="4" name="Grupp 65"/>
          <p:cNvGrpSpPr/>
          <p:nvPr/>
        </p:nvGrpSpPr>
        <p:grpSpPr>
          <a:xfrm>
            <a:off x="152400" y="3594502"/>
            <a:ext cx="3233738" cy="2058585"/>
            <a:chOff x="152400" y="3594502"/>
            <a:chExt cx="3233738" cy="2058585"/>
          </a:xfrm>
        </p:grpSpPr>
        <p:grpSp>
          <p:nvGrpSpPr>
            <p:cNvPr id="8" name="Grupp 63"/>
            <p:cNvGrpSpPr/>
            <p:nvPr/>
          </p:nvGrpSpPr>
          <p:grpSpPr>
            <a:xfrm>
              <a:off x="1600200" y="3867150"/>
              <a:ext cx="1785938" cy="1785937"/>
              <a:chOff x="1600200" y="3867150"/>
              <a:chExt cx="1785938" cy="1785937"/>
            </a:xfrm>
          </p:grpSpPr>
          <p:sp>
            <p:nvSpPr>
              <p:cNvPr id="10" name="Oval 20"/>
              <p:cNvSpPr>
                <a:spLocks noChangeArrowheads="1"/>
              </p:cNvSpPr>
              <p:nvPr/>
            </p:nvSpPr>
            <p:spPr bwMode="auto">
              <a:xfrm>
                <a:off x="1600200" y="3867150"/>
                <a:ext cx="1785938" cy="1785937"/>
              </a:xfrm>
              <a:prstGeom prst="ellipse">
                <a:avLst/>
              </a:prstGeom>
              <a:solidFill>
                <a:srgbClr val="C1FFC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11" name="Right Arrow 35"/>
              <p:cNvSpPr/>
              <p:nvPr/>
            </p:nvSpPr>
            <p:spPr bwMode="auto">
              <a:xfrm>
                <a:off x="2457450" y="4152900"/>
                <a:ext cx="142875" cy="142875"/>
              </a:xfrm>
              <a:prstGeom prst="rightArrow">
                <a:avLst/>
              </a:prstGeom>
              <a:solidFill>
                <a:srgbClr val="007033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12" name="Right Arrow 36"/>
              <p:cNvSpPr/>
              <p:nvPr/>
            </p:nvSpPr>
            <p:spPr bwMode="auto">
              <a:xfrm>
                <a:off x="2671763" y="4581525"/>
                <a:ext cx="500062" cy="142875"/>
              </a:xfrm>
              <a:prstGeom prst="rightArrow">
                <a:avLst/>
              </a:prstGeom>
              <a:solidFill>
                <a:srgbClr val="007033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13" name="Right Arrow 37"/>
              <p:cNvSpPr/>
              <p:nvPr/>
            </p:nvSpPr>
            <p:spPr bwMode="auto">
              <a:xfrm>
                <a:off x="2535238" y="4938712"/>
                <a:ext cx="422275" cy="142875"/>
              </a:xfrm>
              <a:prstGeom prst="rightArrow">
                <a:avLst/>
              </a:prstGeom>
              <a:solidFill>
                <a:srgbClr val="007033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14" name="Right Arrow 38"/>
              <p:cNvSpPr/>
              <p:nvPr/>
            </p:nvSpPr>
            <p:spPr bwMode="auto">
              <a:xfrm>
                <a:off x="1957388" y="4938712"/>
                <a:ext cx="428625" cy="142875"/>
              </a:xfrm>
              <a:prstGeom prst="rightArrow">
                <a:avLst/>
              </a:prstGeom>
              <a:solidFill>
                <a:srgbClr val="007033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sp>
            <p:nvSpPr>
              <p:cNvPr id="15" name="Right Arrow 39"/>
              <p:cNvSpPr/>
              <p:nvPr/>
            </p:nvSpPr>
            <p:spPr bwMode="auto">
              <a:xfrm>
                <a:off x="2028825" y="4581525"/>
                <a:ext cx="428625" cy="142875"/>
              </a:xfrm>
              <a:prstGeom prst="rightArrow">
                <a:avLst/>
              </a:prstGeom>
              <a:solidFill>
                <a:srgbClr val="007033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sv-SE"/>
              </a:p>
            </p:txBody>
          </p:sp>
          <p:pic>
            <p:nvPicPr>
              <p:cNvPr id="16" name="Picture 2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28888" y="4367212"/>
                <a:ext cx="309562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7" name="Picture 2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171700" y="3938587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8" name="Picture 2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386013" y="4795837"/>
                <a:ext cx="309562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9" name="Picture 2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885950" y="4367212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20" name="Picture 2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814513" y="4724400"/>
                <a:ext cx="307975" cy="4254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sp>
          <p:nvSpPr>
            <p:cNvPr id="62" name="textruta 61"/>
            <p:cNvSpPr txBox="1"/>
            <p:nvPr/>
          </p:nvSpPr>
          <p:spPr>
            <a:xfrm>
              <a:off x="152400" y="3594502"/>
              <a:ext cx="25510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/>
                <a:t>Small team working smart</a:t>
              </a:r>
            </a:p>
          </p:txBody>
        </p:sp>
      </p:grpSp>
      <p:pic>
        <p:nvPicPr>
          <p:cNvPr id="35" name="Picture 10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5286375"/>
            <a:ext cx="162359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4" grpId="0" animBg="1"/>
      <p:bldP spid="5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2216961" name="Picture 1" descr="C:\Users\Henrik\Desktop\productive-meeti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449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ertical Scroll 21"/>
          <p:cNvSpPr/>
          <p:nvPr/>
        </p:nvSpPr>
        <p:spPr bwMode="auto">
          <a:xfrm flipV="1">
            <a:off x="5286412" y="642918"/>
            <a:ext cx="3571868" cy="2000264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What have we learned?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2" name="Rounded Rectangular Callout 11"/>
          <p:cNvSpPr/>
          <p:nvPr/>
        </p:nvSpPr>
        <p:spPr bwMode="auto">
          <a:xfrm>
            <a:off x="2057400" y="4038600"/>
            <a:ext cx="5286380" cy="1143008"/>
          </a:xfrm>
          <a:prstGeom prst="wedgeRoundRectCallout">
            <a:avLst>
              <a:gd name="adj1" fmla="val -66270"/>
              <a:gd name="adj2" fmla="val -33065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smtClean="0"/>
              <a:t>“Doing projects with </a:t>
            </a:r>
            <a:r>
              <a:rPr lang="en-US" sz="1600" smtClean="0">
                <a:solidFill>
                  <a:srgbClr val="008A3E"/>
                </a:solidFill>
              </a:rPr>
              <a:t>iterative processes </a:t>
            </a:r>
            <a:r>
              <a:rPr lang="en-US" sz="1600" smtClean="0"/>
              <a:t>as opposed to the waterfall method, which called for all project requirements to be defined up front, is a major step forward.”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44" y="1359274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217988" algn="l"/>
              </a:tabLst>
            </a:pPr>
            <a:r>
              <a:rPr lang="sv-SE" sz="2400" smtClean="0"/>
              <a:t>IT project success rate 1994:	</a:t>
            </a:r>
            <a:r>
              <a:rPr lang="sv-SE" sz="2400" smtClean="0">
                <a:solidFill>
                  <a:srgbClr val="C00000"/>
                </a:solidFill>
              </a:rPr>
              <a:t>15%</a:t>
            </a:r>
          </a:p>
          <a:p>
            <a:pPr>
              <a:tabLst>
                <a:tab pos="361950" algn="l"/>
                <a:tab pos="4217988" algn="l"/>
              </a:tabLst>
            </a:pPr>
            <a:r>
              <a:rPr lang="sv-SE" sz="2400" smtClean="0">
                <a:solidFill>
                  <a:srgbClr val="C00000"/>
                </a:solidFill>
              </a:rPr>
              <a:t>	</a:t>
            </a:r>
            <a:r>
              <a:rPr lang="sv-SE" sz="2400" smtClean="0"/>
              <a:t> </a:t>
            </a:r>
            <a:r>
              <a:rPr lang="sv-SE" sz="1800" smtClean="0"/>
              <a:t>Average cost &amp; time overrun: </a:t>
            </a:r>
            <a:r>
              <a:rPr lang="sv-SE" sz="1800" smtClean="0">
                <a:solidFill>
                  <a:srgbClr val="C00000"/>
                </a:solidFill>
              </a:rPr>
              <a:t>≈170%</a:t>
            </a:r>
            <a:endParaRPr lang="sv-SE" sz="2400" smtClean="0">
              <a:solidFill>
                <a:srgbClr val="C00000"/>
              </a:solidFill>
            </a:endParaRPr>
          </a:p>
          <a:p>
            <a:pPr>
              <a:tabLst>
                <a:tab pos="4217988" algn="l"/>
              </a:tabLst>
            </a:pPr>
            <a:r>
              <a:rPr lang="sv-SE" sz="2400" smtClean="0"/>
              <a:t>IT project success rate 2004: 	</a:t>
            </a:r>
            <a:r>
              <a:rPr lang="sv-SE" sz="2400" smtClean="0">
                <a:solidFill>
                  <a:srgbClr val="C00000"/>
                </a:solidFill>
              </a:rPr>
              <a:t>34%</a:t>
            </a:r>
          </a:p>
          <a:p>
            <a:pPr>
              <a:tabLst>
                <a:tab pos="361950" algn="l"/>
                <a:tab pos="4217988" algn="l"/>
              </a:tabLst>
            </a:pPr>
            <a:r>
              <a:rPr lang="sv-SE" sz="2400" smtClean="0">
                <a:solidFill>
                  <a:srgbClr val="C00000"/>
                </a:solidFill>
              </a:rPr>
              <a:t>	</a:t>
            </a:r>
            <a:r>
              <a:rPr lang="sv-SE" sz="2400" smtClean="0"/>
              <a:t> </a:t>
            </a:r>
            <a:r>
              <a:rPr lang="sv-SE" sz="1800" smtClean="0"/>
              <a:t>Average cost &amp; time overrun: </a:t>
            </a:r>
            <a:r>
              <a:rPr lang="sv-SE" sz="1800" smtClean="0">
                <a:solidFill>
                  <a:srgbClr val="C00000"/>
                </a:solidFill>
              </a:rPr>
              <a:t>≈70%</a:t>
            </a:r>
          </a:p>
        </p:txBody>
      </p:sp>
      <p:sp>
        <p:nvSpPr>
          <p:cNvPr id="16" name="Rounded Rectangular Callout 15"/>
          <p:cNvSpPr/>
          <p:nvPr/>
        </p:nvSpPr>
        <p:spPr bwMode="auto">
          <a:xfrm>
            <a:off x="2133600" y="3124200"/>
            <a:ext cx="4214842" cy="857256"/>
          </a:xfrm>
          <a:prstGeom prst="wedgeRoundRectCallout">
            <a:avLst>
              <a:gd name="adj1" fmla="val -75477"/>
              <a:gd name="adj2" fmla="val 3667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smtClean="0"/>
              <a:t>“The primary reason [for the improvement]</a:t>
            </a:r>
            <a:br>
              <a:rPr lang="en-US" sz="1600" smtClean="0"/>
            </a:br>
            <a:r>
              <a:rPr lang="en-US" sz="1600" smtClean="0"/>
              <a:t>is that </a:t>
            </a:r>
            <a:r>
              <a:rPr lang="en-US" sz="1600" smtClean="0">
                <a:solidFill>
                  <a:srgbClr val="008A3E"/>
                </a:solidFill>
              </a:rPr>
              <a:t>projects have gotten a lot smaller</a:t>
            </a:r>
            <a:r>
              <a:rPr lang="en-US" sz="1600" smtClean="0"/>
              <a:t>.”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4953000"/>
            <a:ext cx="11365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Jim Johnson</a:t>
            </a:r>
          </a:p>
          <a:p>
            <a:r>
              <a:rPr lang="en-US" sz="1050" smtClean="0"/>
              <a:t>Chairman of</a:t>
            </a:r>
          </a:p>
          <a:p>
            <a:r>
              <a:rPr lang="en-US" sz="1050" smtClean="0"/>
              <a:t>Standish Group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86200"/>
            <a:ext cx="7715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5643570" y="785794"/>
            <a:ext cx="3028008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Top 5 reasons for success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400" smtClean="0"/>
              <a:t>User involvement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400" smtClean="0"/>
              <a:t>Executive management support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400" smtClean="0"/>
              <a:t>Clear business objectives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400" smtClean="0"/>
              <a:t>Optimizing scope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400" smtClean="0"/>
              <a:t>Agile process</a:t>
            </a:r>
            <a:endParaRPr lang="sv-SE" sz="1400"/>
          </a:p>
        </p:txBody>
      </p:sp>
      <p:sp>
        <p:nvSpPr>
          <p:cNvPr id="24" name="Rectangle 23"/>
          <p:cNvSpPr/>
          <p:nvPr/>
        </p:nvSpPr>
        <p:spPr>
          <a:xfrm>
            <a:off x="4876800" y="5867400"/>
            <a:ext cx="4572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000" b="1" smtClean="0">
                <a:solidFill>
                  <a:schemeClr val="accent5">
                    <a:lumMod val="50000"/>
                  </a:schemeClr>
                </a:solidFill>
              </a:rPr>
              <a:t>Sources:</a:t>
            </a:r>
          </a:p>
          <a:p>
            <a:r>
              <a:rPr lang="sv-SE" sz="1000" smtClean="0">
                <a:solidFill>
                  <a:schemeClr val="accent5">
                    <a:lumMod val="50000"/>
                  </a:schemeClr>
                </a:solidFill>
              </a:rPr>
              <a:t>http://www.softwaremag.com/L.cfm?Doc=newsletter/2004-01-15/Standish</a:t>
            </a:r>
          </a:p>
          <a:p>
            <a:r>
              <a:rPr lang="sv-SE" sz="1000" smtClean="0">
                <a:solidFill>
                  <a:schemeClr val="accent5">
                    <a:lumMod val="50000"/>
                  </a:schemeClr>
                </a:solidFill>
              </a:rPr>
              <a:t>http://www.infoq.com/articles/Interview-Johnson-Standish-CHAOS</a:t>
            </a:r>
          </a:p>
          <a:p>
            <a:r>
              <a:rPr lang="sv-SE" sz="1000" smtClean="0">
                <a:solidFill>
                  <a:schemeClr val="accent5">
                    <a:lumMod val="50000"/>
                  </a:schemeClr>
                </a:solidFill>
              </a:rPr>
              <a:t>”My Life is Failure”, Jim Johnson’s book</a:t>
            </a:r>
          </a:p>
        </p:txBody>
      </p:sp>
      <p:sp>
        <p:nvSpPr>
          <p:cNvPr id="15" name="Isosceles Triangle 4"/>
          <p:cNvSpPr/>
          <p:nvPr/>
        </p:nvSpPr>
        <p:spPr bwMode="auto">
          <a:xfrm>
            <a:off x="7400932" y="2057400"/>
            <a:ext cx="1423828" cy="1227438"/>
          </a:xfrm>
          <a:prstGeom prst="triangl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" name="Oval 5"/>
          <p:cNvSpPr/>
          <p:nvPr/>
        </p:nvSpPr>
        <p:spPr bwMode="auto">
          <a:xfrm>
            <a:off x="7848600" y="19812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Scope</a:t>
            </a:r>
          </a:p>
        </p:txBody>
      </p:sp>
      <p:sp>
        <p:nvSpPr>
          <p:cNvPr id="20" name="Oval 6"/>
          <p:cNvSpPr/>
          <p:nvPr/>
        </p:nvSpPr>
        <p:spPr bwMode="auto">
          <a:xfrm>
            <a:off x="7162800" y="31242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Cost</a:t>
            </a:r>
          </a:p>
        </p:txBody>
      </p:sp>
      <p:sp>
        <p:nvSpPr>
          <p:cNvPr id="21" name="Oval 7"/>
          <p:cNvSpPr/>
          <p:nvPr/>
        </p:nvSpPr>
        <p:spPr bwMode="auto">
          <a:xfrm>
            <a:off x="8686800" y="31242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</a:p>
        </p:txBody>
      </p:sp>
      <p:sp>
        <p:nvSpPr>
          <p:cNvPr id="23" name="Oval 8"/>
          <p:cNvSpPr/>
          <p:nvPr/>
        </p:nvSpPr>
        <p:spPr bwMode="auto">
          <a:xfrm>
            <a:off x="7848600" y="2743200"/>
            <a:ext cx="518251" cy="245487"/>
          </a:xfrm>
          <a:prstGeom prst="ellips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Quality</a:t>
            </a:r>
            <a:endParaRPr kumimoji="0" lang="sv-SE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5" name="Rounded Rectangle 9"/>
          <p:cNvSpPr/>
          <p:nvPr/>
        </p:nvSpPr>
        <p:spPr bwMode="auto">
          <a:xfrm>
            <a:off x="7086600" y="2590800"/>
            <a:ext cx="2100282" cy="900121"/>
          </a:xfrm>
          <a:prstGeom prst="roundRect">
            <a:avLst/>
          </a:prstGeom>
          <a:noFill/>
          <a:ln w="9525" cap="flat" cmpd="sng" algn="ctr">
            <a:solidFill>
              <a:srgbClr val="8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 animBg="1"/>
      <p:bldP spid="16" grpId="0" animBg="1"/>
      <p:bldP spid="17" grpId="0"/>
      <p:bldP spid="15" grpId="0" animBg="1"/>
      <p:bldP spid="18" grpId="0" animBg="1"/>
      <p:bldP spid="20" grpId="0" animBg="1"/>
      <p:bldP spid="21" grpId="0" animBg="1"/>
      <p:bldP spid="23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 bwMode="auto">
          <a:xfrm>
            <a:off x="6477000" y="4495800"/>
            <a:ext cx="2590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19D7B6-BF25-49CD-B912-5D7A8D3CB510}" type="slidenum">
              <a:rPr kumimoji="0" lang="en-US" sz="16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6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809742"/>
          </a:xfrm>
        </p:spPr>
        <p:txBody>
          <a:bodyPr/>
          <a:lstStyle/>
          <a:p>
            <a:r>
              <a:rPr lang="sv-SE" sz="9600" smtClean="0"/>
              <a:t>Agile in a nutshell</a:t>
            </a:r>
            <a:endParaRPr lang="sv-SE" sz="9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1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2C3FE-1982-4CB1-913A-3C76EC79E6EF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25605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71438"/>
            <a:ext cx="8229600" cy="649287"/>
          </a:xfrm>
        </p:spPr>
        <p:txBody>
          <a:bodyPr/>
          <a:lstStyle/>
          <a:p>
            <a:pPr algn="ctr" eaLnBrk="1" hangingPunct="1"/>
            <a:r>
              <a:rPr lang="sv-SE" smtClean="0">
                <a:solidFill>
                  <a:srgbClr val="000000"/>
                </a:solidFill>
              </a:rPr>
              <a:t>Agile Manifesto</a:t>
            </a:r>
          </a:p>
        </p:txBody>
      </p:sp>
      <p:sp>
        <p:nvSpPr>
          <p:cNvPr id="25606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0" y="2198688"/>
            <a:ext cx="9144000" cy="151606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sv-SE" sz="1800" u="sng" smtClean="0">
                <a:solidFill>
                  <a:srgbClr val="000000"/>
                </a:solidFill>
              </a:rPr>
              <a:t>www.agilemanifesto.org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sv-SE" sz="1800" smtClean="0">
                <a:solidFill>
                  <a:srgbClr val="000000"/>
                </a:solidFill>
              </a:rPr>
              <a:t>We are uncovering better ways of developing </a:t>
            </a:r>
            <a:br>
              <a:rPr lang="sv-SE" sz="1800" smtClean="0">
                <a:solidFill>
                  <a:srgbClr val="000000"/>
                </a:solidFill>
              </a:rPr>
            </a:br>
            <a:r>
              <a:rPr lang="sv-SE" sz="1800" smtClean="0">
                <a:solidFill>
                  <a:srgbClr val="000000"/>
                </a:solidFill>
              </a:rPr>
              <a:t>software by doing it and helping others do it. 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sv-SE" sz="1400" b="0" smtClean="0">
                <a:solidFill>
                  <a:srgbClr val="000000"/>
                </a:solidFill>
              </a:rPr>
              <a:t>Feb 11-13, 2001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sv-SE" sz="1400" b="0" smtClean="0">
                <a:solidFill>
                  <a:srgbClr val="000000"/>
                </a:solidFill>
              </a:rPr>
              <a:t>Snowbird ski resort, Utah</a:t>
            </a:r>
            <a:r>
              <a:rPr lang="sv-SE" sz="1800" smtClean="0">
                <a:solidFill>
                  <a:srgbClr val="000000"/>
                </a:solidFill>
              </a:rPr>
              <a:t/>
            </a:r>
            <a:br>
              <a:rPr lang="sv-SE" sz="1800" smtClean="0">
                <a:solidFill>
                  <a:srgbClr val="000000"/>
                </a:solidFill>
              </a:rPr>
            </a:br>
            <a:endParaRPr lang="sv-SE" sz="1800" smtClean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3643314"/>
            <a:ext cx="5357850" cy="2585323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Kent Beck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Mike Beedle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Arie van Bennekum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Alistair Cockburn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Ward Cunningham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Martin Fowler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James Grenning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Jim Highsmith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Andrew Hunt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Ron Jeffries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Jon Kern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Brian Marick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Robert C. Martin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Steve Mellor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Ken Schwaber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Jeff Sutherland</a:t>
            </a:r>
          </a:p>
          <a:p>
            <a:pPr>
              <a:lnSpc>
                <a:spcPct val="90000"/>
              </a:lnSpc>
              <a:defRPr/>
            </a:pPr>
            <a:r>
              <a:rPr lang="sv-SE" sz="2000">
                <a:solidFill>
                  <a:srgbClr val="000000"/>
                </a:solidFill>
                <a:cs typeface="+mn-cs"/>
              </a:rPr>
              <a:t>Dave Thomas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072074"/>
            <a:ext cx="897261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071810"/>
            <a:ext cx="902976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6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1000108"/>
            <a:ext cx="851541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1357298"/>
            <a:ext cx="862971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81029" y="142852"/>
            <a:ext cx="862971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1428736"/>
            <a:ext cx="954412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3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10" y="142852"/>
            <a:ext cx="874401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2844" y="1285860"/>
            <a:ext cx="965842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929198"/>
            <a:ext cx="862971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00958" y="5857868"/>
            <a:ext cx="800106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" y="2000240"/>
            <a:ext cx="755100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143900" y="2643182"/>
            <a:ext cx="755100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572396" y="2214554"/>
            <a:ext cx="800106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19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715140" y="4357694"/>
            <a:ext cx="807964" cy="1214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2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215338" y="3643314"/>
            <a:ext cx="790104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27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143900" y="1357298"/>
            <a:ext cx="825109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28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072462" y="4143380"/>
            <a:ext cx="790104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29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429520" y="4572008"/>
            <a:ext cx="825109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0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643042" y="0"/>
            <a:ext cx="815108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17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143768" y="1214422"/>
            <a:ext cx="795105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31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353796" y="3429000"/>
            <a:ext cx="790104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Picture 3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286512" y="428604"/>
            <a:ext cx="835110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42910" y="2428868"/>
            <a:ext cx="914406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357290" y="3000372"/>
            <a:ext cx="708665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1406" y="3429000"/>
            <a:ext cx="914406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4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6858016" y="5000636"/>
            <a:ext cx="884046" cy="10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18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572396" y="71414"/>
            <a:ext cx="800106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8215338" y="4929198"/>
            <a:ext cx="790104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5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714348" y="3896511"/>
            <a:ext cx="928694" cy="1175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12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6425102" y="5857892"/>
            <a:ext cx="790104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2531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22532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2C3FE-1982-4CB1-913A-3C76EC79E6EF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25605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71438"/>
            <a:ext cx="8229600" cy="649287"/>
          </a:xfrm>
        </p:spPr>
        <p:txBody>
          <a:bodyPr/>
          <a:lstStyle/>
          <a:p>
            <a:pPr algn="ctr" eaLnBrk="1" hangingPunct="1"/>
            <a:r>
              <a:rPr lang="sv-SE" smtClean="0">
                <a:solidFill>
                  <a:srgbClr val="000000"/>
                </a:solidFill>
              </a:rPr>
              <a:t>Agile Manifesto</a:t>
            </a:r>
          </a:p>
        </p:txBody>
      </p:sp>
      <p:sp>
        <p:nvSpPr>
          <p:cNvPr id="9" name="Rectangle 9"/>
          <p:cNvSpPr txBox="1">
            <a:spLocks noChangeArrowheads="1"/>
          </p:cNvSpPr>
          <p:nvPr/>
        </p:nvSpPr>
        <p:spPr bwMode="auto">
          <a:xfrm>
            <a:off x="0" y="609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1" i="0" u="sng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www.agilemanifesto.org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are uncovering better ways of developing </a:t>
            </a:r>
            <a:b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software by doing it and helping others do it. </a:t>
            </a:r>
            <a:b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Through this work we have come to value: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Individuals and interactions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over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processes and tools</a:t>
            </a:r>
          </a:p>
          <a:p>
            <a:pPr lvl="0" algn="ctr">
              <a:lnSpc>
                <a:spcPct val="90000"/>
              </a:lnSpc>
              <a:spcBef>
                <a:spcPct val="20000"/>
              </a:spcBef>
              <a:spcAft>
                <a:spcPts val="1200"/>
              </a:spcAft>
              <a:defRPr/>
            </a:pPr>
            <a:r>
              <a:rPr kumimoji="0" lang="sv-SE" sz="2000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Individer</a:t>
            </a:r>
            <a:r>
              <a:rPr kumimoji="0" lang="sv-SE" sz="2000" i="0" u="none" strike="noStrike" kern="0" cap="none" spc="0" normalizeH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och interaktioner </a:t>
            </a:r>
            <a:r>
              <a:rPr kumimoji="0" lang="sv-SE" sz="2000" i="0" u="none" strike="noStrike" kern="0" cap="none" spc="0" normalizeH="0" noProof="0" smtClean="0">
                <a:ln>
                  <a:noFill/>
                </a:ln>
                <a:solidFill>
                  <a:srgbClr val="237D9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framför </a:t>
            </a:r>
            <a:r>
              <a:rPr kumimoji="0" lang="sv-SE" sz="2000" i="0" u="none" strike="noStrike" kern="0" cap="none" spc="0" normalizeH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processer och verktyg</a:t>
            </a:r>
            <a:endParaRPr kumimoji="0" lang="sv-SE" sz="2000" i="0" u="none" strike="noStrike" kern="0" cap="none" spc="0" normalizeH="0" baseline="0" noProof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Working software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over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comprehensive documentation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000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Fungerande programvara </a:t>
            </a:r>
            <a:r>
              <a:rPr kumimoji="0" lang="sv-SE" sz="2000" i="0" u="none" strike="noStrike" kern="0" cap="none" spc="0" normalizeH="0" baseline="0" noProof="0" smtClean="0">
                <a:ln>
                  <a:noFill/>
                </a:ln>
                <a:solidFill>
                  <a:srgbClr val="237D9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framför </a:t>
            </a:r>
            <a:r>
              <a:rPr kumimoji="0" lang="sv-SE" sz="2000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omfattande dokumentation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Customer collaboration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over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contract negotiation</a:t>
            </a:r>
            <a:endParaRPr kumimoji="0" lang="sv-SE" sz="2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>
              <a:lnSpc>
                <a:spcPct val="90000"/>
              </a:lnSpc>
              <a:spcBef>
                <a:spcPct val="20000"/>
              </a:spcBef>
              <a:spcAft>
                <a:spcPts val="1200"/>
              </a:spcAft>
              <a:defRPr/>
            </a:pPr>
            <a:r>
              <a:rPr kumimoji="0" lang="sv-SE" sz="2000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Kundsamarbete </a:t>
            </a:r>
            <a:r>
              <a:rPr kumimoji="0" lang="sv-SE" sz="2000" i="0" u="none" strike="noStrike" kern="0" cap="none" spc="0" normalizeH="0" baseline="0" noProof="0" smtClean="0">
                <a:ln>
                  <a:noFill/>
                </a:ln>
                <a:solidFill>
                  <a:srgbClr val="237D9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framför </a:t>
            </a:r>
            <a:r>
              <a:rPr kumimoji="0" lang="sv-SE" sz="200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kontraktsförhandling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Responding to change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over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following a plan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ts val="2400"/>
              </a:spcAft>
              <a:buClrTx/>
              <a:buSzTx/>
              <a:buFontTx/>
              <a:buNone/>
              <a:tabLst/>
              <a:defRPr/>
            </a:pPr>
            <a:r>
              <a:rPr lang="sv-SE" sz="2000" kern="0" smtClean="0">
                <a:solidFill>
                  <a:srgbClr val="008000"/>
                </a:solidFill>
                <a:latin typeface="+mn-lt"/>
                <a:cs typeface="+mn-cs"/>
              </a:rPr>
              <a:t>Anpassning till förändring </a:t>
            </a:r>
            <a:r>
              <a:rPr lang="sv-SE" sz="2000" kern="0" smtClean="0">
                <a:solidFill>
                  <a:schemeClr val="tx1"/>
                </a:solidFill>
                <a:latin typeface="+mn-lt"/>
                <a:cs typeface="+mn-cs"/>
              </a:rPr>
              <a:t>framför </a:t>
            </a:r>
            <a:r>
              <a:rPr lang="sv-SE" sz="2000" kern="0" smtClean="0">
                <a:solidFill>
                  <a:srgbClr val="CC3300"/>
                </a:solidFill>
                <a:latin typeface="+mn-lt"/>
                <a:cs typeface="+mn-cs"/>
              </a:rPr>
              <a:t>att följa en plan</a:t>
            </a:r>
            <a:endParaRPr kumimoji="0" lang="sv-SE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That is, while there is value in the items on </a:t>
            </a:r>
            <a:b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v-SE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right, we value the items on the left more.</a:t>
            </a: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5605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142852"/>
            <a:ext cx="8229600" cy="649288"/>
          </a:xfrm>
        </p:spPr>
        <p:txBody>
          <a:bodyPr/>
          <a:lstStyle/>
          <a:p>
            <a:pPr algn="ctr" eaLnBrk="1" hangingPunct="1"/>
            <a:r>
              <a:rPr lang="sv-SE" smtClean="0">
                <a:solidFill>
                  <a:srgbClr val="000000"/>
                </a:solidFill>
              </a:rPr>
              <a:t>Principles behind the Agile Manifesto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142844" y="785794"/>
            <a:ext cx="4429156" cy="5857917"/>
          </a:xfrm>
          <a:solidFill>
            <a:schemeClr val="bg1"/>
          </a:solidFill>
          <a:ln w="12700">
            <a:solidFill>
              <a:srgbClr val="002060"/>
            </a:solidFill>
          </a:ln>
        </p:spPr>
        <p:txBody>
          <a:bodyPr/>
          <a:lstStyle/>
          <a:p>
            <a:r>
              <a:rPr lang="en-US" sz="1600" b="0" smtClean="0"/>
              <a:t>Our highest priority is to </a:t>
            </a:r>
            <a:r>
              <a:rPr lang="en-US" sz="1600" b="0" smtClean="0">
                <a:solidFill>
                  <a:srgbClr val="C00000"/>
                </a:solidFill>
              </a:rPr>
              <a:t>satisfy the customer</a:t>
            </a:r>
            <a:r>
              <a:rPr lang="en-US" sz="1600" b="0" smtClean="0"/>
              <a:t> through early and continuous delivery of valuable software. </a:t>
            </a:r>
          </a:p>
          <a:p>
            <a:r>
              <a:rPr lang="en-US" sz="1600" b="0" smtClean="0">
                <a:solidFill>
                  <a:srgbClr val="C00000"/>
                </a:solidFill>
              </a:rPr>
              <a:t>Welcome changing requirements</a:t>
            </a:r>
            <a:r>
              <a:rPr lang="en-US" sz="1600" b="0" smtClean="0"/>
              <a:t>, even late in  development. Agile processes </a:t>
            </a:r>
            <a:r>
              <a:rPr lang="en-US" sz="1600" b="0" smtClean="0">
                <a:cs typeface="Arial" pitchFamily="34" charset="0"/>
              </a:rPr>
              <a:t>harness</a:t>
            </a:r>
            <a:r>
              <a:rPr lang="en-US" sz="1600" b="0" smtClean="0"/>
              <a:t> change for the customer's competitive advantage. </a:t>
            </a:r>
          </a:p>
          <a:p>
            <a:r>
              <a:rPr lang="en-US" sz="1600" b="0" smtClean="0">
                <a:solidFill>
                  <a:srgbClr val="C00000"/>
                </a:solidFill>
              </a:rPr>
              <a:t>Deliver working software frequently</a:t>
            </a:r>
            <a:r>
              <a:rPr lang="en-US" sz="1600" b="0" smtClean="0"/>
              <a:t>, from a couple of weeks to a couple of months, with a preference to the shorter timescale. </a:t>
            </a:r>
          </a:p>
          <a:p>
            <a:r>
              <a:rPr lang="en-US" sz="1600" b="0" smtClean="0">
                <a:solidFill>
                  <a:srgbClr val="C00000"/>
                </a:solidFill>
              </a:rPr>
              <a:t>Business people and developers must work together </a:t>
            </a:r>
            <a:r>
              <a:rPr lang="en-US" sz="1600" b="0" smtClean="0"/>
              <a:t>daily throughout the project. </a:t>
            </a:r>
          </a:p>
          <a:p>
            <a:r>
              <a:rPr lang="en-US" sz="1600" b="0" smtClean="0"/>
              <a:t>Build projects around </a:t>
            </a:r>
            <a:r>
              <a:rPr lang="en-US" sz="1600" b="0" smtClean="0">
                <a:solidFill>
                  <a:srgbClr val="C00000"/>
                </a:solidFill>
              </a:rPr>
              <a:t>motivated individuals</a:t>
            </a:r>
            <a:r>
              <a:rPr lang="en-US" sz="1600" b="0" smtClean="0"/>
              <a:t>. Give them the environment and support they need, and </a:t>
            </a:r>
            <a:r>
              <a:rPr lang="en-US" sz="1600" b="0" smtClean="0">
                <a:solidFill>
                  <a:srgbClr val="C00000"/>
                </a:solidFill>
              </a:rPr>
              <a:t>trust</a:t>
            </a:r>
            <a:r>
              <a:rPr lang="en-US" sz="1600" b="0" smtClean="0"/>
              <a:t> them to get the job done. </a:t>
            </a:r>
          </a:p>
          <a:p>
            <a:r>
              <a:rPr lang="en-US" sz="1600" b="0" smtClean="0"/>
              <a:t>The most efficient and effective method of conveying information to and within a development team is </a:t>
            </a:r>
            <a:r>
              <a:rPr lang="en-US" sz="1600" b="0" smtClean="0">
                <a:solidFill>
                  <a:srgbClr val="C00000"/>
                </a:solidFill>
              </a:rPr>
              <a:t>face-to-face conversation.</a:t>
            </a:r>
            <a:r>
              <a:rPr lang="en-US" sz="1600" b="0" smtClean="0"/>
              <a:t> </a:t>
            </a:r>
          </a:p>
          <a:p>
            <a:endParaRPr lang="en-US" sz="1600" b="0" smtClean="0"/>
          </a:p>
          <a:p>
            <a:endParaRPr lang="sv-SE" sz="1600" b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714876" y="785794"/>
            <a:ext cx="4214842" cy="5857917"/>
          </a:xfrm>
          <a:solidFill>
            <a:schemeClr val="bg1"/>
          </a:solidFill>
          <a:ln w="12700">
            <a:solidFill>
              <a:srgbClr val="002060"/>
            </a:solidFill>
          </a:ln>
        </p:spPr>
        <p:txBody>
          <a:bodyPr/>
          <a:lstStyle/>
          <a:p>
            <a:r>
              <a:rPr lang="en-US" sz="1600" b="0" smtClean="0">
                <a:solidFill>
                  <a:srgbClr val="C00000"/>
                </a:solidFill>
              </a:rPr>
              <a:t>Working software</a:t>
            </a:r>
            <a:r>
              <a:rPr lang="en-US" sz="1600" b="0" smtClean="0"/>
              <a:t> is the primary measure of progress. </a:t>
            </a:r>
          </a:p>
          <a:p>
            <a:r>
              <a:rPr lang="en-US" sz="1600" b="0" smtClean="0"/>
              <a:t>Agile processes promote </a:t>
            </a:r>
            <a:r>
              <a:rPr lang="en-US" sz="1600" b="0" smtClean="0">
                <a:solidFill>
                  <a:srgbClr val="C00000"/>
                </a:solidFill>
              </a:rPr>
              <a:t>sustainable development</a:t>
            </a:r>
            <a:r>
              <a:rPr lang="en-US" sz="1600" b="0" smtClean="0"/>
              <a:t>. The sponsors, developers, and users should be able to maintain a constant pace indefinitely. </a:t>
            </a:r>
          </a:p>
          <a:p>
            <a:r>
              <a:rPr lang="en-US" sz="1600" b="0" smtClean="0"/>
              <a:t>Continuous attention to </a:t>
            </a:r>
            <a:r>
              <a:rPr lang="en-US" sz="1600" b="0" smtClean="0">
                <a:solidFill>
                  <a:srgbClr val="C00000"/>
                </a:solidFill>
              </a:rPr>
              <a:t>technical excellence and good design </a:t>
            </a:r>
            <a:r>
              <a:rPr lang="en-US" sz="1600" b="0" smtClean="0"/>
              <a:t>enhances agility. </a:t>
            </a:r>
          </a:p>
          <a:p>
            <a:r>
              <a:rPr lang="en-US" sz="1600" b="0" smtClean="0">
                <a:solidFill>
                  <a:srgbClr val="C00000"/>
                </a:solidFill>
              </a:rPr>
              <a:t>Simplicity-</a:t>
            </a:r>
            <a:r>
              <a:rPr lang="en-US" sz="1600" b="0" smtClean="0"/>
              <a:t>-the art of maximizing the amount of work not done--is essential. </a:t>
            </a:r>
          </a:p>
          <a:p>
            <a:r>
              <a:rPr lang="en-US" sz="1600" b="0" smtClean="0"/>
              <a:t>The best architectures, requirements, and designs emerge from </a:t>
            </a:r>
            <a:r>
              <a:rPr lang="en-US" sz="1600" b="0" smtClean="0">
                <a:solidFill>
                  <a:srgbClr val="C00000"/>
                </a:solidFill>
              </a:rPr>
              <a:t>self-organizing teams</a:t>
            </a:r>
            <a:r>
              <a:rPr lang="en-US" sz="1600" b="0" smtClean="0"/>
              <a:t>. </a:t>
            </a:r>
          </a:p>
          <a:p>
            <a:r>
              <a:rPr lang="en-US" sz="1600" b="0" smtClean="0"/>
              <a:t>At regular intervals, the team </a:t>
            </a:r>
            <a:r>
              <a:rPr lang="en-US" sz="1600" b="0" smtClean="0">
                <a:solidFill>
                  <a:srgbClr val="C00000"/>
                </a:solidFill>
              </a:rPr>
              <a:t>reflects on how  to become more effective</a:t>
            </a:r>
            <a:r>
              <a:rPr lang="en-US" sz="1600" b="0" smtClean="0"/>
              <a:t>, then tunes and adjusts its behavior accordingly. </a:t>
            </a:r>
          </a:p>
          <a:p>
            <a:endParaRPr lang="sv-SE" sz="1600" b="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5" name="Picture 5" descr="C:\Users\Henrik\AppData\Local\Microsoft\Windows\Temporary Internet Files\Content.IE5\5MUW6PLJ\CA4NLKT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928670"/>
            <a:ext cx="7791450" cy="378621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686800" cy="649288"/>
          </a:xfrm>
        </p:spPr>
        <p:txBody>
          <a:bodyPr/>
          <a:lstStyle/>
          <a:p>
            <a:r>
              <a:rPr lang="sv-SE" smtClean="0"/>
              <a:t>Agile ”umbrella”</a:t>
            </a:r>
            <a:endParaRPr lang="sv-SE"/>
          </a:p>
        </p:txBody>
      </p:sp>
      <p:sp>
        <p:nvSpPr>
          <p:cNvPr id="8" name="TextBox 7"/>
          <p:cNvSpPr txBox="1"/>
          <p:nvPr/>
        </p:nvSpPr>
        <p:spPr>
          <a:xfrm>
            <a:off x="5072066" y="5688449"/>
            <a:ext cx="407193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b="1" smtClean="0">
                <a:solidFill>
                  <a:schemeClr val="accent5">
                    <a:lumMod val="50000"/>
                  </a:schemeClr>
                </a:solidFill>
              </a:rPr>
              <a:t>Sources:</a:t>
            </a:r>
          </a:p>
          <a:p>
            <a:r>
              <a:rPr lang="sv-SE" sz="1050" smtClean="0">
                <a:solidFill>
                  <a:schemeClr val="accent5">
                    <a:lumMod val="50000"/>
                  </a:schemeClr>
                </a:solidFill>
              </a:rPr>
              <a:t>3rd Annual ”State of Agile Development” Survey June-July 2008</a:t>
            </a:r>
          </a:p>
          <a:p>
            <a:pPr marL="271463" indent="-271463">
              <a:buFont typeface="Arial" pitchFamily="34" charset="0"/>
              <a:buChar char="•"/>
            </a:pPr>
            <a:r>
              <a:rPr lang="sv-SE" sz="1050" smtClean="0">
                <a:solidFill>
                  <a:schemeClr val="accent5">
                    <a:lumMod val="50000"/>
                  </a:schemeClr>
                </a:solidFill>
              </a:rPr>
              <a:t>3061 respondents</a:t>
            </a:r>
          </a:p>
          <a:p>
            <a:pPr marL="271463" indent="-271463">
              <a:buFont typeface="Arial" pitchFamily="34" charset="0"/>
              <a:buChar char="•"/>
            </a:pPr>
            <a:r>
              <a:rPr lang="sv-SE" sz="1050" smtClean="0">
                <a:solidFill>
                  <a:schemeClr val="accent5">
                    <a:lumMod val="50000"/>
                  </a:schemeClr>
                </a:solidFill>
              </a:rPr>
              <a:t>80 countries</a:t>
            </a:r>
          </a:p>
          <a:p>
            <a:endParaRPr lang="sv-SE" sz="105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Cloud 8"/>
          <p:cNvSpPr/>
          <p:nvPr/>
        </p:nvSpPr>
        <p:spPr bwMode="auto">
          <a:xfrm>
            <a:off x="0" y="2857496"/>
            <a:ext cx="3000364" cy="2286016"/>
          </a:xfrm>
          <a:prstGeom prst="cloud">
            <a:avLst/>
          </a:prstGeom>
          <a:solidFill>
            <a:srgbClr val="FFFF99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3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Scrum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" name="Cloud 9"/>
          <p:cNvSpPr/>
          <p:nvPr/>
        </p:nvSpPr>
        <p:spPr bwMode="auto">
          <a:xfrm>
            <a:off x="2500298" y="3214686"/>
            <a:ext cx="1571636" cy="1428760"/>
          </a:xfrm>
          <a:prstGeom prst="cloud">
            <a:avLst/>
          </a:prstGeom>
          <a:solidFill>
            <a:srgbClr val="FFC000">
              <a:alpha val="60000"/>
            </a:srgb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3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XP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" name="Cloud 10"/>
          <p:cNvSpPr/>
          <p:nvPr/>
        </p:nvSpPr>
        <p:spPr bwMode="auto">
          <a:xfrm>
            <a:off x="4643438" y="3143248"/>
            <a:ext cx="1357322" cy="71438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DSDM</a:t>
            </a: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2" name="Cloud 11"/>
          <p:cNvSpPr/>
          <p:nvPr/>
        </p:nvSpPr>
        <p:spPr bwMode="auto">
          <a:xfrm>
            <a:off x="6286512" y="3000372"/>
            <a:ext cx="1071538" cy="642942"/>
          </a:xfrm>
          <a:prstGeom prst="cloud">
            <a:avLst/>
          </a:prstGeom>
          <a:solidFill>
            <a:srgbClr val="CCFFCC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FDD</a:t>
            </a: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3" name="Cloud 12"/>
          <p:cNvSpPr/>
          <p:nvPr/>
        </p:nvSpPr>
        <p:spPr bwMode="auto">
          <a:xfrm>
            <a:off x="5643570" y="3786190"/>
            <a:ext cx="1143008" cy="642942"/>
          </a:xfrm>
          <a:prstGeom prst="cloud">
            <a:avLst/>
          </a:prstGeom>
          <a:solidFill>
            <a:srgbClr val="FFBDBD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Crystal</a:t>
            </a: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4" name="Cloud 13"/>
          <p:cNvSpPr/>
          <p:nvPr/>
        </p:nvSpPr>
        <p:spPr bwMode="auto">
          <a:xfrm>
            <a:off x="1357290" y="5429264"/>
            <a:ext cx="1357322" cy="642942"/>
          </a:xfrm>
          <a:prstGeom prst="cloud">
            <a:avLst/>
          </a:prstGeom>
          <a:solidFill>
            <a:srgbClr val="DEC8EE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000" smtClean="0"/>
              <a:t>Kanban</a:t>
            </a: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" name="Cloud 14"/>
          <p:cNvSpPr/>
          <p:nvPr/>
        </p:nvSpPr>
        <p:spPr bwMode="auto">
          <a:xfrm>
            <a:off x="4714876" y="4429132"/>
            <a:ext cx="642942" cy="428628"/>
          </a:xfrm>
          <a:prstGeom prst="cloud">
            <a:avLst/>
          </a:prstGeom>
          <a:solidFill>
            <a:schemeClr val="bg1">
              <a:lumMod val="85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6" name="Cloud 15"/>
          <p:cNvSpPr/>
          <p:nvPr/>
        </p:nvSpPr>
        <p:spPr bwMode="auto">
          <a:xfrm>
            <a:off x="5857884" y="2643182"/>
            <a:ext cx="642942" cy="428628"/>
          </a:xfrm>
          <a:prstGeom prst="cloud">
            <a:avLst/>
          </a:prstGeom>
          <a:solidFill>
            <a:schemeClr val="bg1">
              <a:lumMod val="85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7" name="Cloud 16"/>
          <p:cNvSpPr/>
          <p:nvPr/>
        </p:nvSpPr>
        <p:spPr bwMode="auto">
          <a:xfrm>
            <a:off x="3000364" y="2571744"/>
            <a:ext cx="642942" cy="428628"/>
          </a:xfrm>
          <a:prstGeom prst="cloud">
            <a:avLst/>
          </a:prstGeom>
          <a:solidFill>
            <a:schemeClr val="bg1">
              <a:lumMod val="85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" name="Cloud 17"/>
          <p:cNvSpPr/>
          <p:nvPr/>
        </p:nvSpPr>
        <p:spPr bwMode="auto">
          <a:xfrm>
            <a:off x="7072330" y="3929066"/>
            <a:ext cx="642942" cy="428628"/>
          </a:xfrm>
          <a:prstGeom prst="cloud">
            <a:avLst/>
          </a:prstGeom>
          <a:solidFill>
            <a:schemeClr val="bg1">
              <a:lumMod val="85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9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7"/>
          <p:cNvGrpSpPr/>
          <p:nvPr/>
        </p:nvGrpSpPr>
        <p:grpSpPr>
          <a:xfrm>
            <a:off x="214282" y="2143116"/>
            <a:ext cx="3571900" cy="2571768"/>
            <a:chOff x="500034" y="1643050"/>
            <a:chExt cx="2183084" cy="1500198"/>
          </a:xfrm>
        </p:grpSpPr>
        <p:grpSp>
          <p:nvGrpSpPr>
            <p:cNvPr id="4" name="Group 20"/>
            <p:cNvGrpSpPr/>
            <p:nvPr/>
          </p:nvGrpSpPr>
          <p:grpSpPr>
            <a:xfrm>
              <a:off x="785786" y="1643050"/>
              <a:ext cx="1897332" cy="1500198"/>
              <a:chOff x="330033" y="1285860"/>
              <a:chExt cx="4679630" cy="3700128"/>
            </a:xfrm>
          </p:grpSpPr>
          <p:pic>
            <p:nvPicPr>
              <p:cNvPr id="31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486772">
                <a:off x="330033" y="2090582"/>
                <a:ext cx="3366621" cy="86675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6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57290" y="2786058"/>
                <a:ext cx="2366489" cy="129537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8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05125">
                <a:off x="1643042" y="2786058"/>
                <a:ext cx="3366621" cy="12858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9" name="Picture 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7916">
                <a:off x="1986938" y="3450439"/>
                <a:ext cx="2362315" cy="153554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0" name="Picture 3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163629">
                <a:off x="2143108" y="2000240"/>
                <a:ext cx="2000264" cy="172400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1" name="Picture 3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1011578">
                <a:off x="428596" y="3000372"/>
                <a:ext cx="2428892" cy="172400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2" name="Picture 17" descr="C:\Users\Henrik\AppData\Local\Microsoft\Windows\Temporary Internet Files\Content.IE5\32S93WBN\MCj04348670000[1]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857224" y="1285860"/>
                <a:ext cx="1285884" cy="1285884"/>
              </a:xfrm>
              <a:prstGeom prst="rect">
                <a:avLst/>
              </a:prstGeom>
              <a:noFill/>
            </p:spPr>
          </p:pic>
          <p:pic>
            <p:nvPicPr>
              <p:cNvPr id="43" name="Picture 18" descr="C:\Users\Henrik\AppData\Local\Microsoft\Windows\Temporary Internet Files\Content.IE5\RZ2WJWOI\MCj02378310000[1].wmf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928794" y="2571744"/>
                <a:ext cx="1244912" cy="1285884"/>
              </a:xfrm>
              <a:prstGeom prst="rect">
                <a:avLst/>
              </a:prstGeom>
              <a:noFill/>
            </p:spPr>
          </p:pic>
          <p:pic>
            <p:nvPicPr>
              <p:cNvPr id="44" name="Picture 19" descr="C:\Users\Henrik\AppData\Local\Microsoft\Windows\Temporary Internet Files\Content.IE5\VHTXRRCQ\MCj02382670000[1].wmf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2285984" y="1571612"/>
                <a:ext cx="1693908" cy="1000132"/>
              </a:xfrm>
              <a:prstGeom prst="rect">
                <a:avLst/>
              </a:prstGeom>
              <a:noFill/>
            </p:spPr>
          </p:pic>
          <p:pic>
            <p:nvPicPr>
              <p:cNvPr id="45" name="Picture 20" descr="C:\Users\Henrik\AppData\Local\Microsoft\Windows\Temporary Internet Files\Content.IE5\2AU21JP9\MCj02900530000[1].wmf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642910" y="3143248"/>
                <a:ext cx="1140737" cy="848008"/>
              </a:xfrm>
              <a:prstGeom prst="rect">
                <a:avLst/>
              </a:prstGeom>
              <a:noFill/>
            </p:spPr>
          </p:pic>
        </p:grp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00034" y="2234611"/>
              <a:ext cx="1500166" cy="908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49288"/>
          </a:xfrm>
        </p:spPr>
        <p:txBody>
          <a:bodyPr/>
          <a:lstStyle/>
          <a:p>
            <a:r>
              <a:rPr lang="sv-SE" smtClean="0"/>
              <a:t>Many SW projects are like a cannon ball</a:t>
            </a:r>
            <a:endParaRPr lang="sv-SE"/>
          </a:p>
        </p:txBody>
      </p:sp>
      <p:pic>
        <p:nvPicPr>
          <p:cNvPr id="83974" name="Picture 6" descr="C:\Users\Henrik\AppData\Local\Microsoft\Windows\Temporary Internet Files\Content.IE5\RZ2WJWOI\MCj03316180000[1].wm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2844" y="4944946"/>
            <a:ext cx="2500330" cy="1413012"/>
          </a:xfrm>
          <a:prstGeom prst="rect">
            <a:avLst/>
          </a:prstGeom>
          <a:noFill/>
        </p:spPr>
      </p:pic>
      <p:pic>
        <p:nvPicPr>
          <p:cNvPr id="33" name="Picture 16" descr="C:\Users\Henrik\AppData\Local\Microsoft\Windows\Temporary Internet Files\Content.IE5\VHTXRRCQ\MCNA02276_0000[1].wm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95800" y="1828800"/>
            <a:ext cx="2286016" cy="1803390"/>
          </a:xfrm>
          <a:prstGeom prst="rect">
            <a:avLst/>
          </a:prstGeom>
          <a:noFill/>
        </p:spPr>
      </p:pic>
      <p:pic>
        <p:nvPicPr>
          <p:cNvPr id="34" name="Picture 9" descr="C:\Users\Henrik\AppData\Local\Microsoft\Windows\Temporary Internet Files\Content.IE5\VHTXRRCQ\MCj04396100000[1].png"/>
          <p:cNvPicPr>
            <a:picLocks noChangeAspect="1" noChangeArrowheads="1"/>
          </p:cNvPicPr>
          <p:nvPr/>
        </p:nvPicPr>
        <p:blipFill>
          <a:blip r:embed="rId16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104493" y="2285992"/>
            <a:ext cx="1039507" cy="1143008"/>
          </a:xfrm>
          <a:prstGeom prst="rect">
            <a:avLst/>
          </a:prstGeom>
          <a:noFill/>
        </p:spPr>
      </p:pic>
      <p:pic>
        <p:nvPicPr>
          <p:cNvPr id="35" name="Picture 34" descr="C:\Users\Henrik\AppData\Local\Microsoft\Windows\Temporary Internet Files\Content.IE5\VHTXRRCQ\MCj04396100000[1]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715008" y="857232"/>
            <a:ext cx="1039507" cy="1143008"/>
          </a:xfrm>
          <a:prstGeom prst="rect">
            <a:avLst/>
          </a:prstGeom>
          <a:noFill/>
        </p:spPr>
      </p:pic>
      <p:grpSp>
        <p:nvGrpSpPr>
          <p:cNvPr id="5" name="Group 38"/>
          <p:cNvGrpSpPr/>
          <p:nvPr/>
        </p:nvGrpSpPr>
        <p:grpSpPr>
          <a:xfrm>
            <a:off x="2596896" y="2857496"/>
            <a:ext cx="6475698" cy="2231136"/>
            <a:chOff x="2596896" y="2857496"/>
            <a:chExt cx="6475698" cy="2231136"/>
          </a:xfrm>
        </p:grpSpPr>
        <p:pic>
          <p:nvPicPr>
            <p:cNvPr id="32" name="Picture 6" descr="C:\Users\Henrik\AppData\Local\Microsoft\Windows\Temporary Internet Files\Content.IE5\RZ2WJWOI\MCj03316180000[1].wmf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5378" r="-505" b="73235"/>
            <a:stretch>
              <a:fillRect/>
            </a:stretch>
          </p:blipFill>
          <p:spPr bwMode="auto">
            <a:xfrm>
              <a:off x="8715398" y="3643314"/>
              <a:ext cx="357196" cy="357190"/>
            </a:xfrm>
            <a:prstGeom prst="rect">
              <a:avLst/>
            </a:prstGeom>
            <a:noFill/>
          </p:spPr>
        </p:pic>
        <p:sp>
          <p:nvSpPr>
            <p:cNvPr id="37" name="Freeform 36"/>
            <p:cNvSpPr/>
            <p:nvPr/>
          </p:nvSpPr>
          <p:spPr bwMode="auto">
            <a:xfrm>
              <a:off x="2596896" y="2857496"/>
              <a:ext cx="6071616" cy="2231136"/>
            </a:xfrm>
            <a:custGeom>
              <a:avLst/>
              <a:gdLst>
                <a:gd name="connsiteX0" fmla="*/ 0 w 6071616"/>
                <a:gd name="connsiteY0" fmla="*/ 2231136 h 2231136"/>
                <a:gd name="connsiteX1" fmla="*/ 3163824 w 6071616"/>
                <a:gd name="connsiteY1" fmla="*/ 237744 h 2231136"/>
                <a:gd name="connsiteX2" fmla="*/ 6071616 w 6071616"/>
                <a:gd name="connsiteY2" fmla="*/ 804672 h 223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1616" h="2231136">
                  <a:moveTo>
                    <a:pt x="0" y="2231136"/>
                  </a:moveTo>
                  <a:cubicBezTo>
                    <a:pt x="1075944" y="1353312"/>
                    <a:pt x="2151888" y="475488"/>
                    <a:pt x="3163824" y="237744"/>
                  </a:cubicBezTo>
                  <a:cubicBezTo>
                    <a:pt x="4175760" y="0"/>
                    <a:pt x="5123688" y="402336"/>
                    <a:pt x="6071616" y="804672"/>
                  </a:cubicBezTo>
                </a:path>
              </a:pathLst>
            </a:custGeom>
            <a:noFill/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142876" y="1000108"/>
            <a:ext cx="5286380" cy="1373187"/>
          </a:xfrm>
        </p:spPr>
        <p:txBody>
          <a:bodyPr/>
          <a:lstStyle/>
          <a:p>
            <a:pPr>
              <a:buNone/>
            </a:pPr>
            <a:r>
              <a:rPr lang="sv-SE" sz="1800" smtClean="0"/>
              <a:t>Assumptions:</a:t>
            </a:r>
          </a:p>
          <a:p>
            <a:r>
              <a:rPr lang="sv-SE" sz="1800" smtClean="0"/>
              <a:t>The customer knows what he wants</a:t>
            </a:r>
          </a:p>
          <a:p>
            <a:r>
              <a:rPr lang="sv-SE" sz="1800" smtClean="0"/>
              <a:t>The developers know how to build it</a:t>
            </a:r>
          </a:p>
          <a:p>
            <a:r>
              <a:rPr lang="sv-SE" sz="1800" smtClean="0"/>
              <a:t>Nothing will change along the way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989 0.20995 L 4.44444E-6 4.81481E-6 " pathEditMode="relative" ptsTypes="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xplosion 2 15"/>
          <p:cNvSpPr/>
          <p:nvPr/>
        </p:nvSpPr>
        <p:spPr bwMode="auto">
          <a:xfrm>
            <a:off x="214314" y="5429264"/>
            <a:ext cx="428596" cy="428628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Agile is like a homing missile</a:t>
            </a:r>
            <a:endParaRPr lang="sv-SE"/>
          </a:p>
        </p:txBody>
      </p:sp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544745">
            <a:off x="581025" y="5161165"/>
            <a:ext cx="903052" cy="19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9" descr="C:\Users\Henrik\AppData\Local\Microsoft\Windows\Temporary Internet Files\Content.IE5\VHTXRRCQ\MCj04396100000[1]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104493" y="2285992"/>
            <a:ext cx="1039507" cy="1143008"/>
          </a:xfrm>
          <a:prstGeom prst="rect">
            <a:avLst/>
          </a:prstGeom>
          <a:noFill/>
        </p:spPr>
      </p:pic>
      <p:pic>
        <p:nvPicPr>
          <p:cNvPr id="10" name="Picture 9" descr="C:\Users\Henrik\AppData\Local\Microsoft\Windows\Temporary Internet Files\Content.IE5\VHTXRRCQ\MCj0439610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2889" y="1000108"/>
            <a:ext cx="1039507" cy="1143008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643879">
            <a:off x="2941297" y="4531632"/>
            <a:ext cx="903052" cy="19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224332">
            <a:off x="5068081" y="3821736"/>
            <a:ext cx="903052" cy="19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672654">
            <a:off x="6124669" y="2462333"/>
            <a:ext cx="903052" cy="19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215074" y="0"/>
            <a:ext cx="267892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Freeform 14"/>
          <p:cNvSpPr/>
          <p:nvPr/>
        </p:nvSpPr>
        <p:spPr bwMode="auto">
          <a:xfrm>
            <a:off x="640080" y="2139696"/>
            <a:ext cx="6041803" cy="3236976"/>
          </a:xfrm>
          <a:custGeom>
            <a:avLst/>
            <a:gdLst>
              <a:gd name="connsiteX0" fmla="*/ 0 w 6041803"/>
              <a:gd name="connsiteY0" fmla="*/ 3236976 h 3236976"/>
              <a:gd name="connsiteX1" fmla="*/ 274320 w 6041803"/>
              <a:gd name="connsiteY1" fmla="*/ 3108960 h 3236976"/>
              <a:gd name="connsiteX2" fmla="*/ 329184 w 6041803"/>
              <a:gd name="connsiteY2" fmla="*/ 3072384 h 3236976"/>
              <a:gd name="connsiteX3" fmla="*/ 384048 w 6041803"/>
              <a:gd name="connsiteY3" fmla="*/ 3054096 h 3236976"/>
              <a:gd name="connsiteX4" fmla="*/ 512064 w 6041803"/>
              <a:gd name="connsiteY4" fmla="*/ 3017520 h 3236976"/>
              <a:gd name="connsiteX5" fmla="*/ 566928 w 6041803"/>
              <a:gd name="connsiteY5" fmla="*/ 2999232 h 3236976"/>
              <a:gd name="connsiteX6" fmla="*/ 658368 w 6041803"/>
              <a:gd name="connsiteY6" fmla="*/ 2944368 h 3236976"/>
              <a:gd name="connsiteX7" fmla="*/ 713232 w 6041803"/>
              <a:gd name="connsiteY7" fmla="*/ 2907792 h 3236976"/>
              <a:gd name="connsiteX8" fmla="*/ 987552 w 6041803"/>
              <a:gd name="connsiteY8" fmla="*/ 2834640 h 3236976"/>
              <a:gd name="connsiteX9" fmla="*/ 1097280 w 6041803"/>
              <a:gd name="connsiteY9" fmla="*/ 2779776 h 3236976"/>
              <a:gd name="connsiteX10" fmla="*/ 1170432 w 6041803"/>
              <a:gd name="connsiteY10" fmla="*/ 2743200 h 3236976"/>
              <a:gd name="connsiteX11" fmla="*/ 1225296 w 6041803"/>
              <a:gd name="connsiteY11" fmla="*/ 2724912 h 3236976"/>
              <a:gd name="connsiteX12" fmla="*/ 1316736 w 6041803"/>
              <a:gd name="connsiteY12" fmla="*/ 2688336 h 3236976"/>
              <a:gd name="connsiteX13" fmla="*/ 1444752 w 6041803"/>
              <a:gd name="connsiteY13" fmla="*/ 2670048 h 3236976"/>
              <a:gd name="connsiteX14" fmla="*/ 1554480 w 6041803"/>
              <a:gd name="connsiteY14" fmla="*/ 2633472 h 3236976"/>
              <a:gd name="connsiteX15" fmla="*/ 1810512 w 6041803"/>
              <a:gd name="connsiteY15" fmla="*/ 2578608 h 3236976"/>
              <a:gd name="connsiteX16" fmla="*/ 1920240 w 6041803"/>
              <a:gd name="connsiteY16" fmla="*/ 2596896 h 3236976"/>
              <a:gd name="connsiteX17" fmla="*/ 1975104 w 6041803"/>
              <a:gd name="connsiteY17" fmla="*/ 2578608 h 3236976"/>
              <a:gd name="connsiteX18" fmla="*/ 2084832 w 6041803"/>
              <a:gd name="connsiteY18" fmla="*/ 2596896 h 3236976"/>
              <a:gd name="connsiteX19" fmla="*/ 2249424 w 6041803"/>
              <a:gd name="connsiteY19" fmla="*/ 2596896 h 3236976"/>
              <a:gd name="connsiteX20" fmla="*/ 2651760 w 6041803"/>
              <a:gd name="connsiteY20" fmla="*/ 2578608 h 3236976"/>
              <a:gd name="connsiteX21" fmla="*/ 2871216 w 6041803"/>
              <a:gd name="connsiteY21" fmla="*/ 2578608 h 3236976"/>
              <a:gd name="connsiteX22" fmla="*/ 3145536 w 6041803"/>
              <a:gd name="connsiteY22" fmla="*/ 2560320 h 3236976"/>
              <a:gd name="connsiteX23" fmla="*/ 3584448 w 6041803"/>
              <a:gd name="connsiteY23" fmla="*/ 2505456 h 3236976"/>
              <a:gd name="connsiteX24" fmla="*/ 3639312 w 6041803"/>
              <a:gd name="connsiteY24" fmla="*/ 2468880 h 3236976"/>
              <a:gd name="connsiteX25" fmla="*/ 3694176 w 6041803"/>
              <a:gd name="connsiteY25" fmla="*/ 2450592 h 3236976"/>
              <a:gd name="connsiteX26" fmla="*/ 4005072 w 6041803"/>
              <a:gd name="connsiteY26" fmla="*/ 2359152 h 3236976"/>
              <a:gd name="connsiteX27" fmla="*/ 4059936 w 6041803"/>
              <a:gd name="connsiteY27" fmla="*/ 2340864 h 3236976"/>
              <a:gd name="connsiteX28" fmla="*/ 4114800 w 6041803"/>
              <a:gd name="connsiteY28" fmla="*/ 2304288 h 3236976"/>
              <a:gd name="connsiteX29" fmla="*/ 4169664 w 6041803"/>
              <a:gd name="connsiteY29" fmla="*/ 2249424 h 3236976"/>
              <a:gd name="connsiteX30" fmla="*/ 4224528 w 6041803"/>
              <a:gd name="connsiteY30" fmla="*/ 2231136 h 3236976"/>
              <a:gd name="connsiteX31" fmla="*/ 4334256 w 6041803"/>
              <a:gd name="connsiteY31" fmla="*/ 2176272 h 3236976"/>
              <a:gd name="connsiteX32" fmla="*/ 4389120 w 6041803"/>
              <a:gd name="connsiteY32" fmla="*/ 2121408 h 3236976"/>
              <a:gd name="connsiteX33" fmla="*/ 4443984 w 6041803"/>
              <a:gd name="connsiteY33" fmla="*/ 2084832 h 3236976"/>
              <a:gd name="connsiteX34" fmla="*/ 4626864 w 6041803"/>
              <a:gd name="connsiteY34" fmla="*/ 1920240 h 3236976"/>
              <a:gd name="connsiteX35" fmla="*/ 4681728 w 6041803"/>
              <a:gd name="connsiteY35" fmla="*/ 1901952 h 3236976"/>
              <a:gd name="connsiteX36" fmla="*/ 4791456 w 6041803"/>
              <a:gd name="connsiteY36" fmla="*/ 1792224 h 3236976"/>
              <a:gd name="connsiteX37" fmla="*/ 4901184 w 6041803"/>
              <a:gd name="connsiteY37" fmla="*/ 1737360 h 3236976"/>
              <a:gd name="connsiteX38" fmla="*/ 5010912 w 6041803"/>
              <a:gd name="connsiteY38" fmla="*/ 1682496 h 3236976"/>
              <a:gd name="connsiteX39" fmla="*/ 5230368 w 6041803"/>
              <a:gd name="connsiteY39" fmla="*/ 1463040 h 3236976"/>
              <a:gd name="connsiteX40" fmla="*/ 5285232 w 6041803"/>
              <a:gd name="connsiteY40" fmla="*/ 1408176 h 3236976"/>
              <a:gd name="connsiteX41" fmla="*/ 5340096 w 6041803"/>
              <a:gd name="connsiteY41" fmla="*/ 1353312 h 3236976"/>
              <a:gd name="connsiteX42" fmla="*/ 5431536 w 6041803"/>
              <a:gd name="connsiteY42" fmla="*/ 1243584 h 3236976"/>
              <a:gd name="connsiteX43" fmla="*/ 5504688 w 6041803"/>
              <a:gd name="connsiteY43" fmla="*/ 1133856 h 3236976"/>
              <a:gd name="connsiteX44" fmla="*/ 5596128 w 6041803"/>
              <a:gd name="connsiteY44" fmla="*/ 1024128 h 3236976"/>
              <a:gd name="connsiteX45" fmla="*/ 5614416 w 6041803"/>
              <a:gd name="connsiteY45" fmla="*/ 969264 h 3236976"/>
              <a:gd name="connsiteX46" fmla="*/ 5705856 w 6041803"/>
              <a:gd name="connsiteY46" fmla="*/ 859536 h 3236976"/>
              <a:gd name="connsiteX47" fmla="*/ 5760720 w 6041803"/>
              <a:gd name="connsiteY47" fmla="*/ 749808 h 3236976"/>
              <a:gd name="connsiteX48" fmla="*/ 5779008 w 6041803"/>
              <a:gd name="connsiteY48" fmla="*/ 694944 h 3236976"/>
              <a:gd name="connsiteX49" fmla="*/ 5815584 w 6041803"/>
              <a:gd name="connsiteY49" fmla="*/ 640080 h 3236976"/>
              <a:gd name="connsiteX50" fmla="*/ 5833872 w 6041803"/>
              <a:gd name="connsiteY50" fmla="*/ 585216 h 3236976"/>
              <a:gd name="connsiteX51" fmla="*/ 5870448 w 6041803"/>
              <a:gd name="connsiteY51" fmla="*/ 493776 h 3236976"/>
              <a:gd name="connsiteX52" fmla="*/ 5925312 w 6041803"/>
              <a:gd name="connsiteY52" fmla="*/ 329184 h 3236976"/>
              <a:gd name="connsiteX53" fmla="*/ 5980176 w 6041803"/>
              <a:gd name="connsiteY53" fmla="*/ 146304 h 3236976"/>
              <a:gd name="connsiteX54" fmla="*/ 5998464 w 6041803"/>
              <a:gd name="connsiteY54" fmla="*/ 91440 h 3236976"/>
              <a:gd name="connsiteX55" fmla="*/ 6035040 w 6041803"/>
              <a:gd name="connsiteY55" fmla="*/ 0 h 323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41803" h="3236976">
                <a:moveTo>
                  <a:pt x="0" y="3236976"/>
                </a:moveTo>
                <a:cubicBezTo>
                  <a:pt x="91440" y="3194304"/>
                  <a:pt x="184066" y="3154087"/>
                  <a:pt x="274320" y="3108960"/>
                </a:cubicBezTo>
                <a:cubicBezTo>
                  <a:pt x="293979" y="3099130"/>
                  <a:pt x="309525" y="3082214"/>
                  <a:pt x="329184" y="3072384"/>
                </a:cubicBezTo>
                <a:cubicBezTo>
                  <a:pt x="346426" y="3063763"/>
                  <a:pt x="365584" y="3059635"/>
                  <a:pt x="384048" y="3054096"/>
                </a:cubicBezTo>
                <a:cubicBezTo>
                  <a:pt x="426556" y="3041344"/>
                  <a:pt x="469556" y="3030272"/>
                  <a:pt x="512064" y="3017520"/>
                </a:cubicBezTo>
                <a:cubicBezTo>
                  <a:pt x="530528" y="3011981"/>
                  <a:pt x="549686" y="3007853"/>
                  <a:pt x="566928" y="2999232"/>
                </a:cubicBezTo>
                <a:cubicBezTo>
                  <a:pt x="598721" y="2983336"/>
                  <a:pt x="628225" y="2963207"/>
                  <a:pt x="658368" y="2944368"/>
                </a:cubicBezTo>
                <a:cubicBezTo>
                  <a:pt x="677007" y="2932719"/>
                  <a:pt x="692943" y="2916246"/>
                  <a:pt x="713232" y="2907792"/>
                </a:cubicBezTo>
                <a:cubicBezTo>
                  <a:pt x="846412" y="2852300"/>
                  <a:pt x="863475" y="2855319"/>
                  <a:pt x="987552" y="2834640"/>
                </a:cubicBezTo>
                <a:cubicBezTo>
                  <a:pt x="1092987" y="2764350"/>
                  <a:pt x="991278" y="2825205"/>
                  <a:pt x="1097280" y="2779776"/>
                </a:cubicBezTo>
                <a:cubicBezTo>
                  <a:pt x="1122338" y="2769037"/>
                  <a:pt x="1145374" y="2753939"/>
                  <a:pt x="1170432" y="2743200"/>
                </a:cubicBezTo>
                <a:cubicBezTo>
                  <a:pt x="1188151" y="2735606"/>
                  <a:pt x="1207246" y="2731681"/>
                  <a:pt x="1225296" y="2724912"/>
                </a:cubicBezTo>
                <a:cubicBezTo>
                  <a:pt x="1256034" y="2713385"/>
                  <a:pt x="1284888" y="2696298"/>
                  <a:pt x="1316736" y="2688336"/>
                </a:cubicBezTo>
                <a:cubicBezTo>
                  <a:pt x="1358554" y="2677881"/>
                  <a:pt x="1402080" y="2676144"/>
                  <a:pt x="1444752" y="2670048"/>
                </a:cubicBezTo>
                <a:cubicBezTo>
                  <a:pt x="1481328" y="2657856"/>
                  <a:pt x="1516781" y="2641550"/>
                  <a:pt x="1554480" y="2633472"/>
                </a:cubicBezTo>
                <a:cubicBezTo>
                  <a:pt x="1877461" y="2564262"/>
                  <a:pt x="1545573" y="2666921"/>
                  <a:pt x="1810512" y="2578608"/>
                </a:cubicBezTo>
                <a:cubicBezTo>
                  <a:pt x="1847088" y="2584704"/>
                  <a:pt x="1883159" y="2596896"/>
                  <a:pt x="1920240" y="2596896"/>
                </a:cubicBezTo>
                <a:cubicBezTo>
                  <a:pt x="1939517" y="2596896"/>
                  <a:pt x="1955827" y="2578608"/>
                  <a:pt x="1975104" y="2578608"/>
                </a:cubicBezTo>
                <a:cubicBezTo>
                  <a:pt x="2012185" y="2578608"/>
                  <a:pt x="2048256" y="2590800"/>
                  <a:pt x="2084832" y="2596896"/>
                </a:cubicBezTo>
                <a:cubicBezTo>
                  <a:pt x="2263234" y="2552295"/>
                  <a:pt x="2040469" y="2596896"/>
                  <a:pt x="2249424" y="2596896"/>
                </a:cubicBezTo>
                <a:cubicBezTo>
                  <a:pt x="2383674" y="2596896"/>
                  <a:pt x="2517648" y="2584704"/>
                  <a:pt x="2651760" y="2578608"/>
                </a:cubicBezTo>
                <a:cubicBezTo>
                  <a:pt x="2805915" y="2609439"/>
                  <a:pt x="2684074" y="2595621"/>
                  <a:pt x="2871216" y="2578608"/>
                </a:cubicBezTo>
                <a:cubicBezTo>
                  <a:pt x="2962483" y="2570311"/>
                  <a:pt x="3054096" y="2566416"/>
                  <a:pt x="3145536" y="2560320"/>
                </a:cubicBezTo>
                <a:cubicBezTo>
                  <a:pt x="3418642" y="2469285"/>
                  <a:pt x="3048249" y="2582056"/>
                  <a:pt x="3584448" y="2505456"/>
                </a:cubicBezTo>
                <a:cubicBezTo>
                  <a:pt x="3606207" y="2502348"/>
                  <a:pt x="3619653" y="2478710"/>
                  <a:pt x="3639312" y="2468880"/>
                </a:cubicBezTo>
                <a:cubicBezTo>
                  <a:pt x="3656554" y="2460259"/>
                  <a:pt x="3675578" y="2455664"/>
                  <a:pt x="3694176" y="2450592"/>
                </a:cubicBezTo>
                <a:cubicBezTo>
                  <a:pt x="3972488" y="2374689"/>
                  <a:pt x="3705468" y="2459020"/>
                  <a:pt x="4005072" y="2359152"/>
                </a:cubicBezTo>
                <a:cubicBezTo>
                  <a:pt x="4023360" y="2353056"/>
                  <a:pt x="4043896" y="2351557"/>
                  <a:pt x="4059936" y="2340864"/>
                </a:cubicBezTo>
                <a:cubicBezTo>
                  <a:pt x="4078224" y="2328672"/>
                  <a:pt x="4097915" y="2318359"/>
                  <a:pt x="4114800" y="2304288"/>
                </a:cubicBezTo>
                <a:cubicBezTo>
                  <a:pt x="4134669" y="2287731"/>
                  <a:pt x="4148145" y="2263770"/>
                  <a:pt x="4169664" y="2249424"/>
                </a:cubicBezTo>
                <a:cubicBezTo>
                  <a:pt x="4185704" y="2238731"/>
                  <a:pt x="4207286" y="2239757"/>
                  <a:pt x="4224528" y="2231136"/>
                </a:cubicBezTo>
                <a:cubicBezTo>
                  <a:pt x="4366335" y="2160232"/>
                  <a:pt x="4196354" y="2222239"/>
                  <a:pt x="4334256" y="2176272"/>
                </a:cubicBezTo>
                <a:cubicBezTo>
                  <a:pt x="4352544" y="2157984"/>
                  <a:pt x="4369251" y="2137965"/>
                  <a:pt x="4389120" y="2121408"/>
                </a:cubicBezTo>
                <a:cubicBezTo>
                  <a:pt x="4406005" y="2107337"/>
                  <a:pt x="4427556" y="2099434"/>
                  <a:pt x="4443984" y="2084832"/>
                </a:cubicBezTo>
                <a:cubicBezTo>
                  <a:pt x="4511880" y="2024480"/>
                  <a:pt x="4549681" y="1964345"/>
                  <a:pt x="4626864" y="1920240"/>
                </a:cubicBezTo>
                <a:cubicBezTo>
                  <a:pt x="4643601" y="1910676"/>
                  <a:pt x="4663440" y="1908048"/>
                  <a:pt x="4681728" y="1901952"/>
                </a:cubicBezTo>
                <a:cubicBezTo>
                  <a:pt x="4718304" y="1865376"/>
                  <a:pt x="4748417" y="1820917"/>
                  <a:pt x="4791456" y="1792224"/>
                </a:cubicBezTo>
                <a:cubicBezTo>
                  <a:pt x="4948689" y="1687402"/>
                  <a:pt x="4749753" y="1813076"/>
                  <a:pt x="4901184" y="1737360"/>
                </a:cubicBezTo>
                <a:cubicBezTo>
                  <a:pt x="5042991" y="1666456"/>
                  <a:pt x="4873010" y="1728463"/>
                  <a:pt x="5010912" y="1682496"/>
                </a:cubicBezTo>
                <a:lnTo>
                  <a:pt x="5230368" y="1463040"/>
                </a:lnTo>
                <a:lnTo>
                  <a:pt x="5285232" y="1408176"/>
                </a:lnTo>
                <a:cubicBezTo>
                  <a:pt x="5303520" y="1389888"/>
                  <a:pt x="5325750" y="1374831"/>
                  <a:pt x="5340096" y="1353312"/>
                </a:cubicBezTo>
                <a:cubicBezTo>
                  <a:pt x="5391018" y="1276929"/>
                  <a:pt x="5361130" y="1313990"/>
                  <a:pt x="5431536" y="1243584"/>
                </a:cubicBezTo>
                <a:cubicBezTo>
                  <a:pt x="5463675" y="1147166"/>
                  <a:pt x="5428582" y="1225183"/>
                  <a:pt x="5504688" y="1133856"/>
                </a:cubicBezTo>
                <a:cubicBezTo>
                  <a:pt x="5631994" y="981089"/>
                  <a:pt x="5435842" y="1184414"/>
                  <a:pt x="5596128" y="1024128"/>
                </a:cubicBezTo>
                <a:cubicBezTo>
                  <a:pt x="5602224" y="1005840"/>
                  <a:pt x="5605795" y="986506"/>
                  <a:pt x="5614416" y="969264"/>
                </a:cubicBezTo>
                <a:cubicBezTo>
                  <a:pt x="5639877" y="918342"/>
                  <a:pt x="5665410" y="899982"/>
                  <a:pt x="5705856" y="859536"/>
                </a:cubicBezTo>
                <a:cubicBezTo>
                  <a:pt x="5751823" y="721634"/>
                  <a:pt x="5689816" y="891615"/>
                  <a:pt x="5760720" y="749808"/>
                </a:cubicBezTo>
                <a:cubicBezTo>
                  <a:pt x="5769341" y="732566"/>
                  <a:pt x="5770387" y="712186"/>
                  <a:pt x="5779008" y="694944"/>
                </a:cubicBezTo>
                <a:cubicBezTo>
                  <a:pt x="5788838" y="675285"/>
                  <a:pt x="5805754" y="659739"/>
                  <a:pt x="5815584" y="640080"/>
                </a:cubicBezTo>
                <a:cubicBezTo>
                  <a:pt x="5824205" y="622838"/>
                  <a:pt x="5827103" y="603266"/>
                  <a:pt x="5833872" y="585216"/>
                </a:cubicBezTo>
                <a:cubicBezTo>
                  <a:pt x="5845399" y="554478"/>
                  <a:pt x="5860067" y="524919"/>
                  <a:pt x="5870448" y="493776"/>
                </a:cubicBezTo>
                <a:cubicBezTo>
                  <a:pt x="5949198" y="257526"/>
                  <a:pt x="5810831" y="615385"/>
                  <a:pt x="5925312" y="329184"/>
                </a:cubicBezTo>
                <a:cubicBezTo>
                  <a:pt x="5954655" y="153126"/>
                  <a:pt x="5922184" y="281618"/>
                  <a:pt x="5980176" y="146304"/>
                </a:cubicBezTo>
                <a:cubicBezTo>
                  <a:pt x="5987770" y="128585"/>
                  <a:pt x="5989843" y="108682"/>
                  <a:pt x="5998464" y="91440"/>
                </a:cubicBezTo>
                <a:cubicBezTo>
                  <a:pt x="6041803" y="4762"/>
                  <a:pt x="6035040" y="70575"/>
                  <a:pt x="6035040" y="0"/>
                </a:cubicBezTo>
              </a:path>
            </a:pathLst>
          </a:custGeom>
          <a:noFill/>
          <a:ln w="12700" cap="flat" cmpd="sng" algn="ctr">
            <a:solidFill>
              <a:srgbClr val="FFAE9B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3" name="Explosion 2 22"/>
          <p:cNvSpPr/>
          <p:nvPr/>
        </p:nvSpPr>
        <p:spPr bwMode="auto">
          <a:xfrm>
            <a:off x="2571768" y="4429132"/>
            <a:ext cx="428596" cy="428628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" name="Explosion 2 23"/>
          <p:cNvSpPr/>
          <p:nvPr/>
        </p:nvSpPr>
        <p:spPr bwMode="auto">
          <a:xfrm>
            <a:off x="4714876" y="4000504"/>
            <a:ext cx="428596" cy="428628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5" name="Explosion 2 24"/>
          <p:cNvSpPr/>
          <p:nvPr/>
        </p:nvSpPr>
        <p:spPr bwMode="auto">
          <a:xfrm>
            <a:off x="6000760" y="2786058"/>
            <a:ext cx="428596" cy="428628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28" name="Picture 16" descr="C:\Users\Henrik\AppData\Local\Microsoft\Windows\Temporary Internet Files\Content.IE5\VHTXRRCQ\MCNA02276_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214554"/>
            <a:ext cx="1358345" cy="1071570"/>
          </a:xfrm>
          <a:prstGeom prst="rect">
            <a:avLst/>
          </a:prstGeom>
          <a:noFill/>
        </p:spPr>
      </p:pic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114315" y="1000108"/>
            <a:ext cx="66008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sv-SE" sz="1800" b="1" kern="0" smtClean="0">
                <a:solidFill>
                  <a:schemeClr val="tx1"/>
                </a:solidFill>
                <a:latin typeface="+mn-lt"/>
                <a:cs typeface="+mn-cs"/>
              </a:rPr>
              <a:t>Assumptions: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6"/>
              </a:buBlip>
              <a:defRPr/>
            </a:pPr>
            <a:r>
              <a:rPr lang="sv-SE" sz="1800" b="1" kern="0" smtClean="0">
                <a:solidFill>
                  <a:schemeClr val="tx1"/>
                </a:solidFill>
                <a:latin typeface="+mn-lt"/>
                <a:cs typeface="+mn-cs"/>
              </a:rPr>
              <a:t>The </a:t>
            </a:r>
            <a:r>
              <a:rPr lang="sv-SE" sz="1800" b="1" kern="0">
                <a:solidFill>
                  <a:schemeClr val="tx1"/>
                </a:solidFill>
                <a:latin typeface="+mn-lt"/>
                <a:cs typeface="+mn-cs"/>
              </a:rPr>
              <a:t>customer discovers what he wants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6"/>
              </a:buBlip>
              <a:defRPr/>
            </a:pPr>
            <a:r>
              <a:rPr lang="sv-SE" sz="1800" b="1" kern="0">
                <a:solidFill>
                  <a:schemeClr val="tx1"/>
                </a:solidFill>
                <a:latin typeface="+mn-lt"/>
                <a:cs typeface="+mn-cs"/>
              </a:rPr>
              <a:t>The developers discover how to build it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6"/>
              </a:buBlip>
              <a:defRPr/>
            </a:pPr>
            <a:r>
              <a:rPr lang="sv-SE" sz="1800" b="1" kern="0" smtClean="0">
                <a:solidFill>
                  <a:schemeClr val="tx1"/>
                </a:solidFill>
                <a:latin typeface="+mn-lt"/>
                <a:cs typeface="+mn-cs"/>
              </a:rPr>
              <a:t>Things </a:t>
            </a:r>
            <a:r>
              <a:rPr lang="sv-SE" sz="1800" b="1" kern="0">
                <a:solidFill>
                  <a:schemeClr val="tx1"/>
                </a:solidFill>
                <a:latin typeface="+mn-lt"/>
                <a:cs typeface="+mn-cs"/>
              </a:rPr>
              <a:t>change along the way</a:t>
            </a:r>
          </a:p>
        </p:txBody>
      </p:sp>
      <p:sp>
        <p:nvSpPr>
          <p:cNvPr id="57" name="Rectangle 56"/>
          <p:cNvSpPr/>
          <p:nvPr/>
        </p:nvSpPr>
        <p:spPr>
          <a:xfrm>
            <a:off x="0" y="2714620"/>
            <a:ext cx="3929058" cy="954107"/>
          </a:xfrm>
          <a:prstGeom prst="rect">
            <a:avLst/>
          </a:prstGeom>
          <a:solidFill>
            <a:srgbClr val="FFFFCC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Principle #2: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Welcome changing requirements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, even late in  development. Agile processes harness change for the customer's competitive advantage. 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26 0.19953 L 2.22222E-6 1.48148E-6 " pathEditMode="relative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23" grpId="0" animBg="1"/>
      <p:bldP spid="24" grpId="0" animBg="1"/>
      <p:bldP spid="25" grpId="0" animBg="1"/>
      <p:bldP spid="5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AutoShape 176"/>
          <p:cNvSpPr>
            <a:spLocks noChangeArrowheads="1"/>
          </p:cNvSpPr>
          <p:nvPr/>
        </p:nvSpPr>
        <p:spPr bwMode="auto">
          <a:xfrm>
            <a:off x="5943600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z="1400" smtClean="0"/>
              <a:t>Henrik Kniberg</a:t>
            </a:r>
          </a:p>
        </p:txBody>
      </p:sp>
      <p:sp>
        <p:nvSpPr>
          <p:cNvPr id="30726" name="AutoShape 108"/>
          <p:cNvSpPr>
            <a:spLocks noChangeArrowheads="1"/>
          </p:cNvSpPr>
          <p:nvPr/>
        </p:nvSpPr>
        <p:spPr bwMode="auto">
          <a:xfrm>
            <a:off x="5978517" y="1000125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C</a:t>
            </a:r>
          </a:p>
        </p:txBody>
      </p:sp>
      <p:sp>
        <p:nvSpPr>
          <p:cNvPr id="30727" name="AutoShape 109"/>
          <p:cNvSpPr>
            <a:spLocks noChangeArrowheads="1"/>
          </p:cNvSpPr>
          <p:nvPr/>
        </p:nvSpPr>
        <p:spPr bwMode="auto">
          <a:xfrm>
            <a:off x="6196005" y="1000125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D</a:t>
            </a:r>
          </a:p>
        </p:txBody>
      </p:sp>
      <p:sp>
        <p:nvSpPr>
          <p:cNvPr id="307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Timeboxing</a:t>
            </a:r>
          </a:p>
        </p:txBody>
      </p:sp>
      <p:sp>
        <p:nvSpPr>
          <p:cNvPr id="30729" name="AutoShape 23"/>
          <p:cNvSpPr>
            <a:spLocks noChangeArrowheads="1"/>
          </p:cNvSpPr>
          <p:nvPr/>
        </p:nvSpPr>
        <p:spPr bwMode="auto">
          <a:xfrm>
            <a:off x="5980105" y="768350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sp>
        <p:nvSpPr>
          <p:cNvPr id="30730" name="Text Box 27"/>
          <p:cNvSpPr txBox="1">
            <a:spLocks noChangeArrowheads="1"/>
          </p:cNvSpPr>
          <p:nvPr/>
        </p:nvSpPr>
        <p:spPr bwMode="auto">
          <a:xfrm>
            <a:off x="142844" y="952500"/>
            <a:ext cx="61427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/>
              <a:t>Plan</a:t>
            </a:r>
            <a:endParaRPr lang="sv-SE" sz="1800"/>
          </a:p>
        </p:txBody>
      </p:sp>
      <p:sp>
        <p:nvSpPr>
          <p:cNvPr id="306216" name="Text Box 40"/>
          <p:cNvSpPr txBox="1">
            <a:spLocks noChangeArrowheads="1"/>
          </p:cNvSpPr>
          <p:nvPr/>
        </p:nvSpPr>
        <p:spPr bwMode="auto">
          <a:xfrm>
            <a:off x="74169" y="2097640"/>
            <a:ext cx="215225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/>
              <a:t>Traditional scenario</a:t>
            </a:r>
          </a:p>
        </p:txBody>
      </p:sp>
      <p:sp>
        <p:nvSpPr>
          <p:cNvPr id="306228" name="Text Box 52"/>
          <p:cNvSpPr txBox="1">
            <a:spLocks noChangeArrowheads="1"/>
          </p:cNvSpPr>
          <p:nvPr/>
        </p:nvSpPr>
        <p:spPr bwMode="auto">
          <a:xfrm>
            <a:off x="71406" y="3967170"/>
            <a:ext cx="159235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/>
              <a:t>Agile scenario</a:t>
            </a:r>
            <a:endParaRPr lang="sv-SE" sz="1800"/>
          </a:p>
        </p:txBody>
      </p:sp>
      <p:grpSp>
        <p:nvGrpSpPr>
          <p:cNvPr id="2" name="Group 94"/>
          <p:cNvGrpSpPr>
            <a:grpSpLocks/>
          </p:cNvGrpSpPr>
          <p:nvPr/>
        </p:nvGrpSpPr>
        <p:grpSpPr bwMode="auto">
          <a:xfrm>
            <a:off x="3500430" y="1527175"/>
            <a:ext cx="700087" cy="296863"/>
            <a:chOff x="3515" y="1248"/>
            <a:chExt cx="441" cy="187"/>
          </a:xfrm>
        </p:grpSpPr>
        <p:sp>
          <p:nvSpPr>
            <p:cNvPr id="30809" name="Rectangle 79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10" name="Text Box 80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1</a:t>
              </a:r>
            </a:p>
          </p:txBody>
        </p:sp>
      </p:grpSp>
      <p:sp>
        <p:nvSpPr>
          <p:cNvPr id="30734" name="Line 83"/>
          <p:cNvSpPr>
            <a:spLocks noChangeShapeType="1"/>
          </p:cNvSpPr>
          <p:nvPr/>
        </p:nvSpPr>
        <p:spPr bwMode="auto">
          <a:xfrm>
            <a:off x="3500430" y="1311275"/>
            <a:ext cx="0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148130" y="1527175"/>
            <a:ext cx="700087" cy="296863"/>
            <a:chOff x="3515" y="1248"/>
            <a:chExt cx="441" cy="187"/>
          </a:xfrm>
        </p:grpSpPr>
        <p:sp>
          <p:nvSpPr>
            <p:cNvPr id="30807" name="Rectangle 99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8" name="Text Box 100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2</a:t>
              </a:r>
            </a:p>
          </p:txBody>
        </p:sp>
      </p:grp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4794242" y="1527175"/>
            <a:ext cx="700088" cy="296863"/>
            <a:chOff x="3515" y="1248"/>
            <a:chExt cx="441" cy="187"/>
          </a:xfrm>
        </p:grpSpPr>
        <p:sp>
          <p:nvSpPr>
            <p:cNvPr id="30805" name="Rectangle 102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6" name="Text Box 103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3</a:t>
              </a:r>
            </a:p>
          </p:txBody>
        </p:sp>
      </p:grpSp>
      <p:grpSp>
        <p:nvGrpSpPr>
          <p:cNvPr id="5" name="Group 104"/>
          <p:cNvGrpSpPr>
            <a:grpSpLocks/>
          </p:cNvGrpSpPr>
          <p:nvPr/>
        </p:nvGrpSpPr>
        <p:grpSpPr bwMode="auto">
          <a:xfrm>
            <a:off x="5441942" y="1527175"/>
            <a:ext cx="700088" cy="296863"/>
            <a:chOff x="3515" y="1248"/>
            <a:chExt cx="441" cy="187"/>
          </a:xfrm>
        </p:grpSpPr>
        <p:sp>
          <p:nvSpPr>
            <p:cNvPr id="30803" name="Rectangle 105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4" name="Text Box 106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4</a:t>
              </a:r>
            </a:p>
          </p:txBody>
        </p:sp>
      </p:grpSp>
      <p:sp>
        <p:nvSpPr>
          <p:cNvPr id="30738" name="AutoShape 107"/>
          <p:cNvSpPr>
            <a:spLocks noChangeArrowheads="1"/>
          </p:cNvSpPr>
          <p:nvPr/>
        </p:nvSpPr>
        <p:spPr bwMode="auto">
          <a:xfrm>
            <a:off x="6197592" y="768350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sp>
        <p:nvSpPr>
          <p:cNvPr id="30739" name="Line 110"/>
          <p:cNvSpPr>
            <a:spLocks noChangeShapeType="1"/>
          </p:cNvSpPr>
          <p:nvPr/>
        </p:nvSpPr>
        <p:spPr bwMode="auto">
          <a:xfrm>
            <a:off x="6084880" y="1319213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287" name="AutoShape 111"/>
          <p:cNvSpPr>
            <a:spLocks noChangeArrowheads="1"/>
          </p:cNvSpPr>
          <p:nvPr/>
        </p:nvSpPr>
        <p:spPr bwMode="auto">
          <a:xfrm>
            <a:off x="8621724" y="2463800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C</a:t>
            </a:r>
          </a:p>
        </p:txBody>
      </p:sp>
      <p:sp>
        <p:nvSpPr>
          <p:cNvPr id="306288" name="AutoShape 112"/>
          <p:cNvSpPr>
            <a:spLocks noChangeArrowheads="1"/>
          </p:cNvSpPr>
          <p:nvPr/>
        </p:nvSpPr>
        <p:spPr bwMode="auto">
          <a:xfrm>
            <a:off x="8839211" y="2463800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D</a:t>
            </a:r>
          </a:p>
        </p:txBody>
      </p:sp>
      <p:sp>
        <p:nvSpPr>
          <p:cNvPr id="306289" name="AutoShape 113"/>
          <p:cNvSpPr>
            <a:spLocks noChangeArrowheads="1"/>
          </p:cNvSpPr>
          <p:nvPr/>
        </p:nvSpPr>
        <p:spPr bwMode="auto">
          <a:xfrm>
            <a:off x="8623311" y="2232025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grpSp>
        <p:nvGrpSpPr>
          <p:cNvPr id="6" name="Group 114"/>
          <p:cNvGrpSpPr>
            <a:grpSpLocks/>
          </p:cNvGrpSpPr>
          <p:nvPr/>
        </p:nvGrpSpPr>
        <p:grpSpPr bwMode="auto">
          <a:xfrm>
            <a:off x="3513149" y="3040063"/>
            <a:ext cx="700087" cy="296862"/>
            <a:chOff x="3515" y="1248"/>
            <a:chExt cx="441" cy="187"/>
          </a:xfrm>
        </p:grpSpPr>
        <p:sp>
          <p:nvSpPr>
            <p:cNvPr id="30801" name="Rectangle 115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2" name="Text Box 116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1</a:t>
              </a:r>
            </a:p>
          </p:txBody>
        </p:sp>
      </p:grpSp>
      <p:sp>
        <p:nvSpPr>
          <p:cNvPr id="306293" name="Line 117"/>
          <p:cNvSpPr>
            <a:spLocks noChangeShapeType="1"/>
          </p:cNvSpPr>
          <p:nvPr/>
        </p:nvSpPr>
        <p:spPr bwMode="auto">
          <a:xfrm>
            <a:off x="3513149" y="2824163"/>
            <a:ext cx="0" cy="503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grpSp>
        <p:nvGrpSpPr>
          <p:cNvPr id="7" name="Group 118"/>
          <p:cNvGrpSpPr>
            <a:grpSpLocks/>
          </p:cNvGrpSpPr>
          <p:nvPr/>
        </p:nvGrpSpPr>
        <p:grpSpPr bwMode="auto">
          <a:xfrm>
            <a:off x="4160849" y="3040063"/>
            <a:ext cx="700087" cy="296862"/>
            <a:chOff x="3515" y="1248"/>
            <a:chExt cx="441" cy="187"/>
          </a:xfrm>
        </p:grpSpPr>
        <p:sp>
          <p:nvSpPr>
            <p:cNvPr id="30799" name="Rectangle 119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0" name="Text Box 120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2</a:t>
              </a:r>
            </a:p>
          </p:txBody>
        </p:sp>
      </p:grpSp>
      <p:grpSp>
        <p:nvGrpSpPr>
          <p:cNvPr id="8" name="Group 121"/>
          <p:cNvGrpSpPr>
            <a:grpSpLocks/>
          </p:cNvGrpSpPr>
          <p:nvPr/>
        </p:nvGrpSpPr>
        <p:grpSpPr bwMode="auto">
          <a:xfrm>
            <a:off x="4806961" y="3040063"/>
            <a:ext cx="700088" cy="296862"/>
            <a:chOff x="3515" y="1248"/>
            <a:chExt cx="441" cy="187"/>
          </a:xfrm>
        </p:grpSpPr>
        <p:sp>
          <p:nvSpPr>
            <p:cNvPr id="30797" name="Rectangle 122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8" name="Text Box 123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3</a:t>
              </a:r>
            </a:p>
          </p:txBody>
        </p:sp>
      </p:grpSp>
      <p:grpSp>
        <p:nvGrpSpPr>
          <p:cNvPr id="9" name="Group 124"/>
          <p:cNvGrpSpPr>
            <a:grpSpLocks/>
          </p:cNvGrpSpPr>
          <p:nvPr/>
        </p:nvGrpSpPr>
        <p:grpSpPr bwMode="auto">
          <a:xfrm>
            <a:off x="5454661" y="3040063"/>
            <a:ext cx="700088" cy="296862"/>
            <a:chOff x="3515" y="1248"/>
            <a:chExt cx="441" cy="187"/>
          </a:xfrm>
        </p:grpSpPr>
        <p:sp>
          <p:nvSpPr>
            <p:cNvPr id="30795" name="Rectangle 125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6" name="Text Box 126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4</a:t>
              </a:r>
            </a:p>
          </p:txBody>
        </p:sp>
      </p:grpSp>
      <p:sp>
        <p:nvSpPr>
          <p:cNvPr id="306303" name="AutoShape 127"/>
          <p:cNvSpPr>
            <a:spLocks noChangeArrowheads="1"/>
          </p:cNvSpPr>
          <p:nvPr/>
        </p:nvSpPr>
        <p:spPr bwMode="auto">
          <a:xfrm>
            <a:off x="8840799" y="2232025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grpSp>
        <p:nvGrpSpPr>
          <p:cNvPr id="10" name="Group 129"/>
          <p:cNvGrpSpPr>
            <a:grpSpLocks/>
          </p:cNvGrpSpPr>
          <p:nvPr/>
        </p:nvGrpSpPr>
        <p:grpSpPr bwMode="auto">
          <a:xfrm>
            <a:off x="6096011" y="3040063"/>
            <a:ext cx="700088" cy="296862"/>
            <a:chOff x="3515" y="1248"/>
            <a:chExt cx="441" cy="187"/>
          </a:xfrm>
        </p:grpSpPr>
        <p:sp>
          <p:nvSpPr>
            <p:cNvPr id="30793" name="Rectangle 130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4" name="Text Box 131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5</a:t>
              </a:r>
            </a:p>
          </p:txBody>
        </p:sp>
      </p:grpSp>
      <p:grpSp>
        <p:nvGrpSpPr>
          <p:cNvPr id="11" name="Group 133"/>
          <p:cNvGrpSpPr>
            <a:grpSpLocks/>
          </p:cNvGrpSpPr>
          <p:nvPr/>
        </p:nvGrpSpPr>
        <p:grpSpPr bwMode="auto">
          <a:xfrm>
            <a:off x="6743711" y="3040063"/>
            <a:ext cx="700088" cy="296862"/>
            <a:chOff x="3515" y="1248"/>
            <a:chExt cx="441" cy="187"/>
          </a:xfrm>
        </p:grpSpPr>
        <p:sp>
          <p:nvSpPr>
            <p:cNvPr id="30791" name="Rectangle 134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2" name="Text Box 135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6</a:t>
              </a:r>
            </a:p>
          </p:txBody>
        </p:sp>
      </p:grpSp>
      <p:grpSp>
        <p:nvGrpSpPr>
          <p:cNvPr id="12" name="Group 136"/>
          <p:cNvGrpSpPr>
            <a:grpSpLocks/>
          </p:cNvGrpSpPr>
          <p:nvPr/>
        </p:nvGrpSpPr>
        <p:grpSpPr bwMode="auto">
          <a:xfrm>
            <a:off x="7389824" y="3040063"/>
            <a:ext cx="700087" cy="296862"/>
            <a:chOff x="3515" y="1248"/>
            <a:chExt cx="441" cy="187"/>
          </a:xfrm>
        </p:grpSpPr>
        <p:sp>
          <p:nvSpPr>
            <p:cNvPr id="30789" name="Rectangle 137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0" name="Text Box 138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7</a:t>
              </a:r>
            </a:p>
          </p:txBody>
        </p:sp>
      </p:grpSp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8037524" y="3040063"/>
            <a:ext cx="700087" cy="296862"/>
            <a:chOff x="3515" y="1248"/>
            <a:chExt cx="441" cy="187"/>
          </a:xfrm>
        </p:grpSpPr>
        <p:sp>
          <p:nvSpPr>
            <p:cNvPr id="30787" name="Rectangle 140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8" name="Text Box 141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8</a:t>
              </a:r>
            </a:p>
          </p:txBody>
        </p:sp>
      </p:grpSp>
      <p:sp>
        <p:nvSpPr>
          <p:cNvPr id="306318" name="Line 142"/>
          <p:cNvSpPr>
            <a:spLocks noChangeShapeType="1"/>
          </p:cNvSpPr>
          <p:nvPr/>
        </p:nvSpPr>
        <p:spPr bwMode="auto">
          <a:xfrm>
            <a:off x="8680461" y="2832100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21" name="AutoShape 145"/>
          <p:cNvSpPr>
            <a:spLocks noChangeArrowheads="1"/>
          </p:cNvSpPr>
          <p:nvPr/>
        </p:nvSpPr>
        <p:spPr bwMode="auto">
          <a:xfrm>
            <a:off x="7086600" y="4206875"/>
            <a:ext cx="287338" cy="288925"/>
          </a:xfrm>
          <a:prstGeom prst="cube">
            <a:avLst>
              <a:gd name="adj" fmla="val 25000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grpSp>
        <p:nvGrpSpPr>
          <p:cNvPr id="14" name="Group 146"/>
          <p:cNvGrpSpPr>
            <a:grpSpLocks/>
          </p:cNvGrpSpPr>
          <p:nvPr/>
        </p:nvGrpSpPr>
        <p:grpSpPr bwMode="auto">
          <a:xfrm>
            <a:off x="3513149" y="4846645"/>
            <a:ext cx="700087" cy="296863"/>
            <a:chOff x="3515" y="1248"/>
            <a:chExt cx="441" cy="187"/>
          </a:xfrm>
        </p:grpSpPr>
        <p:sp>
          <p:nvSpPr>
            <p:cNvPr id="30785" name="Rectangle 147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6" name="Text Box 148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1</a:t>
              </a:r>
            </a:p>
          </p:txBody>
        </p:sp>
      </p:grpSp>
      <p:sp>
        <p:nvSpPr>
          <p:cNvPr id="306325" name="Line 149"/>
          <p:cNvSpPr>
            <a:spLocks noChangeShapeType="1"/>
          </p:cNvSpPr>
          <p:nvPr/>
        </p:nvSpPr>
        <p:spPr bwMode="auto">
          <a:xfrm>
            <a:off x="3513149" y="4630745"/>
            <a:ext cx="0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grpSp>
        <p:nvGrpSpPr>
          <p:cNvPr id="15" name="Group 150"/>
          <p:cNvGrpSpPr>
            <a:grpSpLocks/>
          </p:cNvGrpSpPr>
          <p:nvPr/>
        </p:nvGrpSpPr>
        <p:grpSpPr bwMode="auto">
          <a:xfrm>
            <a:off x="4160849" y="4846645"/>
            <a:ext cx="700087" cy="296863"/>
            <a:chOff x="3515" y="1248"/>
            <a:chExt cx="441" cy="187"/>
          </a:xfrm>
        </p:grpSpPr>
        <p:sp>
          <p:nvSpPr>
            <p:cNvPr id="30783" name="Rectangle 151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4" name="Text Box 152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2</a:t>
              </a:r>
            </a:p>
          </p:txBody>
        </p:sp>
      </p:grpSp>
      <p:grpSp>
        <p:nvGrpSpPr>
          <p:cNvPr id="16" name="Group 153"/>
          <p:cNvGrpSpPr>
            <a:grpSpLocks/>
          </p:cNvGrpSpPr>
          <p:nvPr/>
        </p:nvGrpSpPr>
        <p:grpSpPr bwMode="auto">
          <a:xfrm>
            <a:off x="4806961" y="4846645"/>
            <a:ext cx="700088" cy="296863"/>
            <a:chOff x="3515" y="1248"/>
            <a:chExt cx="441" cy="187"/>
          </a:xfrm>
        </p:grpSpPr>
        <p:sp>
          <p:nvSpPr>
            <p:cNvPr id="30781" name="Rectangle 154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2" name="Text Box 155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3</a:t>
              </a:r>
            </a:p>
          </p:txBody>
        </p:sp>
      </p:grpSp>
      <p:grpSp>
        <p:nvGrpSpPr>
          <p:cNvPr id="17" name="Group 156"/>
          <p:cNvGrpSpPr>
            <a:grpSpLocks/>
          </p:cNvGrpSpPr>
          <p:nvPr/>
        </p:nvGrpSpPr>
        <p:grpSpPr bwMode="auto">
          <a:xfrm>
            <a:off x="5454661" y="4846645"/>
            <a:ext cx="700088" cy="296863"/>
            <a:chOff x="3515" y="1248"/>
            <a:chExt cx="441" cy="187"/>
          </a:xfrm>
        </p:grpSpPr>
        <p:sp>
          <p:nvSpPr>
            <p:cNvPr id="30779" name="Rectangle 157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0" name="Text Box 158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4</a:t>
              </a:r>
            </a:p>
          </p:txBody>
        </p:sp>
      </p:grpSp>
      <p:sp>
        <p:nvSpPr>
          <p:cNvPr id="306335" name="AutoShape 159"/>
          <p:cNvSpPr>
            <a:spLocks noChangeArrowheads="1"/>
          </p:cNvSpPr>
          <p:nvPr/>
        </p:nvSpPr>
        <p:spPr bwMode="auto">
          <a:xfrm>
            <a:off x="7304088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grpSp>
        <p:nvGrpSpPr>
          <p:cNvPr id="18" name="Group 160"/>
          <p:cNvGrpSpPr>
            <a:grpSpLocks/>
          </p:cNvGrpSpPr>
          <p:nvPr/>
        </p:nvGrpSpPr>
        <p:grpSpPr bwMode="auto">
          <a:xfrm>
            <a:off x="6096011" y="4846645"/>
            <a:ext cx="700088" cy="296863"/>
            <a:chOff x="3515" y="1248"/>
            <a:chExt cx="441" cy="187"/>
          </a:xfrm>
        </p:grpSpPr>
        <p:sp>
          <p:nvSpPr>
            <p:cNvPr id="30777" name="Rectangle 161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78" name="Text Box 162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5</a:t>
              </a:r>
            </a:p>
          </p:txBody>
        </p:sp>
      </p:grpSp>
      <p:grpSp>
        <p:nvGrpSpPr>
          <p:cNvPr id="19" name="Group 163"/>
          <p:cNvGrpSpPr>
            <a:grpSpLocks/>
          </p:cNvGrpSpPr>
          <p:nvPr/>
        </p:nvGrpSpPr>
        <p:grpSpPr bwMode="auto">
          <a:xfrm>
            <a:off x="6743711" y="4846645"/>
            <a:ext cx="700088" cy="296863"/>
            <a:chOff x="3515" y="1248"/>
            <a:chExt cx="441" cy="187"/>
          </a:xfrm>
        </p:grpSpPr>
        <p:sp>
          <p:nvSpPr>
            <p:cNvPr id="30775" name="Rectangle 164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76" name="Text Box 165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6</a:t>
              </a:r>
            </a:p>
          </p:txBody>
        </p:sp>
      </p:grpSp>
      <p:sp>
        <p:nvSpPr>
          <p:cNvPr id="306348" name="Line 172"/>
          <p:cNvSpPr>
            <a:spLocks noChangeShapeType="1"/>
          </p:cNvSpPr>
          <p:nvPr/>
        </p:nvSpPr>
        <p:spPr bwMode="auto">
          <a:xfrm>
            <a:off x="7391400" y="4648200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49" name="Line 173"/>
          <p:cNvSpPr>
            <a:spLocks noChangeShapeType="1"/>
          </p:cNvSpPr>
          <p:nvPr/>
        </p:nvSpPr>
        <p:spPr bwMode="auto">
          <a:xfrm>
            <a:off x="6103949" y="4630745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52" name="AutoShape 176"/>
          <p:cNvSpPr>
            <a:spLocks noChangeArrowheads="1"/>
          </p:cNvSpPr>
          <p:nvPr/>
        </p:nvSpPr>
        <p:spPr bwMode="auto">
          <a:xfrm>
            <a:off x="4724400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sp>
        <p:nvSpPr>
          <p:cNvPr id="306353" name="AutoShape 177"/>
          <p:cNvSpPr>
            <a:spLocks noChangeArrowheads="1"/>
          </p:cNvSpPr>
          <p:nvPr/>
        </p:nvSpPr>
        <p:spPr bwMode="auto">
          <a:xfrm>
            <a:off x="6157923" y="4206875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sp>
        <p:nvSpPr>
          <p:cNvPr id="92" name="Rectangle 91"/>
          <p:cNvSpPr/>
          <p:nvPr/>
        </p:nvSpPr>
        <p:spPr>
          <a:xfrm>
            <a:off x="67701" y="2362200"/>
            <a:ext cx="24996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smtClean="0"/>
              <a:t>”We will deliver ABCD in 4 weeks”</a:t>
            </a:r>
            <a:endParaRPr lang="sv-SE"/>
          </a:p>
        </p:txBody>
      </p:sp>
      <p:sp>
        <p:nvSpPr>
          <p:cNvPr id="93" name="Rectangle 92"/>
          <p:cNvSpPr/>
          <p:nvPr/>
        </p:nvSpPr>
        <p:spPr>
          <a:xfrm>
            <a:off x="-71470" y="4252922"/>
            <a:ext cx="43813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mtClean="0"/>
              <a:t>”We always deliver something every sprint (2 weeks)”</a:t>
            </a:r>
          </a:p>
          <a:p>
            <a:r>
              <a:rPr lang="sv-SE" smtClean="0"/>
              <a:t>”We </a:t>
            </a:r>
            <a:r>
              <a:rPr lang="sv-SE" i="1" smtClean="0"/>
              <a:t>think</a:t>
            </a:r>
            <a:r>
              <a:rPr lang="sv-SE" smtClean="0"/>
              <a:t> we can finish ABCD in 4 weeks, but we aren’t sure”</a:t>
            </a:r>
          </a:p>
          <a:p>
            <a:r>
              <a:rPr lang="sv-SE" smtClean="0"/>
              <a:t>”We always deliver the most important items first”</a:t>
            </a:r>
          </a:p>
          <a:p>
            <a:endParaRPr lang="sv-SE"/>
          </a:p>
        </p:txBody>
      </p:sp>
      <p:cxnSp>
        <p:nvCxnSpPr>
          <p:cNvPr id="95" name="Straight Connector 94"/>
          <p:cNvCxnSpPr/>
          <p:nvPr/>
        </p:nvCxnSpPr>
        <p:spPr bwMode="auto">
          <a:xfrm>
            <a:off x="0" y="2038344"/>
            <a:ext cx="928690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traight Connector 95"/>
          <p:cNvCxnSpPr/>
          <p:nvPr/>
        </p:nvCxnSpPr>
        <p:spPr bwMode="auto">
          <a:xfrm>
            <a:off x="0" y="3895732"/>
            <a:ext cx="928690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7" name="Rectangle 96"/>
          <p:cNvSpPr/>
          <p:nvPr/>
        </p:nvSpPr>
        <p:spPr>
          <a:xfrm>
            <a:off x="0" y="1252526"/>
            <a:ext cx="30319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smtClean="0"/>
              <a:t>(doomed to fail, but we don’t know it yet)</a:t>
            </a:r>
            <a:endParaRPr lang="sv-SE"/>
          </a:p>
        </p:txBody>
      </p:sp>
      <p:sp>
        <p:nvSpPr>
          <p:cNvPr id="98" name="Rounded Rectangular Callout 97"/>
          <p:cNvSpPr/>
          <p:nvPr/>
        </p:nvSpPr>
        <p:spPr bwMode="auto">
          <a:xfrm>
            <a:off x="6556368" y="2181220"/>
            <a:ext cx="1571636" cy="500066"/>
          </a:xfrm>
          <a:prstGeom prst="wedgeRoundRectCallout">
            <a:avLst>
              <a:gd name="adj1" fmla="val 72391"/>
              <a:gd name="adj2" fmla="val 28908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Oops, we’re late.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9" name="Rounded Rectangular Callout 98"/>
          <p:cNvSpPr/>
          <p:nvPr/>
        </p:nvSpPr>
        <p:spPr bwMode="auto">
          <a:xfrm>
            <a:off x="3657600" y="5410200"/>
            <a:ext cx="3810000" cy="571504"/>
          </a:xfrm>
          <a:prstGeom prst="wedgeRoundRectCallout">
            <a:avLst>
              <a:gd name="adj1" fmla="val -19881"/>
              <a:gd name="adj2" fmla="val -98364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sv-SE" smtClean="0"/>
              <a:t>Oops, our velocity is lower than we thought.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It looks like we’ll only finish AB by week 4.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What should we do now?</a:t>
            </a:r>
          </a:p>
        </p:txBody>
      </p:sp>
      <p:sp>
        <p:nvSpPr>
          <p:cNvPr id="100" name="Isosceles Triangle 4"/>
          <p:cNvSpPr/>
          <p:nvPr/>
        </p:nvSpPr>
        <p:spPr bwMode="auto">
          <a:xfrm>
            <a:off x="533400" y="2971799"/>
            <a:ext cx="883920" cy="762000"/>
          </a:xfrm>
          <a:prstGeom prst="triangl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1" name="Oval 5"/>
          <p:cNvSpPr/>
          <p:nvPr/>
        </p:nvSpPr>
        <p:spPr bwMode="auto">
          <a:xfrm>
            <a:off x="752468" y="2743199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Scope</a:t>
            </a:r>
          </a:p>
        </p:txBody>
      </p:sp>
      <p:sp>
        <p:nvSpPr>
          <p:cNvPr id="102" name="Oval 6"/>
          <p:cNvSpPr/>
          <p:nvPr/>
        </p:nvSpPr>
        <p:spPr bwMode="auto">
          <a:xfrm>
            <a:off x="228600" y="3591788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Cost</a:t>
            </a:r>
          </a:p>
        </p:txBody>
      </p:sp>
      <p:sp>
        <p:nvSpPr>
          <p:cNvPr id="103" name="Oval 7"/>
          <p:cNvSpPr/>
          <p:nvPr/>
        </p:nvSpPr>
        <p:spPr bwMode="auto">
          <a:xfrm>
            <a:off x="1295400" y="3591788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</a:p>
        </p:txBody>
      </p:sp>
      <p:sp>
        <p:nvSpPr>
          <p:cNvPr id="104" name="Oval 8"/>
          <p:cNvSpPr/>
          <p:nvPr/>
        </p:nvSpPr>
        <p:spPr bwMode="auto">
          <a:xfrm>
            <a:off x="752468" y="3335912"/>
            <a:ext cx="518251" cy="245487"/>
          </a:xfrm>
          <a:prstGeom prst="ellips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Quality</a:t>
            </a:r>
            <a:endParaRPr kumimoji="0" lang="sv-SE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5" name="Rounded Rectangle 9"/>
          <p:cNvSpPr/>
          <p:nvPr/>
        </p:nvSpPr>
        <p:spPr bwMode="auto">
          <a:xfrm>
            <a:off x="152400" y="2667000"/>
            <a:ext cx="1600200" cy="121920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6" name="Isosceles Triangle 4"/>
          <p:cNvSpPr/>
          <p:nvPr/>
        </p:nvSpPr>
        <p:spPr bwMode="auto">
          <a:xfrm>
            <a:off x="381000" y="5334000"/>
            <a:ext cx="883920" cy="762000"/>
          </a:xfrm>
          <a:prstGeom prst="triangl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7" name="Oval 5"/>
          <p:cNvSpPr/>
          <p:nvPr/>
        </p:nvSpPr>
        <p:spPr bwMode="auto">
          <a:xfrm>
            <a:off x="600068" y="51054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Scope</a:t>
            </a:r>
          </a:p>
        </p:txBody>
      </p:sp>
      <p:sp>
        <p:nvSpPr>
          <p:cNvPr id="108" name="Oval 6"/>
          <p:cNvSpPr/>
          <p:nvPr/>
        </p:nvSpPr>
        <p:spPr bwMode="auto">
          <a:xfrm>
            <a:off x="76200" y="60198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Cost</a:t>
            </a:r>
          </a:p>
        </p:txBody>
      </p:sp>
      <p:sp>
        <p:nvSpPr>
          <p:cNvPr id="109" name="Oval 7"/>
          <p:cNvSpPr/>
          <p:nvPr/>
        </p:nvSpPr>
        <p:spPr bwMode="auto">
          <a:xfrm>
            <a:off x="1143000" y="60198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</a:p>
        </p:txBody>
      </p:sp>
      <p:sp>
        <p:nvSpPr>
          <p:cNvPr id="110" name="Oval 8"/>
          <p:cNvSpPr/>
          <p:nvPr/>
        </p:nvSpPr>
        <p:spPr bwMode="auto">
          <a:xfrm>
            <a:off x="600068" y="5698113"/>
            <a:ext cx="518251" cy="245487"/>
          </a:xfrm>
          <a:prstGeom prst="ellips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Quality</a:t>
            </a:r>
            <a:endParaRPr kumimoji="0" lang="sv-SE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1" name="Rounded Rectangle 9"/>
          <p:cNvSpPr/>
          <p:nvPr/>
        </p:nvSpPr>
        <p:spPr bwMode="auto">
          <a:xfrm>
            <a:off x="0" y="5562601"/>
            <a:ext cx="1600200" cy="68580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2" name="textruta 111"/>
          <p:cNvSpPr txBox="1"/>
          <p:nvPr/>
        </p:nvSpPr>
        <p:spPr>
          <a:xfrm>
            <a:off x="228600" y="33528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3" name="textruta 112"/>
          <p:cNvSpPr txBox="1"/>
          <p:nvPr/>
        </p:nvSpPr>
        <p:spPr>
          <a:xfrm>
            <a:off x="1295400" y="33528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4" name="textruta 113"/>
          <p:cNvSpPr txBox="1"/>
          <p:nvPr/>
        </p:nvSpPr>
        <p:spPr>
          <a:xfrm>
            <a:off x="762000" y="31242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5" name="Line 173"/>
          <p:cNvSpPr>
            <a:spLocks noChangeShapeType="1"/>
          </p:cNvSpPr>
          <p:nvPr/>
        </p:nvSpPr>
        <p:spPr bwMode="auto">
          <a:xfrm>
            <a:off x="4800600" y="4648200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20" name="AutoShape 144"/>
          <p:cNvSpPr>
            <a:spLocks noChangeArrowheads="1"/>
          </p:cNvSpPr>
          <p:nvPr/>
        </p:nvSpPr>
        <p:spPr bwMode="auto">
          <a:xfrm>
            <a:off x="7532688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E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306216" grpId="0"/>
      <p:bldP spid="306228" grpId="0"/>
      <p:bldP spid="306287" grpId="0" animBg="1"/>
      <p:bldP spid="306288" grpId="0" animBg="1"/>
      <p:bldP spid="306289" grpId="0" animBg="1"/>
      <p:bldP spid="306293" grpId="0" animBg="1"/>
      <p:bldP spid="306303" grpId="0" animBg="1"/>
      <p:bldP spid="306318" grpId="0" animBg="1"/>
      <p:bldP spid="306321" grpId="0" animBg="1"/>
      <p:bldP spid="306325" grpId="0" animBg="1"/>
      <p:bldP spid="306335" grpId="0" animBg="1"/>
      <p:bldP spid="306348" grpId="0" animBg="1"/>
      <p:bldP spid="306349" grpId="0" animBg="1"/>
      <p:bldP spid="306352" grpId="0" animBg="1"/>
      <p:bldP spid="306353" grpId="0" animBg="1"/>
      <p:bldP spid="92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/>
      <p:bldP spid="113" grpId="0"/>
      <p:bldP spid="114" grpId="0"/>
      <p:bldP spid="115" grpId="0" animBg="1"/>
      <p:bldP spid="3063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Planning is easier with frequent releases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571744"/>
            <a:ext cx="362206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571744"/>
            <a:ext cx="436129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00298" y="5072074"/>
            <a:ext cx="4214842" cy="642942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765175"/>
            <a:ext cx="9144000" cy="1377941"/>
          </a:xfrm>
        </p:spPr>
        <p:txBody>
          <a:bodyPr/>
          <a:lstStyle/>
          <a:p>
            <a:pPr eaLnBrk="1" hangingPunct="1"/>
            <a:r>
              <a:rPr lang="sv-SE" sz="3600" smtClean="0"/>
              <a:t>Agile &amp; Lean software development</a:t>
            </a:r>
            <a:br>
              <a:rPr lang="sv-SE" sz="3600" smtClean="0"/>
            </a:br>
            <a:r>
              <a:rPr lang="sv-SE" sz="2400" b="0" smtClean="0"/>
              <a:t>Henrik’s master slide deck</a:t>
            </a:r>
            <a:r>
              <a:rPr lang="sv-SE" sz="3600" smtClean="0"/>
              <a:t/>
            </a:r>
            <a:br>
              <a:rPr lang="sv-SE" sz="3600" smtClean="0"/>
            </a:br>
            <a:r>
              <a:rPr lang="sv-SE" sz="3600" smtClean="0"/>
              <a:t/>
            </a:r>
            <a:br>
              <a:rPr lang="sv-SE" sz="3600" smtClean="0"/>
            </a:br>
            <a:endParaRPr lang="sv-SE" sz="3600" smtClean="0"/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2500298" y="5357826"/>
            <a:ext cx="42148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Feb 6</a:t>
            </a:r>
            <a:r>
              <a:rPr kumimoji="0" lang="sv-SE" sz="1800" b="0" i="0" u="none" strike="noStrike" kern="1200" cap="none" spc="0" normalizeH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, 2012</a:t>
            </a:r>
            <a:endParaRPr kumimoji="0" lang="sv-SE" sz="1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5715008" y="5170759"/>
            <a:ext cx="3357554" cy="161582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v-SE" sz="900" b="1"/>
              <a:t>Copyright </a:t>
            </a:r>
            <a:r>
              <a:rPr lang="sv-SE" sz="900" b="1" smtClean="0"/>
              <a:t>notice</a:t>
            </a:r>
          </a:p>
          <a:p>
            <a:r>
              <a:rPr lang="sv-SE" sz="900" b="1" smtClean="0"/>
              <a:t/>
            </a:r>
            <a:br>
              <a:rPr lang="sv-SE" sz="900" b="1" smtClean="0"/>
            </a:br>
            <a:r>
              <a:rPr lang="sv-SE" sz="900" smtClean="0"/>
              <a:t>These slides are licensed under Creative Commons.</a:t>
            </a:r>
            <a:endParaRPr lang="sv-SE" sz="900"/>
          </a:p>
          <a:p>
            <a:r>
              <a:rPr lang="sv-SE" sz="900" smtClean="0"/>
              <a:t>Feel free to use these </a:t>
            </a:r>
            <a:r>
              <a:rPr lang="sv-SE" sz="900"/>
              <a:t>slides &amp; </a:t>
            </a:r>
            <a:r>
              <a:rPr lang="sv-SE" sz="900" smtClean="0"/>
              <a:t>pictures as </a:t>
            </a:r>
            <a:r>
              <a:rPr lang="sv-SE" sz="900"/>
              <a:t>you </a:t>
            </a:r>
            <a:r>
              <a:rPr lang="sv-SE" sz="900" smtClean="0"/>
              <a:t>wish,</a:t>
            </a:r>
            <a:br>
              <a:rPr lang="sv-SE" sz="900" smtClean="0"/>
            </a:br>
            <a:r>
              <a:rPr lang="sv-SE" sz="900" smtClean="0"/>
              <a:t>as long as you leave </a:t>
            </a:r>
            <a:r>
              <a:rPr lang="sv-SE" sz="900"/>
              <a:t>my name and the Crisp </a:t>
            </a:r>
            <a:r>
              <a:rPr lang="sv-SE" sz="900" smtClean="0"/>
              <a:t>logo somewhere.</a:t>
            </a:r>
          </a:p>
          <a:p>
            <a:endParaRPr lang="sv-SE" sz="900" smtClean="0"/>
          </a:p>
          <a:p>
            <a:r>
              <a:rPr lang="sv-SE" sz="900" smtClean="0"/>
              <a:t>For licensing details see: </a:t>
            </a:r>
            <a:r>
              <a:rPr lang="sv-SE" sz="900" smtClean="0">
                <a:hlinkClick r:id="rId3"/>
              </a:rPr>
              <a:t>http://creativecommons.org/licenses/by/3.0/</a:t>
            </a:r>
            <a:endParaRPr lang="sv-SE" sz="900" smtClean="0"/>
          </a:p>
          <a:p>
            <a:endParaRPr lang="sv-SE" sz="900" smtClean="0"/>
          </a:p>
          <a:p>
            <a:r>
              <a:rPr lang="sv-SE" sz="900" smtClean="0">
                <a:solidFill>
                  <a:srgbClr val="FF0000"/>
                </a:solidFill>
              </a:rPr>
              <a:t>All slides available at:</a:t>
            </a:r>
          </a:p>
          <a:p>
            <a:r>
              <a:rPr lang="sv-SE" sz="900" smtClean="0">
                <a:solidFill>
                  <a:srgbClr val="FF0000"/>
                </a:solidFill>
              </a:rPr>
              <a:t>http://www.crisp.se/henrik.kniberg/</a:t>
            </a:r>
            <a:endParaRPr lang="sv-SE" sz="900">
              <a:solidFill>
                <a:srgbClr val="FF0000"/>
              </a:solidFill>
            </a:endParaRPr>
          </a:p>
        </p:txBody>
      </p:sp>
      <p:pic>
        <p:nvPicPr>
          <p:cNvPr id="1600514" name="Picture 2" descr="Creative Commons Licen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2956" y="6429396"/>
            <a:ext cx="838200" cy="295275"/>
          </a:xfrm>
          <a:prstGeom prst="rect">
            <a:avLst/>
          </a:prstGeom>
          <a:noFill/>
        </p:spPr>
      </p:pic>
      <p:sp>
        <p:nvSpPr>
          <p:cNvPr id="8" name="textruta 7"/>
          <p:cNvSpPr txBox="1"/>
          <p:nvPr/>
        </p:nvSpPr>
        <p:spPr>
          <a:xfrm>
            <a:off x="2667000" y="1905000"/>
            <a:ext cx="3935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Used a basis for Certified ScrumMaster &amp; other courses</a:t>
            </a:r>
            <a:endParaRPr lang="sv-SE"/>
          </a:p>
        </p:txBody>
      </p:sp>
      <p:pic>
        <p:nvPicPr>
          <p:cNvPr id="9" name="Bildobjekt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768" y="2204864"/>
            <a:ext cx="4320480" cy="278899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809742"/>
          </a:xfrm>
        </p:spPr>
        <p:txBody>
          <a:bodyPr/>
          <a:lstStyle/>
          <a:p>
            <a:r>
              <a:rPr lang="sv-SE" sz="9600" smtClean="0"/>
              <a:t>Scrum in a nutshell</a:t>
            </a:r>
            <a:endParaRPr lang="sv-SE" sz="9600"/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 bwMode="auto">
          <a:xfrm>
            <a:off x="6477000" y="4495800"/>
            <a:ext cx="2590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19D7B6-BF25-49CD-B912-5D7A8D3CB510}" type="slidenum">
              <a:rPr kumimoji="0" lang="en-US" sz="16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6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Do you...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...have running, tested software at the end of each sprint (max 1 month)?</a:t>
            </a:r>
          </a:p>
          <a:p>
            <a:r>
              <a:rPr lang="sv-SE"/>
              <a:t>...know your velocity?</a:t>
            </a:r>
          </a:p>
          <a:p>
            <a:r>
              <a:rPr lang="sv-SE"/>
              <a:t>...know the biggest impediment of your team?</a:t>
            </a:r>
          </a:p>
          <a:p>
            <a:endParaRPr lang="sv-SE"/>
          </a:p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45"/>
          <p:cNvSpPr>
            <a:spLocks noChangeArrowheads="1"/>
          </p:cNvSpPr>
          <p:nvPr/>
        </p:nvSpPr>
        <p:spPr bwMode="auto">
          <a:xfrm>
            <a:off x="6341686" y="1131683"/>
            <a:ext cx="1763484" cy="714784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Scrum in a nutshell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Oval 45"/>
          <p:cNvSpPr>
            <a:spLocks noChangeArrowheads="1"/>
          </p:cNvSpPr>
          <p:nvPr/>
        </p:nvSpPr>
        <p:spPr bwMode="auto">
          <a:xfrm>
            <a:off x="7462228" y="428603"/>
            <a:ext cx="1049104" cy="774517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8" name="Picture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4003" y="417303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8654" y="436138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Picture 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7683" y="713953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1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2228" y="631079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9418" y="713953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" name="Picture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0724" y="1131683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2096" y="1203121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" name="Picture 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476" y="1060245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9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7087" y="1417435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" name="Oval 45"/>
          <p:cNvSpPr>
            <a:spLocks noChangeArrowheads="1"/>
          </p:cNvSpPr>
          <p:nvPr/>
        </p:nvSpPr>
        <p:spPr bwMode="auto">
          <a:xfrm>
            <a:off x="5962030" y="428604"/>
            <a:ext cx="1428760" cy="714784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22" name="Picture 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9557" y="417303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9220" y="436138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4" name="Picture 4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3600" y="560179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5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3468" y="631079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4211" y="703055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0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2228" y="1131683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2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7914" y="1417435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3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3666" y="1345997"/>
            <a:ext cx="307951" cy="4266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" name="Cube 33"/>
          <p:cNvSpPr/>
          <p:nvPr/>
        </p:nvSpPr>
        <p:spPr bwMode="auto">
          <a:xfrm>
            <a:off x="428596" y="1500174"/>
            <a:ext cx="1357322" cy="125007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3" name="Group 299"/>
          <p:cNvGrpSpPr/>
          <p:nvPr/>
        </p:nvGrpSpPr>
        <p:grpSpPr>
          <a:xfrm>
            <a:off x="642910" y="3276600"/>
            <a:ext cx="714380" cy="1893016"/>
            <a:chOff x="642910" y="3476952"/>
            <a:chExt cx="714380" cy="1893016"/>
          </a:xfrm>
        </p:grpSpPr>
        <p:sp>
          <p:nvSpPr>
            <p:cNvPr id="35" name="Cube 34"/>
            <p:cNvSpPr/>
            <p:nvPr/>
          </p:nvSpPr>
          <p:spPr bwMode="auto">
            <a:xfrm>
              <a:off x="857224" y="3798332"/>
              <a:ext cx="285752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6" name="Cube 35"/>
            <p:cNvSpPr/>
            <p:nvPr/>
          </p:nvSpPr>
          <p:spPr bwMode="auto">
            <a:xfrm>
              <a:off x="857224" y="3941208"/>
              <a:ext cx="285752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7" name="Cube 36"/>
            <p:cNvSpPr/>
            <p:nvPr/>
          </p:nvSpPr>
          <p:spPr bwMode="auto">
            <a:xfrm>
              <a:off x="785786" y="4084084"/>
              <a:ext cx="428628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8" name="Cube 37"/>
            <p:cNvSpPr/>
            <p:nvPr/>
          </p:nvSpPr>
          <p:spPr bwMode="auto">
            <a:xfrm>
              <a:off x="785786" y="4226960"/>
              <a:ext cx="428628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9" name="Cube 38"/>
            <p:cNvSpPr/>
            <p:nvPr/>
          </p:nvSpPr>
          <p:spPr bwMode="auto">
            <a:xfrm>
              <a:off x="785786" y="4512712"/>
              <a:ext cx="428628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0" name="Cube 39"/>
            <p:cNvSpPr/>
            <p:nvPr/>
          </p:nvSpPr>
          <p:spPr bwMode="auto">
            <a:xfrm>
              <a:off x="785786" y="4727026"/>
              <a:ext cx="428628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1" name="Cube 40"/>
            <p:cNvSpPr/>
            <p:nvPr/>
          </p:nvSpPr>
          <p:spPr bwMode="auto">
            <a:xfrm>
              <a:off x="642910" y="4941340"/>
              <a:ext cx="357190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1" name="Cube 50"/>
            <p:cNvSpPr/>
            <p:nvPr/>
          </p:nvSpPr>
          <p:spPr bwMode="auto">
            <a:xfrm>
              <a:off x="857224" y="3643580"/>
              <a:ext cx="285752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2" name="Cube 51"/>
            <p:cNvSpPr/>
            <p:nvPr/>
          </p:nvSpPr>
          <p:spPr bwMode="auto">
            <a:xfrm>
              <a:off x="857224" y="3726894"/>
              <a:ext cx="285752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3" name="Cube 52"/>
            <p:cNvSpPr/>
            <p:nvPr/>
          </p:nvSpPr>
          <p:spPr bwMode="auto">
            <a:xfrm>
              <a:off x="857224" y="3476952"/>
              <a:ext cx="285752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4" name="Cube 53"/>
            <p:cNvSpPr/>
            <p:nvPr/>
          </p:nvSpPr>
          <p:spPr bwMode="auto">
            <a:xfrm>
              <a:off x="857224" y="3560266"/>
              <a:ext cx="285752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5" name="Cube 54"/>
            <p:cNvSpPr/>
            <p:nvPr/>
          </p:nvSpPr>
          <p:spPr bwMode="auto">
            <a:xfrm>
              <a:off x="1000100" y="4941340"/>
              <a:ext cx="357190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6" name="Cube 55"/>
            <p:cNvSpPr/>
            <p:nvPr/>
          </p:nvSpPr>
          <p:spPr bwMode="auto">
            <a:xfrm>
              <a:off x="785786" y="4369836"/>
              <a:ext cx="428628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0" name="Cube 59"/>
            <p:cNvSpPr/>
            <p:nvPr/>
          </p:nvSpPr>
          <p:spPr bwMode="auto">
            <a:xfrm>
              <a:off x="642910" y="5155654"/>
              <a:ext cx="357190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Cube 60"/>
            <p:cNvSpPr/>
            <p:nvPr/>
          </p:nvSpPr>
          <p:spPr bwMode="auto">
            <a:xfrm>
              <a:off x="1000100" y="5155654"/>
              <a:ext cx="357190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cxnSp>
        <p:nvCxnSpPr>
          <p:cNvPr id="70" name="Straight Arrow Connector 69"/>
          <p:cNvCxnSpPr/>
          <p:nvPr/>
        </p:nvCxnSpPr>
        <p:spPr bwMode="auto">
          <a:xfrm>
            <a:off x="2357422" y="4488428"/>
            <a:ext cx="6000792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642162" y="4357694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January</a:t>
            </a:r>
            <a:endParaRPr lang="sv-SE"/>
          </a:p>
        </p:txBody>
      </p:sp>
      <p:sp>
        <p:nvSpPr>
          <p:cNvPr id="76" name="TextBox 75"/>
          <p:cNvSpPr txBox="1"/>
          <p:nvPr/>
        </p:nvSpPr>
        <p:spPr>
          <a:xfrm>
            <a:off x="8358214" y="4345552"/>
            <a:ext cx="4893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April</a:t>
            </a:r>
            <a:endParaRPr lang="sv-SE"/>
          </a:p>
        </p:txBody>
      </p:sp>
      <p:cxnSp>
        <p:nvCxnSpPr>
          <p:cNvPr id="78" name="Straight Connector 77"/>
          <p:cNvCxnSpPr/>
          <p:nvPr/>
        </p:nvCxnSpPr>
        <p:spPr bwMode="auto">
          <a:xfrm rot="5400000">
            <a:off x="233319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 bwMode="auto">
          <a:xfrm rot="5400000">
            <a:off x="304757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 bwMode="auto">
          <a:xfrm rot="5400000">
            <a:off x="376195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 bwMode="auto">
          <a:xfrm rot="5400000">
            <a:off x="447633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 bwMode="auto">
          <a:xfrm rot="5400000">
            <a:off x="519071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 bwMode="auto">
          <a:xfrm rot="5400000">
            <a:off x="590509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 bwMode="auto">
          <a:xfrm rot="5400000">
            <a:off x="661947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 bwMode="auto">
          <a:xfrm rot="5400000">
            <a:off x="733385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 bwMode="auto">
          <a:xfrm rot="5400000">
            <a:off x="8048238" y="4464057"/>
            <a:ext cx="21431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5747716" y="71414"/>
            <a:ext cx="2824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b="1" u="sng" smtClean="0">
                <a:solidFill>
                  <a:schemeClr val="tx1"/>
                </a:solidFill>
              </a:rPr>
              <a:t>Split your organization</a:t>
            </a:r>
            <a:endParaRPr lang="sv-SE" sz="1800" b="1" u="sng">
              <a:solidFill>
                <a:schemeClr val="tx1"/>
              </a:solidFill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14282" y="1071546"/>
            <a:ext cx="2266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b="1" u="sng" smtClean="0">
                <a:solidFill>
                  <a:schemeClr val="tx1"/>
                </a:solidFill>
              </a:rPr>
              <a:t>Split your product</a:t>
            </a:r>
            <a:endParaRPr lang="sv-SE" sz="1800" b="1" u="sng">
              <a:solidFill>
                <a:schemeClr val="tx1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785918" y="3857628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b="1" u="sng" smtClean="0">
                <a:solidFill>
                  <a:schemeClr val="tx1"/>
                </a:solidFill>
              </a:rPr>
              <a:t>Split time</a:t>
            </a:r>
            <a:endParaRPr lang="sv-SE" sz="1800" b="1" u="sng">
              <a:solidFill>
                <a:schemeClr val="tx1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-71470" y="292893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b="1" u="sng" smtClean="0">
                <a:solidFill>
                  <a:schemeClr val="tx1"/>
                </a:solidFill>
              </a:rPr>
              <a:t>Optimize business value</a:t>
            </a:r>
            <a:endParaRPr lang="sv-SE" sz="1800" b="1" u="sng">
              <a:solidFill>
                <a:schemeClr val="tx1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3428992" y="2714620"/>
            <a:ext cx="2173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b="1" u="sng" smtClean="0">
                <a:solidFill>
                  <a:schemeClr val="tx1"/>
                </a:solidFill>
              </a:rPr>
              <a:t>Optimize process</a:t>
            </a:r>
            <a:endParaRPr lang="sv-SE" sz="1800" b="1" u="sng">
              <a:solidFill>
                <a:schemeClr val="tx1"/>
              </a:solidFill>
            </a:endParaRPr>
          </a:p>
        </p:txBody>
      </p:sp>
      <p:grpSp>
        <p:nvGrpSpPr>
          <p:cNvPr id="6" name="Group 298"/>
          <p:cNvGrpSpPr/>
          <p:nvPr/>
        </p:nvGrpSpPr>
        <p:grpSpPr>
          <a:xfrm>
            <a:off x="428596" y="1500174"/>
            <a:ext cx="1375728" cy="1249668"/>
            <a:chOff x="428596" y="1500174"/>
            <a:chExt cx="1375728" cy="1249668"/>
          </a:xfrm>
        </p:grpSpPr>
        <p:cxnSp>
          <p:nvCxnSpPr>
            <p:cNvPr id="163" name="Straight Connector 162"/>
            <p:cNvCxnSpPr/>
            <p:nvPr/>
          </p:nvCxnSpPr>
          <p:spPr bwMode="auto">
            <a:xfrm rot="5400000" flipH="1" flipV="1">
              <a:off x="178960" y="2280571"/>
              <a:ext cx="9286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 bwMode="auto">
            <a:xfrm rot="5400000" flipH="1" flipV="1">
              <a:off x="385214" y="2285098"/>
              <a:ext cx="9286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 bwMode="auto">
            <a:xfrm rot="5400000" flipH="1" flipV="1">
              <a:off x="607588" y="2280571"/>
              <a:ext cx="9286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 rot="5400000" flipH="1" flipV="1">
              <a:off x="1107654" y="2178438"/>
              <a:ext cx="9286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5" name="Straight Connector 184"/>
            <p:cNvCxnSpPr/>
            <p:nvPr/>
          </p:nvCxnSpPr>
          <p:spPr bwMode="auto">
            <a:xfrm rot="5400000" flipH="1" flipV="1">
              <a:off x="1223368" y="2075311"/>
              <a:ext cx="9286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535256" y="1714488"/>
              <a:ext cx="10363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2" name="Straight Connector 191"/>
            <p:cNvCxnSpPr/>
            <p:nvPr/>
          </p:nvCxnSpPr>
          <p:spPr bwMode="auto">
            <a:xfrm>
              <a:off x="634850" y="1606834"/>
              <a:ext cx="10363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3" name="Straight Connector 192"/>
            <p:cNvCxnSpPr/>
            <p:nvPr/>
          </p:nvCxnSpPr>
          <p:spPr bwMode="auto">
            <a:xfrm rot="5400000" flipH="1" flipV="1">
              <a:off x="1108051" y="2133765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4" name="Straight Connector 193"/>
            <p:cNvCxnSpPr/>
            <p:nvPr/>
          </p:nvCxnSpPr>
          <p:spPr bwMode="auto">
            <a:xfrm flipV="1">
              <a:off x="1463950" y="1714488"/>
              <a:ext cx="329332" cy="31829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8" name="Straight Connector 207"/>
            <p:cNvCxnSpPr/>
            <p:nvPr/>
          </p:nvCxnSpPr>
          <p:spPr bwMode="auto">
            <a:xfrm flipV="1">
              <a:off x="1470167" y="1936862"/>
              <a:ext cx="329332" cy="31829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9" name="Straight Connector 208"/>
            <p:cNvCxnSpPr/>
            <p:nvPr/>
          </p:nvCxnSpPr>
          <p:spPr bwMode="auto">
            <a:xfrm flipV="1">
              <a:off x="1474992" y="2178338"/>
              <a:ext cx="329332" cy="31829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0" name="Straight Connector 209"/>
            <p:cNvCxnSpPr/>
            <p:nvPr/>
          </p:nvCxnSpPr>
          <p:spPr bwMode="auto">
            <a:xfrm>
              <a:off x="428596" y="2030935"/>
              <a:ext cx="10363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1" name="Straight Connector 210"/>
            <p:cNvCxnSpPr/>
            <p:nvPr/>
          </p:nvCxnSpPr>
          <p:spPr bwMode="auto">
            <a:xfrm>
              <a:off x="428596" y="2249776"/>
              <a:ext cx="10363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3" name="Straight Connector 212"/>
            <p:cNvCxnSpPr/>
            <p:nvPr/>
          </p:nvCxnSpPr>
          <p:spPr bwMode="auto">
            <a:xfrm>
              <a:off x="642910" y="2500306"/>
              <a:ext cx="82203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7" name="Straight Connector 216"/>
            <p:cNvCxnSpPr/>
            <p:nvPr/>
          </p:nvCxnSpPr>
          <p:spPr bwMode="auto">
            <a:xfrm rot="5400000" flipH="1" flipV="1">
              <a:off x="1260451" y="2146352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9" name="Straight Connector 218"/>
            <p:cNvCxnSpPr/>
            <p:nvPr/>
          </p:nvCxnSpPr>
          <p:spPr bwMode="auto">
            <a:xfrm>
              <a:off x="857224" y="2143116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1" name="Straight Connector 220"/>
            <p:cNvCxnSpPr/>
            <p:nvPr/>
          </p:nvCxnSpPr>
          <p:spPr bwMode="auto">
            <a:xfrm flipV="1">
              <a:off x="1071538" y="1500174"/>
              <a:ext cx="329332" cy="31829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2" name="Straight Connector 221"/>
            <p:cNvCxnSpPr/>
            <p:nvPr/>
          </p:nvCxnSpPr>
          <p:spPr bwMode="auto">
            <a:xfrm flipV="1">
              <a:off x="857224" y="1500174"/>
              <a:ext cx="329332" cy="31829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3" name="Straight Connector 222"/>
            <p:cNvCxnSpPr/>
            <p:nvPr/>
          </p:nvCxnSpPr>
          <p:spPr bwMode="auto">
            <a:xfrm flipV="1">
              <a:off x="642910" y="1500174"/>
              <a:ext cx="329332" cy="31829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4" name="Straight Connector 223"/>
            <p:cNvCxnSpPr/>
            <p:nvPr/>
          </p:nvCxnSpPr>
          <p:spPr bwMode="auto">
            <a:xfrm flipV="1">
              <a:off x="1571604" y="1928802"/>
              <a:ext cx="107584" cy="10397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6" name="Straight Connector 225"/>
            <p:cNvCxnSpPr/>
            <p:nvPr/>
          </p:nvCxnSpPr>
          <p:spPr bwMode="auto">
            <a:xfrm>
              <a:off x="642910" y="2143116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9" name="Straight Connector 228"/>
            <p:cNvCxnSpPr/>
            <p:nvPr/>
          </p:nvCxnSpPr>
          <p:spPr bwMode="auto">
            <a:xfrm rot="5400000" flipH="1" flipV="1">
              <a:off x="639674" y="2133765"/>
              <a:ext cx="214314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42" name="Down Arrow 241"/>
          <p:cNvSpPr/>
          <p:nvPr/>
        </p:nvSpPr>
        <p:spPr bwMode="auto">
          <a:xfrm>
            <a:off x="142844" y="4419342"/>
            <a:ext cx="500066" cy="428628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267524" y="4552098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$</a:t>
            </a:r>
            <a:endParaRPr lang="sv-SE"/>
          </a:p>
        </p:txBody>
      </p:sp>
      <p:sp>
        <p:nvSpPr>
          <p:cNvPr id="244" name="Down Arrow 243"/>
          <p:cNvSpPr/>
          <p:nvPr/>
        </p:nvSpPr>
        <p:spPr bwMode="auto">
          <a:xfrm flipV="1">
            <a:off x="142844" y="3347772"/>
            <a:ext cx="500066" cy="428628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181542" y="3374820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$$$</a:t>
            </a:r>
            <a:endParaRPr lang="sv-SE"/>
          </a:p>
        </p:txBody>
      </p:sp>
      <p:grpSp>
        <p:nvGrpSpPr>
          <p:cNvPr id="13" name="Group 142"/>
          <p:cNvGrpSpPr/>
          <p:nvPr/>
        </p:nvGrpSpPr>
        <p:grpSpPr>
          <a:xfrm>
            <a:off x="5154205" y="4643446"/>
            <a:ext cx="217638" cy="634527"/>
            <a:chOff x="5154205" y="4643446"/>
            <a:chExt cx="217638" cy="634527"/>
          </a:xfrm>
        </p:grpSpPr>
        <p:grpSp>
          <p:nvGrpSpPr>
            <p:cNvPr id="14" name="Group 140"/>
            <p:cNvGrpSpPr/>
            <p:nvPr/>
          </p:nvGrpSpPr>
          <p:grpSpPr>
            <a:xfrm>
              <a:off x="5154205" y="5000636"/>
              <a:ext cx="217638" cy="277337"/>
              <a:chOff x="5154205" y="5000636"/>
              <a:chExt cx="217638" cy="277337"/>
            </a:xfrm>
          </p:grpSpPr>
          <p:sp>
            <p:nvSpPr>
              <p:cNvPr id="136" name="Cube 135"/>
              <p:cNvSpPr/>
              <p:nvPr/>
            </p:nvSpPr>
            <p:spPr bwMode="auto">
              <a:xfrm>
                <a:off x="5157529" y="5063659"/>
                <a:ext cx="214314" cy="214314"/>
              </a:xfrm>
              <a:prstGeom prst="cube">
                <a:avLst/>
              </a:prstGeom>
              <a:solidFill>
                <a:srgbClr val="CC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51" name="Cube 250"/>
              <p:cNvSpPr/>
              <p:nvPr/>
            </p:nvSpPr>
            <p:spPr bwMode="auto">
              <a:xfrm>
                <a:off x="5154205" y="5000636"/>
                <a:ext cx="214314" cy="214314"/>
              </a:xfrm>
              <a:prstGeom prst="cube">
                <a:avLst/>
              </a:prstGeom>
              <a:solidFill>
                <a:srgbClr val="CC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</p:grpSp>
        <p:sp>
          <p:nvSpPr>
            <p:cNvPr id="260" name="Down Arrow 259"/>
            <p:cNvSpPr/>
            <p:nvPr/>
          </p:nvSpPr>
          <p:spPr bwMode="auto">
            <a:xfrm>
              <a:off x="515420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8" name="Group 143"/>
          <p:cNvGrpSpPr/>
          <p:nvPr/>
        </p:nvGrpSpPr>
        <p:grpSpPr>
          <a:xfrm>
            <a:off x="5786446" y="4643446"/>
            <a:ext cx="296453" cy="642942"/>
            <a:chOff x="5786446" y="4643446"/>
            <a:chExt cx="296453" cy="642942"/>
          </a:xfrm>
        </p:grpSpPr>
        <p:sp>
          <p:nvSpPr>
            <p:cNvPr id="255" name="Cube 254"/>
            <p:cNvSpPr/>
            <p:nvPr/>
          </p:nvSpPr>
          <p:spPr bwMode="auto">
            <a:xfrm>
              <a:off x="5786446" y="5000636"/>
              <a:ext cx="296453" cy="285752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1" name="Down Arrow 260"/>
            <p:cNvSpPr/>
            <p:nvPr/>
          </p:nvSpPr>
          <p:spPr bwMode="auto">
            <a:xfrm>
              <a:off x="586858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20" name="Group 144"/>
          <p:cNvGrpSpPr/>
          <p:nvPr/>
        </p:nvGrpSpPr>
        <p:grpSpPr>
          <a:xfrm>
            <a:off x="6500826" y="4643446"/>
            <a:ext cx="296453" cy="714380"/>
            <a:chOff x="6500826" y="4643446"/>
            <a:chExt cx="296453" cy="714380"/>
          </a:xfrm>
        </p:grpSpPr>
        <p:sp>
          <p:nvSpPr>
            <p:cNvPr id="252" name="Cube 251"/>
            <p:cNvSpPr/>
            <p:nvPr/>
          </p:nvSpPr>
          <p:spPr bwMode="auto">
            <a:xfrm>
              <a:off x="6500826" y="5000636"/>
              <a:ext cx="296453" cy="357190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2" name="Down Arrow 261"/>
            <p:cNvSpPr/>
            <p:nvPr/>
          </p:nvSpPr>
          <p:spPr bwMode="auto">
            <a:xfrm>
              <a:off x="658296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27" name="Group 145"/>
          <p:cNvGrpSpPr/>
          <p:nvPr/>
        </p:nvGrpSpPr>
        <p:grpSpPr>
          <a:xfrm>
            <a:off x="7225907" y="4643446"/>
            <a:ext cx="286271" cy="860061"/>
            <a:chOff x="7225907" y="4643446"/>
            <a:chExt cx="286271" cy="860061"/>
          </a:xfrm>
        </p:grpSpPr>
        <p:grpSp>
          <p:nvGrpSpPr>
            <p:cNvPr id="29" name="Group 141"/>
            <p:cNvGrpSpPr/>
            <p:nvPr/>
          </p:nvGrpSpPr>
          <p:grpSpPr>
            <a:xfrm>
              <a:off x="7225907" y="5000636"/>
              <a:ext cx="286271" cy="502871"/>
              <a:chOff x="7225907" y="5000636"/>
              <a:chExt cx="286271" cy="502871"/>
            </a:xfrm>
          </p:grpSpPr>
          <p:sp>
            <p:nvSpPr>
              <p:cNvPr id="137" name="Cube 136"/>
              <p:cNvSpPr/>
              <p:nvPr/>
            </p:nvSpPr>
            <p:spPr bwMode="auto">
              <a:xfrm>
                <a:off x="7226426" y="5217755"/>
                <a:ext cx="285752" cy="285752"/>
              </a:xfrm>
              <a:prstGeom prst="cube">
                <a:avLst/>
              </a:prstGeom>
              <a:solidFill>
                <a:srgbClr val="CC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53" name="Cube 252"/>
              <p:cNvSpPr/>
              <p:nvPr/>
            </p:nvSpPr>
            <p:spPr bwMode="auto">
              <a:xfrm>
                <a:off x="7225907" y="5000636"/>
                <a:ext cx="285752" cy="285752"/>
              </a:xfrm>
              <a:prstGeom prst="cube">
                <a:avLst/>
              </a:prstGeom>
              <a:solidFill>
                <a:srgbClr val="CCFFCC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</p:grpSp>
        <p:sp>
          <p:nvSpPr>
            <p:cNvPr id="263" name="Down Arrow 262"/>
            <p:cNvSpPr/>
            <p:nvPr/>
          </p:nvSpPr>
          <p:spPr bwMode="auto">
            <a:xfrm>
              <a:off x="729734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31" name="Group 146"/>
          <p:cNvGrpSpPr/>
          <p:nvPr/>
        </p:nvGrpSpPr>
        <p:grpSpPr>
          <a:xfrm>
            <a:off x="7929586" y="4643446"/>
            <a:ext cx="478664" cy="857256"/>
            <a:chOff x="7929586" y="4643446"/>
            <a:chExt cx="478664" cy="857256"/>
          </a:xfrm>
        </p:grpSpPr>
        <p:sp>
          <p:nvSpPr>
            <p:cNvPr id="256" name="Cube 255"/>
            <p:cNvSpPr/>
            <p:nvPr/>
          </p:nvSpPr>
          <p:spPr bwMode="auto">
            <a:xfrm>
              <a:off x="7929586" y="5000636"/>
              <a:ext cx="478664" cy="50006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4" name="Down Arrow 263"/>
            <p:cNvSpPr/>
            <p:nvPr/>
          </p:nvSpPr>
          <p:spPr bwMode="auto">
            <a:xfrm>
              <a:off x="801172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pic>
        <p:nvPicPr>
          <p:cNvPr id="9237" name="Picture 21" descr="C:\Users\Henrik\AppData\Local\Microsoft\Windows\Temporary Internet Files\Content.IE5\FWEEOT71\MCj0229563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143248"/>
            <a:ext cx="1833372" cy="1081735"/>
          </a:xfrm>
          <a:prstGeom prst="rect">
            <a:avLst/>
          </a:prstGeom>
          <a:noFill/>
        </p:spPr>
      </p:pic>
      <p:pic>
        <p:nvPicPr>
          <p:cNvPr id="296" name="Picture 10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5429264"/>
            <a:ext cx="1357322" cy="89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8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138" y="5214950"/>
            <a:ext cx="3148168" cy="18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" name="TextBox 107"/>
          <p:cNvSpPr txBox="1"/>
          <p:nvPr/>
        </p:nvSpPr>
        <p:spPr>
          <a:xfrm>
            <a:off x="2285984" y="1857364"/>
            <a:ext cx="5217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/>
            <a:r>
              <a:rPr lang="sv-SE" sz="1600" strike="sngStrike" smtClean="0">
                <a:solidFill>
                  <a:srgbClr val="FF0000"/>
                </a:solidFill>
              </a:rPr>
              <a:t>Large group </a:t>
            </a:r>
            <a:r>
              <a:rPr lang="sv-SE" sz="1600" strike="sngStrike" smtClean="0"/>
              <a:t>spending </a:t>
            </a:r>
            <a:r>
              <a:rPr lang="sv-SE" sz="1600" strike="sngStrike" smtClean="0">
                <a:solidFill>
                  <a:srgbClr val="FF0000"/>
                </a:solidFill>
              </a:rPr>
              <a:t>a long time </a:t>
            </a:r>
            <a:r>
              <a:rPr lang="sv-SE" sz="1600" strike="sngStrike" smtClean="0"/>
              <a:t>building a </a:t>
            </a:r>
            <a:r>
              <a:rPr lang="sv-SE" sz="1600" strike="sngStrike" smtClean="0">
                <a:solidFill>
                  <a:srgbClr val="FF0000"/>
                </a:solidFill>
              </a:rPr>
              <a:t>huge thing</a:t>
            </a:r>
          </a:p>
          <a:p>
            <a:pPr marL="177800" indent="-177800"/>
            <a:r>
              <a:rPr lang="sv-SE" sz="1600" smtClean="0">
                <a:solidFill>
                  <a:srgbClr val="008A3E"/>
                </a:solidFill>
              </a:rPr>
              <a:t>Small team </a:t>
            </a:r>
            <a:r>
              <a:rPr lang="sv-SE" sz="1600" smtClean="0"/>
              <a:t>spending </a:t>
            </a:r>
            <a:r>
              <a:rPr lang="sv-SE" sz="1600" smtClean="0">
                <a:solidFill>
                  <a:srgbClr val="008A3E"/>
                </a:solidFill>
              </a:rPr>
              <a:t>a little time </a:t>
            </a:r>
            <a:r>
              <a:rPr lang="sv-SE" sz="1600" smtClean="0"/>
              <a:t>building a </a:t>
            </a:r>
            <a:r>
              <a:rPr lang="sv-SE" sz="1600" smtClean="0">
                <a:solidFill>
                  <a:srgbClr val="008A3E"/>
                </a:solidFill>
              </a:rPr>
              <a:t>small thing</a:t>
            </a:r>
          </a:p>
          <a:p>
            <a:pPr marL="623888" lvl="1" indent="-166688"/>
            <a:r>
              <a:rPr lang="sv-SE" sz="1600" smtClean="0"/>
              <a:t>... but </a:t>
            </a:r>
            <a:r>
              <a:rPr lang="sv-SE" sz="1600" smtClean="0">
                <a:solidFill>
                  <a:srgbClr val="008A3E"/>
                </a:solidFill>
              </a:rPr>
              <a:t>integrating regularly </a:t>
            </a:r>
            <a:r>
              <a:rPr lang="sv-SE" sz="1600" smtClean="0"/>
              <a:t>to see the whole</a:t>
            </a:r>
            <a:endParaRPr lang="sv-SE" sz="1600"/>
          </a:p>
        </p:txBody>
      </p:sp>
      <p:grpSp>
        <p:nvGrpSpPr>
          <p:cNvPr id="42" name="Group 137"/>
          <p:cNvGrpSpPr/>
          <p:nvPr/>
        </p:nvGrpSpPr>
        <p:grpSpPr>
          <a:xfrm>
            <a:off x="3000364" y="4643446"/>
            <a:ext cx="225015" cy="500066"/>
            <a:chOff x="3000364" y="4643446"/>
            <a:chExt cx="225015" cy="500066"/>
          </a:xfrm>
        </p:grpSpPr>
        <p:sp>
          <p:nvSpPr>
            <p:cNvPr id="249" name="Cube 248"/>
            <p:cNvSpPr/>
            <p:nvPr/>
          </p:nvSpPr>
          <p:spPr bwMode="auto">
            <a:xfrm>
              <a:off x="3000364" y="5072074"/>
              <a:ext cx="153577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7" name="Down Arrow 256"/>
            <p:cNvSpPr/>
            <p:nvPr/>
          </p:nvSpPr>
          <p:spPr bwMode="auto">
            <a:xfrm>
              <a:off x="301106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5" name="Cube 114"/>
            <p:cNvSpPr/>
            <p:nvPr/>
          </p:nvSpPr>
          <p:spPr bwMode="auto">
            <a:xfrm>
              <a:off x="3000364" y="5017036"/>
              <a:ext cx="153577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43" name="Group 138"/>
          <p:cNvGrpSpPr/>
          <p:nvPr/>
        </p:nvGrpSpPr>
        <p:grpSpPr>
          <a:xfrm>
            <a:off x="3725445" y="4643446"/>
            <a:ext cx="275051" cy="591569"/>
            <a:chOff x="3725445" y="4643446"/>
            <a:chExt cx="275051" cy="591569"/>
          </a:xfrm>
        </p:grpSpPr>
        <p:sp>
          <p:nvSpPr>
            <p:cNvPr id="122" name="Cube 121"/>
            <p:cNvSpPr/>
            <p:nvPr/>
          </p:nvSpPr>
          <p:spPr bwMode="auto">
            <a:xfrm>
              <a:off x="3784307" y="5163577"/>
              <a:ext cx="216189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4" name="Cube 123"/>
            <p:cNvSpPr/>
            <p:nvPr/>
          </p:nvSpPr>
          <p:spPr bwMode="auto">
            <a:xfrm>
              <a:off x="3784307" y="5108539"/>
              <a:ext cx="216189" cy="71438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8" name="Down Arrow 257"/>
            <p:cNvSpPr/>
            <p:nvPr/>
          </p:nvSpPr>
          <p:spPr bwMode="auto">
            <a:xfrm>
              <a:off x="372544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9" name="Cube 118"/>
            <p:cNvSpPr/>
            <p:nvPr/>
          </p:nvSpPr>
          <p:spPr bwMode="auto">
            <a:xfrm>
              <a:off x="3786182" y="4983806"/>
              <a:ext cx="153577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44" name="Group 139"/>
          <p:cNvGrpSpPr/>
          <p:nvPr/>
        </p:nvGrpSpPr>
        <p:grpSpPr>
          <a:xfrm>
            <a:off x="4427250" y="4643446"/>
            <a:ext cx="226889" cy="571504"/>
            <a:chOff x="4427250" y="4643446"/>
            <a:chExt cx="226889" cy="571504"/>
          </a:xfrm>
        </p:grpSpPr>
        <p:sp>
          <p:nvSpPr>
            <p:cNvPr id="259" name="Down Arrow 258"/>
            <p:cNvSpPr/>
            <p:nvPr/>
          </p:nvSpPr>
          <p:spPr bwMode="auto">
            <a:xfrm>
              <a:off x="443982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2" name="Cube 131"/>
            <p:cNvSpPr/>
            <p:nvPr/>
          </p:nvSpPr>
          <p:spPr bwMode="auto">
            <a:xfrm>
              <a:off x="4427250" y="5125368"/>
              <a:ext cx="195238" cy="89582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3" name="Cube 132"/>
            <p:cNvSpPr/>
            <p:nvPr/>
          </p:nvSpPr>
          <p:spPr bwMode="auto">
            <a:xfrm>
              <a:off x="4429124" y="5000636"/>
              <a:ext cx="153577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4" name="Cube 133"/>
            <p:cNvSpPr/>
            <p:nvPr/>
          </p:nvSpPr>
          <p:spPr bwMode="auto">
            <a:xfrm>
              <a:off x="4549560" y="5000636"/>
              <a:ext cx="71438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"/>
                            </p:stCondLst>
                            <p:childTnLst>
                              <p:par>
                                <p:cTn id="1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00"/>
                            </p:stCondLst>
                            <p:childTnLst>
                              <p:par>
                                <p:cTn id="15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21" grpId="0" animBg="1"/>
      <p:bldP spid="34" grpId="0" animBg="1"/>
      <p:bldP spid="75" grpId="0"/>
      <p:bldP spid="76" grpId="0"/>
      <p:bldP spid="156" grpId="0"/>
      <p:bldP spid="157" grpId="0"/>
      <p:bldP spid="158" grpId="0"/>
      <p:bldP spid="159" grpId="0"/>
      <p:bldP spid="160" grpId="0"/>
      <p:bldP spid="242" grpId="0" animBg="1"/>
      <p:bldP spid="243" grpId="0"/>
      <p:bldP spid="244" grpId="0" animBg="1"/>
      <p:bldP spid="2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ounded Rectangular Callout 67"/>
          <p:cNvSpPr/>
          <p:nvPr/>
        </p:nvSpPr>
        <p:spPr bwMode="auto">
          <a:xfrm>
            <a:off x="3071802" y="4143380"/>
            <a:ext cx="2719398" cy="1266820"/>
          </a:xfrm>
          <a:prstGeom prst="wedgeRoundRectCallout">
            <a:avLst>
              <a:gd name="adj1" fmla="val -43233"/>
              <a:gd name="adj2" fmla="val -109690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1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Product owner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Vision: Where are we going &amp; why?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Priorities &amp; tradeoffs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Release planning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34CDF5-89B2-4762-8BA8-DDEB74CA7A1A}" type="slidenum">
              <a:rPr lang="en-US" smtClean="0"/>
              <a:pPr>
                <a:defRPr/>
              </a:pPr>
              <a:t>33</a:t>
            </a:fld>
            <a:endParaRPr lang="en-US" smtClean="0"/>
          </a:p>
        </p:txBody>
      </p:sp>
      <p:pic>
        <p:nvPicPr>
          <p:cNvPr id="37894" name="Picture 5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2838" y="2060575"/>
            <a:ext cx="3127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49288"/>
          </a:xfrm>
        </p:spPr>
        <p:txBody>
          <a:bodyPr/>
          <a:lstStyle/>
          <a:p>
            <a:pPr eaLnBrk="1" hangingPunct="1"/>
            <a:r>
              <a:rPr lang="sv-SE" smtClean="0"/>
              <a:t>Scrum overview – structure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770188" y="2852738"/>
            <a:ext cx="538162" cy="746125"/>
            <a:chOff x="2971" y="981"/>
            <a:chExt cx="339" cy="470"/>
          </a:xfrm>
        </p:grpSpPr>
        <p:pic>
          <p:nvPicPr>
            <p:cNvPr id="37995" name="Picture 3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996" name="Text Box 31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pic>
        <p:nvPicPr>
          <p:cNvPr id="37897" name="Picture 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500" y="2060575"/>
            <a:ext cx="3127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50"/>
          <p:cNvGrpSpPr>
            <a:grpSpLocks/>
          </p:cNvGrpSpPr>
          <p:nvPr/>
        </p:nvGrpSpPr>
        <p:grpSpPr bwMode="auto">
          <a:xfrm>
            <a:off x="5500694" y="2500306"/>
            <a:ext cx="2303463" cy="1584325"/>
            <a:chOff x="3470" y="600"/>
            <a:chExt cx="1451" cy="998"/>
          </a:xfrm>
        </p:grpSpPr>
        <p:sp>
          <p:nvSpPr>
            <p:cNvPr id="37987" name="Oval 45"/>
            <p:cNvSpPr>
              <a:spLocks noChangeArrowheads="1"/>
            </p:cNvSpPr>
            <p:nvPr/>
          </p:nvSpPr>
          <p:spPr bwMode="auto">
            <a:xfrm>
              <a:off x="3470" y="600"/>
              <a:ext cx="1451" cy="998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37988" name="Picture 3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41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7989" name="Picture 3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23" y="600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7990" name="Picture 4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8" y="936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7991" name="Picture 4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50" y="992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7992" name="Picture 4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61" y="827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7993" name="Picture 2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36" y="992"/>
              <a:ext cx="327" cy="4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994" name="Text Box 33"/>
            <p:cNvSpPr txBox="1">
              <a:spLocks noChangeArrowheads="1"/>
            </p:cNvSpPr>
            <p:nvPr/>
          </p:nvSpPr>
          <p:spPr bwMode="auto">
            <a:xfrm>
              <a:off x="4464" y="1150"/>
              <a:ext cx="308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chemeClr val="tx1"/>
                  </a:solidFill>
                  <a:latin typeface="Arial" charset="0"/>
                </a:rPr>
                <a:t>SM</a:t>
              </a:r>
            </a:p>
          </p:txBody>
        </p:sp>
      </p:grpSp>
      <p:pic>
        <p:nvPicPr>
          <p:cNvPr id="37899" name="Picture 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" y="2205038"/>
            <a:ext cx="311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4898" name="Line 50"/>
          <p:cNvSpPr>
            <a:spLocks noChangeShapeType="1"/>
          </p:cNvSpPr>
          <p:nvPr/>
        </p:nvSpPr>
        <p:spPr bwMode="auto">
          <a:xfrm>
            <a:off x="1473200" y="2420938"/>
            <a:ext cx="1296988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334899" name="Line 51"/>
          <p:cNvSpPr>
            <a:spLocks noChangeShapeType="1"/>
          </p:cNvSpPr>
          <p:nvPr/>
        </p:nvSpPr>
        <p:spPr bwMode="auto">
          <a:xfrm>
            <a:off x="1401763" y="3141663"/>
            <a:ext cx="12954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pic>
        <p:nvPicPr>
          <p:cNvPr id="37902" name="Picture 5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963" y="2276475"/>
            <a:ext cx="3127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3" name="Text Box 55"/>
          <p:cNvSpPr txBox="1">
            <a:spLocks noChangeArrowheads="1"/>
          </p:cNvSpPr>
          <p:nvPr/>
        </p:nvSpPr>
        <p:spPr bwMode="auto">
          <a:xfrm>
            <a:off x="782638" y="2651125"/>
            <a:ext cx="557212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Users</a:t>
            </a:r>
          </a:p>
        </p:txBody>
      </p:sp>
      <p:sp>
        <p:nvSpPr>
          <p:cNvPr id="37904" name="Text Box 56"/>
          <p:cNvSpPr txBox="1">
            <a:spLocks noChangeArrowheads="1"/>
          </p:cNvSpPr>
          <p:nvPr/>
        </p:nvSpPr>
        <p:spPr bwMode="auto">
          <a:xfrm>
            <a:off x="395288" y="1747838"/>
            <a:ext cx="118903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u="sng"/>
              <a:t>Stakeholders</a:t>
            </a:r>
          </a:p>
        </p:txBody>
      </p:sp>
      <p:sp>
        <p:nvSpPr>
          <p:cNvPr id="37905" name="Text Box 57"/>
          <p:cNvSpPr txBox="1">
            <a:spLocks noChangeArrowheads="1"/>
          </p:cNvSpPr>
          <p:nvPr/>
        </p:nvSpPr>
        <p:spPr bwMode="auto">
          <a:xfrm>
            <a:off x="663575" y="3357563"/>
            <a:ext cx="79692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Helpdesk</a:t>
            </a:r>
          </a:p>
        </p:txBody>
      </p:sp>
      <p:sp>
        <p:nvSpPr>
          <p:cNvPr id="37906" name="Text Box 58"/>
          <p:cNvSpPr txBox="1">
            <a:spLocks noChangeArrowheads="1"/>
          </p:cNvSpPr>
          <p:nvPr/>
        </p:nvSpPr>
        <p:spPr bwMode="auto">
          <a:xfrm>
            <a:off x="538163" y="4017963"/>
            <a:ext cx="9144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Operations</a:t>
            </a:r>
          </a:p>
        </p:txBody>
      </p:sp>
      <p:pic>
        <p:nvPicPr>
          <p:cNvPr id="37907" name="Picture 6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1400" y="2997200"/>
            <a:ext cx="311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8" name="Picture 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063" y="2997200"/>
            <a:ext cx="311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9" name="Picture 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1063" y="3643313"/>
            <a:ext cx="311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10" name="Text Box 66"/>
          <p:cNvSpPr txBox="1">
            <a:spLocks noChangeArrowheads="1"/>
          </p:cNvSpPr>
          <p:nvPr/>
        </p:nvSpPr>
        <p:spPr bwMode="auto">
          <a:xfrm>
            <a:off x="557213" y="4667250"/>
            <a:ext cx="10572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Management</a:t>
            </a:r>
          </a:p>
        </p:txBody>
      </p:sp>
      <p:pic>
        <p:nvPicPr>
          <p:cNvPr id="37911" name="Picture 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963" y="4292600"/>
            <a:ext cx="311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4916" name="Line 68"/>
          <p:cNvSpPr>
            <a:spLocks noChangeShapeType="1"/>
          </p:cNvSpPr>
          <p:nvPr/>
        </p:nvSpPr>
        <p:spPr bwMode="auto">
          <a:xfrm flipV="1">
            <a:off x="1330325" y="3357563"/>
            <a:ext cx="1366838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334917" name="Line 69"/>
          <p:cNvSpPr>
            <a:spLocks noChangeShapeType="1"/>
          </p:cNvSpPr>
          <p:nvPr/>
        </p:nvSpPr>
        <p:spPr bwMode="auto">
          <a:xfrm flipV="1">
            <a:off x="1401763" y="3644900"/>
            <a:ext cx="1368425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grpSp>
        <p:nvGrpSpPr>
          <p:cNvPr id="4" name="Group 70"/>
          <p:cNvGrpSpPr>
            <a:grpSpLocks/>
          </p:cNvGrpSpPr>
          <p:nvPr/>
        </p:nvGrpSpPr>
        <p:grpSpPr bwMode="auto">
          <a:xfrm>
            <a:off x="2555875" y="1165225"/>
            <a:ext cx="1008063" cy="1616075"/>
            <a:chOff x="587" y="779"/>
            <a:chExt cx="635" cy="1018"/>
          </a:xfrm>
        </p:grpSpPr>
        <p:sp>
          <p:nvSpPr>
            <p:cNvPr id="37970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7971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2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3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4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5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6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7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8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9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0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1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2" name="Text Box 83"/>
            <p:cNvSpPr txBox="1">
              <a:spLocks noChangeArrowheads="1"/>
            </p:cNvSpPr>
            <p:nvPr/>
          </p:nvSpPr>
          <p:spPr bwMode="auto">
            <a:xfrm>
              <a:off x="703" y="779"/>
              <a:ext cx="39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10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7983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4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5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6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334936" name="Line 88"/>
          <p:cNvSpPr>
            <a:spLocks noChangeShapeType="1"/>
          </p:cNvSpPr>
          <p:nvPr/>
        </p:nvSpPr>
        <p:spPr bwMode="auto">
          <a:xfrm>
            <a:off x="3348039" y="3286124"/>
            <a:ext cx="2081218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4643438" y="2071678"/>
            <a:ext cx="865187" cy="895350"/>
            <a:chOff x="1202" y="1344"/>
            <a:chExt cx="545" cy="564"/>
          </a:xfrm>
        </p:grpSpPr>
        <p:sp>
          <p:nvSpPr>
            <p:cNvPr id="37963" name="AutoShape 91"/>
            <p:cNvSpPr>
              <a:spLocks noChangeArrowheads="1"/>
            </p:cNvSpPr>
            <p:nvPr/>
          </p:nvSpPr>
          <p:spPr bwMode="auto">
            <a:xfrm rot="10800000" flipH="1">
              <a:off x="1202" y="1344"/>
              <a:ext cx="545" cy="56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7964" name="Line 92"/>
            <p:cNvSpPr>
              <a:spLocks noChangeShapeType="1"/>
            </p:cNvSpPr>
            <p:nvPr/>
          </p:nvSpPr>
          <p:spPr bwMode="auto">
            <a:xfrm>
              <a:off x="1324" y="1620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5" name="Text Box 93"/>
            <p:cNvSpPr txBox="1">
              <a:spLocks noChangeArrowheads="1"/>
            </p:cNvSpPr>
            <p:nvPr/>
          </p:nvSpPr>
          <p:spPr bwMode="auto">
            <a:xfrm>
              <a:off x="1278" y="1348"/>
              <a:ext cx="39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10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7966" name="Line 94"/>
            <p:cNvSpPr>
              <a:spLocks noChangeShapeType="1"/>
            </p:cNvSpPr>
            <p:nvPr/>
          </p:nvSpPr>
          <p:spPr bwMode="auto">
            <a:xfrm>
              <a:off x="1323" y="166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7" name="Line 95"/>
            <p:cNvSpPr>
              <a:spLocks noChangeShapeType="1"/>
            </p:cNvSpPr>
            <p:nvPr/>
          </p:nvSpPr>
          <p:spPr bwMode="auto">
            <a:xfrm>
              <a:off x="1323" y="1711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8" name="Line 96"/>
            <p:cNvSpPr>
              <a:spLocks noChangeShapeType="1"/>
            </p:cNvSpPr>
            <p:nvPr/>
          </p:nvSpPr>
          <p:spPr bwMode="auto">
            <a:xfrm>
              <a:off x="1323" y="175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9" name="Line 97"/>
            <p:cNvSpPr>
              <a:spLocks noChangeShapeType="1"/>
            </p:cNvSpPr>
            <p:nvPr/>
          </p:nvSpPr>
          <p:spPr bwMode="auto">
            <a:xfrm>
              <a:off x="1323" y="1802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pic>
        <p:nvPicPr>
          <p:cNvPr id="37924" name="Picture 1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4941888"/>
            <a:ext cx="311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25" name="Text Box 158"/>
          <p:cNvSpPr txBox="1">
            <a:spLocks noChangeArrowheads="1"/>
          </p:cNvSpPr>
          <p:nvPr/>
        </p:nvSpPr>
        <p:spPr bwMode="auto">
          <a:xfrm>
            <a:off x="765175" y="5373688"/>
            <a:ext cx="757238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... etc ...</a:t>
            </a:r>
          </a:p>
        </p:txBody>
      </p:sp>
      <p:sp>
        <p:nvSpPr>
          <p:cNvPr id="335007" name="Line 159"/>
          <p:cNvSpPr>
            <a:spLocks noChangeShapeType="1"/>
          </p:cNvSpPr>
          <p:nvPr/>
        </p:nvSpPr>
        <p:spPr bwMode="auto">
          <a:xfrm flipV="1">
            <a:off x="1403350" y="3789363"/>
            <a:ext cx="1439863" cy="1366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10" name="Text Box 56"/>
          <p:cNvSpPr txBox="1">
            <a:spLocks noChangeArrowheads="1"/>
          </p:cNvSpPr>
          <p:nvPr/>
        </p:nvSpPr>
        <p:spPr bwMode="auto">
          <a:xfrm>
            <a:off x="6000760" y="2143116"/>
            <a:ext cx="61036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u="sng" smtClean="0"/>
              <a:t>Team</a:t>
            </a:r>
            <a:endParaRPr lang="sv-SE" sz="1400" u="sng"/>
          </a:p>
        </p:txBody>
      </p:sp>
      <p:sp>
        <p:nvSpPr>
          <p:cNvPr id="111" name="Left-Right Arrow 110"/>
          <p:cNvSpPr/>
          <p:nvPr/>
        </p:nvSpPr>
        <p:spPr bwMode="auto">
          <a:xfrm>
            <a:off x="2214546" y="3500438"/>
            <a:ext cx="3286148" cy="571504"/>
          </a:xfrm>
          <a:prstGeom prst="leftRightArrow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chemeClr val="accent1"/>
                </a:solidFill>
                <a:effectLst/>
                <a:latin typeface="Tahoma" pitchFamily="34" charset="0"/>
              </a:rPr>
              <a:t>Direct communication</a:t>
            </a:r>
          </a:p>
        </p:txBody>
      </p:sp>
      <p:sp>
        <p:nvSpPr>
          <p:cNvPr id="69" name="Rounded Rectangular Callout 68"/>
          <p:cNvSpPr/>
          <p:nvPr/>
        </p:nvSpPr>
        <p:spPr bwMode="auto">
          <a:xfrm>
            <a:off x="7286644" y="4500570"/>
            <a:ext cx="1857356" cy="857256"/>
          </a:xfrm>
          <a:prstGeom prst="wedgeRoundRectCallout">
            <a:avLst>
              <a:gd name="adj1" fmla="val -45365"/>
              <a:gd name="adj2" fmla="val -131023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1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Scrum</a:t>
            </a:r>
            <a:r>
              <a:rPr kumimoji="0" lang="sv-SE" sz="1200" b="1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Master</a:t>
            </a:r>
            <a:endParaRPr kumimoji="0" lang="sv-SE" sz="1200" b="1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Process leader/coach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Impediment remover</a:t>
            </a:r>
          </a:p>
        </p:txBody>
      </p:sp>
      <p:sp>
        <p:nvSpPr>
          <p:cNvPr id="70" name="Rounded Rectangular Callout 69"/>
          <p:cNvSpPr/>
          <p:nvPr/>
        </p:nvSpPr>
        <p:spPr bwMode="auto">
          <a:xfrm>
            <a:off x="7215206" y="1142984"/>
            <a:ext cx="1928794" cy="1214446"/>
          </a:xfrm>
          <a:prstGeom prst="wedgeRoundRectCallout">
            <a:avLst>
              <a:gd name="adj1" fmla="val -66521"/>
              <a:gd name="adj2" fmla="val 50040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1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Cross-functional,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smtClean="0"/>
              <a:t>s</a:t>
            </a:r>
            <a:r>
              <a:rPr kumimoji="0" lang="sv-SE" sz="1200" b="1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elf-organizing</a:t>
            </a:r>
            <a:r>
              <a:rPr kumimoji="0" lang="sv-SE" sz="1200" b="1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</a:t>
            </a:r>
            <a:r>
              <a:rPr kumimoji="0" lang="sv-SE" sz="1200" b="1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Team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How much to pull in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How to build it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Quality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sv-SE" smtClean="0"/>
              <a:t> Sustainable pace</a:t>
            </a:r>
          </a:p>
        </p:txBody>
      </p:sp>
      <p:pic>
        <p:nvPicPr>
          <p:cNvPr id="72" name="Customer-Demands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14600" y="6248400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2215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</p:childTnLst>
        </p:cTn>
      </p:par>
    </p:tnLst>
    <p:bldLst>
      <p:bldP spid="68" grpId="0" animBg="1"/>
      <p:bldP spid="334898" grpId="0" animBg="1"/>
      <p:bldP spid="334899" grpId="0" animBg="1"/>
      <p:bldP spid="334916" grpId="0" animBg="1"/>
      <p:bldP spid="334917" grpId="0" animBg="1"/>
      <p:bldP spid="334936" grpId="0" animBg="1"/>
      <p:bldP spid="335007" grpId="0" animBg="1"/>
      <p:bldP spid="110" grpId="0"/>
      <p:bldP spid="111" grpId="0" animBg="1"/>
      <p:bldP spid="69" grpId="0" animBg="1"/>
      <p:bldP spid="7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7602" name="Picture 2" descr="C:\Users\Henrik\Desktop\Pictur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9599" y="1182685"/>
            <a:ext cx="3165475" cy="1889125"/>
          </a:xfrm>
          <a:prstGeom prst="rect">
            <a:avLst/>
          </a:prstGeom>
          <a:noFill/>
        </p:spPr>
      </p:pic>
      <p:sp>
        <p:nvSpPr>
          <p:cNvPr id="3891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87325"/>
            <a:ext cx="4714876" cy="649288"/>
          </a:xfrm>
        </p:spPr>
        <p:txBody>
          <a:bodyPr/>
          <a:lstStyle/>
          <a:p>
            <a:pPr eaLnBrk="1" hangingPunct="1"/>
            <a:r>
              <a:rPr lang="sv-SE" smtClean="0"/>
              <a:t>Typical sprint</a:t>
            </a:r>
          </a:p>
        </p:txBody>
      </p:sp>
      <p:sp>
        <p:nvSpPr>
          <p:cNvPr id="35846" name="Rectangle 76"/>
          <p:cNvSpPr>
            <a:spLocks noChangeArrowheads="1"/>
          </p:cNvSpPr>
          <p:nvPr/>
        </p:nvSpPr>
        <p:spPr bwMode="auto">
          <a:xfrm>
            <a:off x="2571736" y="3568698"/>
            <a:ext cx="1944687" cy="2889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47" name="Text Box 77"/>
          <p:cNvSpPr txBox="1">
            <a:spLocks noChangeArrowheads="1"/>
          </p:cNvSpPr>
          <p:nvPr/>
        </p:nvSpPr>
        <p:spPr bwMode="auto">
          <a:xfrm>
            <a:off x="2571736" y="3529011"/>
            <a:ext cx="7000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chemeClr val="tx1"/>
                </a:solidFill>
                <a:latin typeface="Arial" charset="0"/>
              </a:rPr>
              <a:t>Week 1</a:t>
            </a:r>
          </a:p>
        </p:txBody>
      </p:sp>
      <p:sp>
        <p:nvSpPr>
          <p:cNvPr id="35848" name="Rectangle 78"/>
          <p:cNvSpPr>
            <a:spLocks noChangeArrowheads="1"/>
          </p:cNvSpPr>
          <p:nvPr/>
        </p:nvSpPr>
        <p:spPr bwMode="auto">
          <a:xfrm>
            <a:off x="4516423" y="3568698"/>
            <a:ext cx="1944688" cy="2889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49" name="Text Box 79"/>
          <p:cNvSpPr txBox="1">
            <a:spLocks noChangeArrowheads="1"/>
          </p:cNvSpPr>
          <p:nvPr/>
        </p:nvSpPr>
        <p:spPr bwMode="auto">
          <a:xfrm>
            <a:off x="4516423" y="3529011"/>
            <a:ext cx="7000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chemeClr val="tx1"/>
                </a:solidFill>
                <a:latin typeface="Arial" charset="0"/>
              </a:rPr>
              <a:t>Week 2</a:t>
            </a:r>
          </a:p>
        </p:txBody>
      </p:sp>
      <p:sp>
        <p:nvSpPr>
          <p:cNvPr id="35850" name="Rectangle 80"/>
          <p:cNvSpPr>
            <a:spLocks noChangeArrowheads="1"/>
          </p:cNvSpPr>
          <p:nvPr/>
        </p:nvSpPr>
        <p:spPr bwMode="auto">
          <a:xfrm>
            <a:off x="6459523" y="3568698"/>
            <a:ext cx="1944688" cy="2889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51" name="Text Box 81"/>
          <p:cNvSpPr txBox="1">
            <a:spLocks noChangeArrowheads="1"/>
          </p:cNvSpPr>
          <p:nvPr/>
        </p:nvSpPr>
        <p:spPr bwMode="auto">
          <a:xfrm>
            <a:off x="6459523" y="3529011"/>
            <a:ext cx="7000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chemeClr val="tx1"/>
                </a:solidFill>
                <a:latin typeface="Arial" charset="0"/>
              </a:rPr>
              <a:t>Week 3</a:t>
            </a:r>
          </a:p>
        </p:txBody>
      </p:sp>
      <p:sp>
        <p:nvSpPr>
          <p:cNvPr id="38924" name="Line 82"/>
          <p:cNvSpPr>
            <a:spLocks noChangeShapeType="1"/>
          </p:cNvSpPr>
          <p:nvPr/>
        </p:nvSpPr>
        <p:spPr bwMode="auto">
          <a:xfrm>
            <a:off x="2304594" y="4857760"/>
            <a:ext cx="6768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sv-SE"/>
          </a:p>
        </p:txBody>
      </p:sp>
      <p:sp>
        <p:nvSpPr>
          <p:cNvPr id="38925" name="Text Box 83"/>
          <p:cNvSpPr txBox="1">
            <a:spLocks noChangeArrowheads="1"/>
          </p:cNvSpPr>
          <p:nvPr/>
        </p:nvSpPr>
        <p:spPr bwMode="auto">
          <a:xfrm>
            <a:off x="4683155" y="4857760"/>
            <a:ext cx="104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800">
                <a:solidFill>
                  <a:schemeClr val="hlink"/>
                </a:solidFill>
                <a:latin typeface="Arial" charset="0"/>
              </a:rPr>
              <a:t>Timeline</a:t>
            </a:r>
          </a:p>
        </p:txBody>
      </p:sp>
      <p:sp>
        <p:nvSpPr>
          <p:cNvPr id="35854" name="Line 84"/>
          <p:cNvSpPr>
            <a:spLocks noChangeShapeType="1"/>
          </p:cNvSpPr>
          <p:nvPr/>
        </p:nvSpPr>
        <p:spPr bwMode="auto">
          <a:xfrm>
            <a:off x="2571736" y="2271711"/>
            <a:ext cx="0" cy="1584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5855" name="Line 85"/>
          <p:cNvSpPr>
            <a:spLocks noChangeShapeType="1"/>
          </p:cNvSpPr>
          <p:nvPr/>
        </p:nvSpPr>
        <p:spPr bwMode="auto">
          <a:xfrm>
            <a:off x="8404211" y="2343148"/>
            <a:ext cx="0" cy="15128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179286" name="Text Box 86"/>
          <p:cNvSpPr txBox="1">
            <a:spLocks noChangeArrowheads="1"/>
          </p:cNvSpPr>
          <p:nvPr/>
        </p:nvSpPr>
        <p:spPr bwMode="auto">
          <a:xfrm>
            <a:off x="4786314" y="2863990"/>
            <a:ext cx="23246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v-SE" sz="40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Iteration1</a:t>
            </a:r>
            <a:endParaRPr lang="sv-SE" sz="400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35859" name="AutoShape 89"/>
          <p:cNvSpPr>
            <a:spLocks noChangeArrowheads="1"/>
          </p:cNvSpPr>
          <p:nvPr/>
        </p:nvSpPr>
        <p:spPr bwMode="auto">
          <a:xfrm>
            <a:off x="2890823" y="4222748"/>
            <a:ext cx="936625" cy="504825"/>
          </a:xfrm>
          <a:prstGeom prst="wedgeRoundRectCallout">
            <a:avLst>
              <a:gd name="adj1" fmla="val -69153"/>
              <a:gd name="adj2" fmla="val -103458"/>
              <a:gd name="adj3" fmla="val 16667"/>
            </a:avLst>
          </a:prstGeom>
          <a:solidFill>
            <a:srgbClr val="FF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sv-SE" sz="1400" smtClean="0">
                <a:solidFill>
                  <a:schemeClr val="tx1"/>
                </a:solidFill>
                <a:latin typeface="Arial" charset="0"/>
              </a:rPr>
              <a:t>Sprint-planning</a:t>
            </a:r>
            <a:endParaRPr lang="sv-SE" sz="1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5861" name="AutoShape 91"/>
          <p:cNvSpPr>
            <a:spLocks noChangeArrowheads="1"/>
          </p:cNvSpPr>
          <p:nvPr/>
        </p:nvSpPr>
        <p:spPr bwMode="auto">
          <a:xfrm>
            <a:off x="7343771" y="4213223"/>
            <a:ext cx="1427120" cy="501661"/>
          </a:xfrm>
          <a:prstGeom prst="wedgeRoundRectCallout">
            <a:avLst>
              <a:gd name="adj1" fmla="val 21690"/>
              <a:gd name="adj2" fmla="val -109481"/>
              <a:gd name="adj3" fmla="val 16667"/>
            </a:avLst>
          </a:prstGeom>
          <a:solidFill>
            <a:srgbClr val="FF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sv-SE" sz="1400" smtClean="0">
                <a:solidFill>
                  <a:schemeClr val="tx1"/>
                </a:solidFill>
                <a:latin typeface="Arial" charset="0"/>
              </a:rPr>
              <a:t>Demo/Review</a:t>
            </a:r>
          </a:p>
          <a:p>
            <a:pPr algn="ctr"/>
            <a:r>
              <a:rPr lang="sv-SE" sz="1400" smtClean="0">
                <a:solidFill>
                  <a:schemeClr val="tx1"/>
                </a:solidFill>
                <a:latin typeface="Arial" charset="0"/>
              </a:rPr>
              <a:t>Retrospective</a:t>
            </a:r>
            <a:endParaRPr lang="sv-SE" sz="140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" name="Group 93"/>
          <p:cNvGrpSpPr>
            <a:grpSpLocks/>
          </p:cNvGrpSpPr>
          <p:nvPr/>
        </p:nvGrpSpPr>
        <p:grpSpPr bwMode="auto">
          <a:xfrm>
            <a:off x="609629" y="725488"/>
            <a:ext cx="1008062" cy="1616075"/>
            <a:chOff x="587" y="779"/>
            <a:chExt cx="635" cy="1018"/>
          </a:xfrm>
        </p:grpSpPr>
        <p:sp>
          <p:nvSpPr>
            <p:cNvPr id="38967" name="AutoShape 94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8968" name="Line 95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69" name="Line 96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0" name="Line 97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1" name="Line 98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2" name="Line 99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3" name="Line 100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4" name="Line 101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5" name="Line 102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6" name="Line 103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7" name="Line 104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8" name="Line 105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79" name="Text Box 106"/>
            <p:cNvSpPr txBox="1">
              <a:spLocks noChangeArrowheads="1"/>
            </p:cNvSpPr>
            <p:nvPr/>
          </p:nvSpPr>
          <p:spPr bwMode="auto">
            <a:xfrm>
              <a:off x="703" y="779"/>
              <a:ext cx="39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 smtClean="0">
                  <a:solidFill>
                    <a:schemeClr val="tx1"/>
                  </a:solidFill>
                  <a:latin typeface="Arial" charset="0"/>
                </a:rPr>
                <a:t>Product</a:t>
              </a:r>
              <a:endParaRPr lang="sv-SE" sz="1000">
                <a:solidFill>
                  <a:schemeClr val="tx1"/>
                </a:solidFill>
                <a:latin typeface="Arial" charset="0"/>
              </a:endParaRPr>
            </a:p>
            <a:p>
              <a:r>
                <a:rPr lang="sv-SE" sz="10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8980" name="Line 107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81" name="Line 108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82" name="Line 109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8983" name="Line 110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35864" name="AutoShape 111"/>
          <p:cNvSpPr>
            <a:spLocks/>
          </p:cNvSpPr>
          <p:nvPr/>
        </p:nvSpPr>
        <p:spPr bwMode="auto">
          <a:xfrm>
            <a:off x="1563716" y="1157288"/>
            <a:ext cx="174625" cy="360362"/>
          </a:xfrm>
          <a:prstGeom prst="rightBrace">
            <a:avLst>
              <a:gd name="adj1" fmla="val 1719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66" name="AutoShape 120"/>
          <p:cNvSpPr>
            <a:spLocks noChangeArrowheads="1"/>
          </p:cNvSpPr>
          <p:nvPr/>
        </p:nvSpPr>
        <p:spPr bwMode="auto">
          <a:xfrm rot="5400000">
            <a:off x="1297016" y="1765300"/>
            <a:ext cx="1223963" cy="3603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941907660 h 21600"/>
              <a:gd name="T4" fmla="*/ 2147483647 w 21600"/>
              <a:gd name="T5" fmla="*/ 1673397572 h 21600"/>
              <a:gd name="T6" fmla="*/ 2147483647 w 21600"/>
              <a:gd name="T7" fmla="*/ 470953830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4662 h 21600"/>
              <a:gd name="T14" fmla="*/ 19880 w 21600"/>
              <a:gd name="T15" fmla="*/ 749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4221" y="0"/>
                </a:lnTo>
                <a:lnTo>
                  <a:pt x="14221" y="4662"/>
                </a:lnTo>
                <a:lnTo>
                  <a:pt x="12427" y="4662"/>
                </a:lnTo>
                <a:cubicBezTo>
                  <a:pt x="5564" y="4662"/>
                  <a:pt x="0" y="8018"/>
                  <a:pt x="0" y="12158"/>
                </a:cubicBezTo>
                <a:lnTo>
                  <a:pt x="0" y="21600"/>
                </a:lnTo>
                <a:lnTo>
                  <a:pt x="2897" y="21600"/>
                </a:lnTo>
                <a:lnTo>
                  <a:pt x="2897" y="12158"/>
                </a:lnTo>
                <a:cubicBezTo>
                  <a:pt x="2897" y="9583"/>
                  <a:pt x="7164" y="7496"/>
                  <a:pt x="12427" y="7496"/>
                </a:cubicBezTo>
                <a:lnTo>
                  <a:pt x="14221" y="7496"/>
                </a:lnTo>
                <a:lnTo>
                  <a:pt x="14221" y="12158"/>
                </a:lnTo>
                <a:close/>
              </a:path>
            </a:pathLst>
          </a:cu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68" name="AutoShape 122"/>
          <p:cNvSpPr>
            <a:spLocks noChangeArrowheads="1"/>
          </p:cNvSpPr>
          <p:nvPr/>
        </p:nvSpPr>
        <p:spPr bwMode="auto">
          <a:xfrm rot="-4693392">
            <a:off x="7503304" y="2739230"/>
            <a:ext cx="1296987" cy="215900"/>
          </a:xfrm>
          <a:prstGeom prst="rightArrow">
            <a:avLst>
              <a:gd name="adj1" fmla="val 50000"/>
              <a:gd name="adj2" fmla="val 150184"/>
            </a:avLst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69" name="Rectangle 123"/>
          <p:cNvSpPr>
            <a:spLocks noChangeArrowheads="1"/>
          </p:cNvSpPr>
          <p:nvPr/>
        </p:nvSpPr>
        <p:spPr bwMode="auto">
          <a:xfrm rot="2700000">
            <a:off x="2643174" y="3783010"/>
            <a:ext cx="144462" cy="1444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71" name="Rectangle 125"/>
          <p:cNvSpPr>
            <a:spLocks noChangeArrowheads="1"/>
          </p:cNvSpPr>
          <p:nvPr/>
        </p:nvSpPr>
        <p:spPr bwMode="auto">
          <a:xfrm rot="2700000">
            <a:off x="8116874" y="3783010"/>
            <a:ext cx="144462" cy="1444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75" name="Rectangle 50"/>
          <p:cNvSpPr>
            <a:spLocks noChangeArrowheads="1"/>
          </p:cNvSpPr>
          <p:nvPr/>
        </p:nvSpPr>
        <p:spPr bwMode="auto">
          <a:xfrm rot="2700000">
            <a:off x="6141229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76" name="Rectangle 50"/>
          <p:cNvSpPr>
            <a:spLocks noChangeArrowheads="1"/>
          </p:cNvSpPr>
          <p:nvPr/>
        </p:nvSpPr>
        <p:spPr bwMode="auto">
          <a:xfrm rot="2700000">
            <a:off x="4712479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77" name="Rectangle 50"/>
          <p:cNvSpPr>
            <a:spLocks noChangeArrowheads="1"/>
          </p:cNvSpPr>
          <p:nvPr/>
        </p:nvSpPr>
        <p:spPr bwMode="auto">
          <a:xfrm rot="2700000">
            <a:off x="5069667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78" name="Rectangle 50"/>
          <p:cNvSpPr>
            <a:spLocks noChangeArrowheads="1"/>
          </p:cNvSpPr>
          <p:nvPr/>
        </p:nvSpPr>
        <p:spPr bwMode="auto">
          <a:xfrm rot="2700000">
            <a:off x="5426854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79" name="Rectangle 50"/>
          <p:cNvSpPr>
            <a:spLocks noChangeArrowheads="1"/>
          </p:cNvSpPr>
          <p:nvPr/>
        </p:nvSpPr>
        <p:spPr bwMode="auto">
          <a:xfrm rot="2700000">
            <a:off x="5784042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0" name="AutoShape 17"/>
          <p:cNvSpPr>
            <a:spLocks noChangeArrowheads="1"/>
          </p:cNvSpPr>
          <p:nvPr/>
        </p:nvSpPr>
        <p:spPr bwMode="auto">
          <a:xfrm>
            <a:off x="4214811" y="2571744"/>
            <a:ext cx="642942" cy="490537"/>
          </a:xfrm>
          <a:prstGeom prst="wedgeRoundRectCallout">
            <a:avLst>
              <a:gd name="adj1" fmla="val -90792"/>
              <a:gd name="adj2" fmla="val 198732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69406" tIns="34703" rIns="69406" bIns="34703"/>
          <a:lstStyle/>
          <a:p>
            <a:pPr algn="ctr" defTabSz="693738"/>
            <a:endParaRPr lang="sv-SE" sz="14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5881" name="Rectangle 50"/>
          <p:cNvSpPr>
            <a:spLocks noChangeArrowheads="1"/>
          </p:cNvSpPr>
          <p:nvPr/>
        </p:nvSpPr>
        <p:spPr bwMode="auto">
          <a:xfrm rot="2700000">
            <a:off x="4212417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2" name="Rectangle 50"/>
          <p:cNvSpPr>
            <a:spLocks noChangeArrowheads="1"/>
          </p:cNvSpPr>
          <p:nvPr/>
        </p:nvSpPr>
        <p:spPr bwMode="auto">
          <a:xfrm rot="2700000">
            <a:off x="3140854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3" name="Rectangle 50"/>
          <p:cNvSpPr>
            <a:spLocks noChangeArrowheads="1"/>
          </p:cNvSpPr>
          <p:nvPr/>
        </p:nvSpPr>
        <p:spPr bwMode="auto">
          <a:xfrm rot="2700000">
            <a:off x="3498042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4" name="Rectangle 50"/>
          <p:cNvSpPr>
            <a:spLocks noChangeArrowheads="1"/>
          </p:cNvSpPr>
          <p:nvPr/>
        </p:nvSpPr>
        <p:spPr bwMode="auto">
          <a:xfrm rot="2700000">
            <a:off x="3855229" y="3820317"/>
            <a:ext cx="109538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5" name="Rectangle 50"/>
          <p:cNvSpPr>
            <a:spLocks noChangeArrowheads="1"/>
          </p:cNvSpPr>
          <p:nvPr/>
        </p:nvSpPr>
        <p:spPr bwMode="auto">
          <a:xfrm rot="2700000">
            <a:off x="6703204" y="3809205"/>
            <a:ext cx="109537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6" name="Rectangle 50"/>
          <p:cNvSpPr>
            <a:spLocks noChangeArrowheads="1"/>
          </p:cNvSpPr>
          <p:nvPr/>
        </p:nvSpPr>
        <p:spPr bwMode="auto">
          <a:xfrm rot="2700000">
            <a:off x="7060392" y="3809205"/>
            <a:ext cx="109537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7" name="Rectangle 50"/>
          <p:cNvSpPr>
            <a:spLocks noChangeArrowheads="1"/>
          </p:cNvSpPr>
          <p:nvPr/>
        </p:nvSpPr>
        <p:spPr bwMode="auto">
          <a:xfrm rot="2700000">
            <a:off x="7417579" y="3809205"/>
            <a:ext cx="109537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8" name="Rectangle 50"/>
          <p:cNvSpPr>
            <a:spLocks noChangeArrowheads="1"/>
          </p:cNvSpPr>
          <p:nvPr/>
        </p:nvSpPr>
        <p:spPr bwMode="auto">
          <a:xfrm rot="2700000">
            <a:off x="7784292" y="3809205"/>
            <a:ext cx="109537" cy="1079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5889" name="AutoShape 17"/>
          <p:cNvSpPr>
            <a:spLocks noChangeArrowheads="1"/>
          </p:cNvSpPr>
          <p:nvPr/>
        </p:nvSpPr>
        <p:spPr bwMode="auto">
          <a:xfrm>
            <a:off x="4200499" y="2571744"/>
            <a:ext cx="714375" cy="490537"/>
          </a:xfrm>
          <a:prstGeom prst="wedgeRoundRectCallout">
            <a:avLst>
              <a:gd name="adj1" fmla="val -37832"/>
              <a:gd name="adj2" fmla="val 183711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69406" tIns="34703" rIns="69406" bIns="34703"/>
          <a:lstStyle/>
          <a:p>
            <a:pPr algn="ctr" defTabSz="693738"/>
            <a:r>
              <a:rPr lang="sv-SE" sz="1400">
                <a:solidFill>
                  <a:schemeClr val="tx1"/>
                </a:solidFill>
                <a:latin typeface="Arial" charset="0"/>
              </a:rPr>
              <a:t>Daily Scrum</a:t>
            </a:r>
          </a:p>
        </p:txBody>
      </p:sp>
      <p:sp>
        <p:nvSpPr>
          <p:cNvPr id="35867" name="AutoShape 121"/>
          <p:cNvSpPr>
            <a:spLocks noChangeArrowheads="1"/>
          </p:cNvSpPr>
          <p:nvPr/>
        </p:nvSpPr>
        <p:spPr bwMode="auto">
          <a:xfrm>
            <a:off x="7972411" y="1624011"/>
            <a:ext cx="720725" cy="574675"/>
          </a:xfrm>
          <a:prstGeom prst="cube">
            <a:avLst>
              <a:gd name="adj" fmla="val 15722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1400">
                <a:solidFill>
                  <a:schemeClr val="tx1"/>
                </a:solidFill>
                <a:latin typeface="Arial" charset="0"/>
              </a:rPr>
              <a:t>release</a:t>
            </a:r>
          </a:p>
          <a:p>
            <a:pPr algn="ctr"/>
            <a:r>
              <a:rPr lang="sv-SE" sz="1400">
                <a:solidFill>
                  <a:schemeClr val="tx1"/>
                </a:solidFill>
                <a:latin typeface="Arial" charset="0"/>
              </a:rPr>
              <a:t>1.3.0</a:t>
            </a:r>
          </a:p>
        </p:txBody>
      </p:sp>
      <p:grpSp>
        <p:nvGrpSpPr>
          <p:cNvPr id="3" name="Group 71"/>
          <p:cNvGrpSpPr/>
          <p:nvPr/>
        </p:nvGrpSpPr>
        <p:grpSpPr>
          <a:xfrm>
            <a:off x="6003424" y="5072050"/>
            <a:ext cx="3140576" cy="1785950"/>
            <a:chOff x="71404" y="1214422"/>
            <a:chExt cx="7581529" cy="4311385"/>
          </a:xfrm>
        </p:grpSpPr>
        <p:pic>
          <p:nvPicPr>
            <p:cNvPr id="76" name="Picture 4"/>
            <p:cNvPicPr>
              <a:picLocks noChangeAspect="1" noChangeArrowheads="1"/>
            </p:cNvPicPr>
            <p:nvPr/>
          </p:nvPicPr>
          <p:blipFill>
            <a:blip r:embed="rId4" cstate="print">
              <a:lum bright="10000" contras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4957" r="31975"/>
            <a:stretch>
              <a:fillRect/>
            </a:stretch>
          </p:blipFill>
          <p:spPr bwMode="auto">
            <a:xfrm>
              <a:off x="2734876" y="1214422"/>
              <a:ext cx="2500330" cy="430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4" cstate="print">
              <a:lum bright="10000" contras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6135"/>
            <a:stretch>
              <a:fillRect/>
            </a:stretch>
          </p:blipFill>
          <p:spPr bwMode="auto">
            <a:xfrm>
              <a:off x="5092330" y="1214422"/>
              <a:ext cx="2560603" cy="430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4"/>
            <p:cNvPicPr>
              <a:picLocks noChangeAspect="1" noChangeArrowheads="1"/>
            </p:cNvPicPr>
            <p:nvPr/>
          </p:nvPicPr>
          <p:blipFill>
            <a:blip r:embed="rId4" cstate="print">
              <a:lum bright="10000" contras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8" r="63637"/>
            <a:stretch>
              <a:fillRect/>
            </a:stretch>
          </p:blipFill>
          <p:spPr bwMode="auto">
            <a:xfrm>
              <a:off x="71404" y="1236368"/>
              <a:ext cx="7581529" cy="4289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-32" y="1428736"/>
            <a:ext cx="538162" cy="746125"/>
            <a:chOff x="2971" y="981"/>
            <a:chExt cx="339" cy="470"/>
          </a:xfrm>
        </p:grpSpPr>
        <p:pic>
          <p:nvPicPr>
            <p:cNvPr id="63" name="Picture 1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4" name="Text Box 15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224971" y="4357694"/>
            <a:ext cx="2061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Sprint plan</a:t>
            </a:r>
          </a:p>
          <a:p>
            <a:r>
              <a:rPr lang="sv-SE" smtClean="0"/>
              <a:t>(Task board / Scrum board)</a:t>
            </a:r>
          </a:p>
        </p:txBody>
      </p:sp>
      <p:sp>
        <p:nvSpPr>
          <p:cNvPr id="8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96" y="2636912"/>
            <a:ext cx="2592288" cy="167339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  <p:bldP spid="35847" grpId="0"/>
      <p:bldP spid="35848" grpId="0" animBg="1"/>
      <p:bldP spid="35849" grpId="0"/>
      <p:bldP spid="35850" grpId="0" animBg="1"/>
      <p:bldP spid="35851" grpId="0"/>
      <p:bldP spid="38924" grpId="0" animBg="1"/>
      <p:bldP spid="38925" grpId="0"/>
      <p:bldP spid="35854" grpId="0" animBg="1"/>
      <p:bldP spid="35855" grpId="0" animBg="1"/>
      <p:bldP spid="179286" grpId="0"/>
      <p:bldP spid="35859" grpId="0" animBg="1"/>
      <p:bldP spid="35864" grpId="0" animBg="1"/>
      <p:bldP spid="35866" grpId="0" animBg="1"/>
      <p:bldP spid="35868" grpId="0" animBg="1"/>
      <p:bldP spid="35869" grpId="0" animBg="1"/>
      <p:bldP spid="35875" grpId="0" animBg="1"/>
      <p:bldP spid="35876" grpId="0" animBg="1"/>
      <p:bldP spid="35877" grpId="0" animBg="1"/>
      <p:bldP spid="35878" grpId="0" animBg="1"/>
      <p:bldP spid="35879" grpId="0" animBg="1"/>
      <p:bldP spid="35880" grpId="0" animBg="1"/>
      <p:bldP spid="35881" grpId="0" animBg="1"/>
      <p:bldP spid="35882" grpId="0" animBg="1"/>
      <p:bldP spid="35883" grpId="0" animBg="1"/>
      <p:bldP spid="35884" grpId="0" animBg="1"/>
      <p:bldP spid="35885" grpId="0" animBg="1"/>
      <p:bldP spid="35886" grpId="0" animBg="1"/>
      <p:bldP spid="35887" grpId="0" animBg="1"/>
      <p:bldP spid="35888" grpId="0" animBg="1"/>
      <p:bldP spid="35889" grpId="0" animBg="1"/>
      <p:bldP spid="35867" grpId="0" animBg="1"/>
      <p:bldP spid="6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 195"/>
          <p:cNvGrpSpPr/>
          <p:nvPr/>
        </p:nvGrpSpPr>
        <p:grpSpPr>
          <a:xfrm>
            <a:off x="0" y="2667000"/>
            <a:ext cx="5562600" cy="4191000"/>
            <a:chOff x="0" y="2667000"/>
            <a:chExt cx="5562600" cy="4191000"/>
          </a:xfrm>
        </p:grpSpPr>
        <p:sp>
          <p:nvSpPr>
            <p:cNvPr id="190" name="Rektangel med rundade hörn 189"/>
            <p:cNvSpPr/>
            <p:nvPr/>
          </p:nvSpPr>
          <p:spPr bwMode="auto">
            <a:xfrm>
              <a:off x="0" y="2667000"/>
              <a:ext cx="5562600" cy="4191000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rgbClr val="F1F1F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3" name="textruta 52"/>
            <p:cNvSpPr txBox="1"/>
            <p:nvPr/>
          </p:nvSpPr>
          <p:spPr>
            <a:xfrm>
              <a:off x="228600" y="2667000"/>
              <a:ext cx="2819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800" b="1" u="sng"/>
                <a:t>Break down big stories</a:t>
              </a:r>
            </a:p>
          </p:txBody>
        </p:sp>
        <p:sp>
          <p:nvSpPr>
            <p:cNvPr id="83" name="Rectangle 9"/>
            <p:cNvSpPr>
              <a:spLocks noChangeArrowheads="1"/>
            </p:cNvSpPr>
            <p:nvPr/>
          </p:nvSpPr>
          <p:spPr bwMode="auto">
            <a:xfrm>
              <a:off x="228601" y="3965050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Autofit/>
            </a:bodyPr>
            <a:lstStyle/>
            <a:p>
              <a:pPr algn="ctr"/>
              <a:r>
                <a:rPr lang="sv-SE" sz="1050" smtClean="0">
                  <a:solidFill>
                    <a:srgbClr val="000000"/>
                  </a:solidFill>
                  <a:latin typeface="Inkpen2 Script" pitchFamily="2" charset="0"/>
                </a:rPr>
                <a:t>Administrate users</a:t>
              </a:r>
              <a:endParaRPr lang="sv-SE" sz="105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88" name="Rectangle 9"/>
            <p:cNvSpPr>
              <a:spLocks noChangeArrowheads="1"/>
            </p:cNvSpPr>
            <p:nvPr/>
          </p:nvSpPr>
          <p:spPr bwMode="auto">
            <a:xfrm>
              <a:off x="228601" y="5867400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4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100 simultaneous users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89" name="Rectangle 9"/>
            <p:cNvSpPr>
              <a:spLocks noChangeArrowheads="1"/>
            </p:cNvSpPr>
            <p:nvPr/>
          </p:nvSpPr>
          <p:spPr bwMode="auto">
            <a:xfrm>
              <a:off x="228601" y="5410200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Operations manual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0" name="Rectangle 9"/>
            <p:cNvSpPr>
              <a:spLocks noChangeArrowheads="1"/>
            </p:cNvSpPr>
            <p:nvPr/>
          </p:nvSpPr>
          <p:spPr bwMode="auto">
            <a:xfrm>
              <a:off x="228600" y="4953000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400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helpdesk operator I want to see who is logged in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1" name="Rectangle 9"/>
            <p:cNvSpPr>
              <a:spLocks noChangeArrowheads="1"/>
            </p:cNvSpPr>
            <p:nvPr/>
          </p:nvSpPr>
          <p:spPr bwMode="auto">
            <a:xfrm>
              <a:off x="228602" y="4496149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Autofit/>
            </a:bodyPr>
            <a:lstStyle/>
            <a:p>
              <a:pPr algn="ctr"/>
              <a:r>
                <a:rPr lang="sv-SE" sz="800" smtClean="0">
                  <a:solidFill>
                    <a:srgbClr val="000000"/>
                  </a:solidFill>
                  <a:latin typeface="Inkpen2 Script" pitchFamily="2" charset="0"/>
                </a:rPr>
                <a:t>View Invoice in HTML, PDF, or Excel format</a:t>
              </a:r>
              <a:endParaRPr lang="sv-SE" sz="8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13" name="TextBox 115"/>
            <p:cNvSpPr txBox="1"/>
            <p:nvPr/>
          </p:nvSpPr>
          <p:spPr>
            <a:xfrm>
              <a:off x="971600" y="4111823"/>
              <a:ext cx="3296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400" smtClean="0">
                  <a:solidFill>
                    <a:srgbClr val="007033"/>
                  </a:solidFill>
                  <a:latin typeface="Inkpen2 Script" pitchFamily="2" charset="0"/>
                </a:rPr>
                <a:t>13</a:t>
              </a:r>
              <a:endParaRPr lang="sv-SE" sz="14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4" name="Grupp 192"/>
          <p:cNvGrpSpPr/>
          <p:nvPr/>
        </p:nvGrpSpPr>
        <p:grpSpPr>
          <a:xfrm>
            <a:off x="5715000" y="0"/>
            <a:ext cx="3429000" cy="3505200"/>
            <a:chOff x="5715000" y="0"/>
            <a:chExt cx="3429000" cy="3505200"/>
          </a:xfrm>
        </p:grpSpPr>
        <p:sp>
          <p:nvSpPr>
            <p:cNvPr id="189" name="Rektangel med rundade hörn 188"/>
            <p:cNvSpPr/>
            <p:nvPr/>
          </p:nvSpPr>
          <p:spPr bwMode="auto">
            <a:xfrm>
              <a:off x="5715000" y="0"/>
              <a:ext cx="3429000" cy="3505200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rgbClr val="F1F1F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2" name="textruta 51"/>
            <p:cNvSpPr txBox="1"/>
            <p:nvPr/>
          </p:nvSpPr>
          <p:spPr>
            <a:xfrm>
              <a:off x="6400800" y="0"/>
              <a:ext cx="20527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800" b="1" u="sng"/>
                <a:t>Estimate stories</a:t>
              </a:r>
            </a:p>
          </p:txBody>
        </p:sp>
      </p:grpSp>
      <p:grpSp>
        <p:nvGrpSpPr>
          <p:cNvPr id="5" name="Grupp 193"/>
          <p:cNvGrpSpPr/>
          <p:nvPr/>
        </p:nvGrpSpPr>
        <p:grpSpPr>
          <a:xfrm>
            <a:off x="5715000" y="380999"/>
            <a:ext cx="3375932" cy="3048001"/>
            <a:chOff x="5715000" y="380999"/>
            <a:chExt cx="3375932" cy="3048001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200" y="2133600"/>
              <a:ext cx="2806050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Grupp 133"/>
            <p:cNvGrpSpPr/>
            <p:nvPr/>
          </p:nvGrpSpPr>
          <p:grpSpPr>
            <a:xfrm>
              <a:off x="6781800" y="1066800"/>
              <a:ext cx="1386778" cy="1113732"/>
              <a:chOff x="6774211" y="409573"/>
              <a:chExt cx="1386778" cy="1113732"/>
            </a:xfrm>
          </p:grpSpPr>
          <p:pic>
            <p:nvPicPr>
              <p:cNvPr id="124" name="Picture 1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934200" y="409573"/>
                <a:ext cx="312389" cy="428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5" name="Picture 1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74211" y="866078"/>
                <a:ext cx="312389" cy="428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6" name="Picture 10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467600" y="409573"/>
                <a:ext cx="312389" cy="428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7" name="Picture 10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696200" y="1094678"/>
                <a:ext cx="312389" cy="428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9" name="Picture 10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848600" y="485773"/>
                <a:ext cx="312389" cy="428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0" name="Picture 1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239000" y="1094678"/>
                <a:ext cx="312389" cy="4286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8" name="Rounded Rectangle 82"/>
              <p:cNvSpPr/>
              <p:nvPr/>
            </p:nvSpPr>
            <p:spPr bwMode="auto">
              <a:xfrm>
                <a:off x="7478751" y="533400"/>
                <a:ext cx="213732" cy="256478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sv-SE" sz="14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39" name="Rounded Rectangle 83"/>
              <p:cNvSpPr/>
              <p:nvPr/>
            </p:nvSpPr>
            <p:spPr bwMode="auto">
              <a:xfrm>
                <a:off x="7863468" y="747132"/>
                <a:ext cx="213732" cy="256478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sv-SE" sz="14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cs typeface="Arial" pitchFamily="34" charset="0"/>
                  </a:rPr>
                  <a:t>5</a:t>
                </a:r>
              </a:p>
            </p:txBody>
          </p:sp>
          <p:sp>
            <p:nvSpPr>
              <p:cNvPr id="40" name="Rounded Rectangle 84"/>
              <p:cNvSpPr/>
              <p:nvPr/>
            </p:nvSpPr>
            <p:spPr bwMode="auto">
              <a:xfrm>
                <a:off x="7787268" y="990600"/>
                <a:ext cx="213732" cy="256478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sv-SE" sz="14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41" name="Rounded Rectangle 85"/>
              <p:cNvSpPr/>
              <p:nvPr/>
            </p:nvSpPr>
            <p:spPr bwMode="auto">
              <a:xfrm>
                <a:off x="7008541" y="533400"/>
                <a:ext cx="213732" cy="256478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sv-SE" sz="14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42" name="Rounded Rectangle 86"/>
              <p:cNvSpPr/>
              <p:nvPr/>
            </p:nvSpPr>
            <p:spPr bwMode="auto">
              <a:xfrm>
                <a:off x="6949068" y="838200"/>
                <a:ext cx="213732" cy="256478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sv-SE" sz="14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43" name="Rounded Rectangle 87"/>
              <p:cNvSpPr/>
              <p:nvPr/>
            </p:nvSpPr>
            <p:spPr bwMode="auto">
              <a:xfrm>
                <a:off x="7467600" y="1115122"/>
                <a:ext cx="213732" cy="256478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sv-SE" sz="1400" b="1" i="0" u="none" strike="noStrike" cap="none" normalizeH="0" baseline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cs typeface="Arial" pitchFamily="34" charset="0"/>
                  </a:rPr>
                  <a:t>?</a:t>
                </a:r>
              </a:p>
            </p:txBody>
          </p:sp>
        </p:grpSp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>
              <a:off x="5715000" y="380999"/>
              <a:ext cx="1676400" cy="685801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r>
                <a:rPr lang="sv-SE" sz="800" smtClean="0">
                  <a:solidFill>
                    <a:schemeClr val="accent6"/>
                  </a:solidFill>
                </a:rPr>
                <a:t>As a </a:t>
              </a:r>
              <a:r>
                <a:rPr lang="sv-SE" sz="800" smtClean="0">
                  <a:solidFill>
                    <a:srgbClr val="0070C0"/>
                  </a:solidFill>
                </a:rPr>
                <a:t>buyer</a:t>
              </a:r>
            </a:p>
            <a:p>
              <a:r>
                <a:rPr lang="sv-SE" sz="800" smtClean="0">
                  <a:solidFill>
                    <a:schemeClr val="accent6"/>
                  </a:solidFill>
                </a:rPr>
                <a:t>I want to </a:t>
              </a:r>
              <a:r>
                <a:rPr lang="sv-SE" sz="800" smtClean="0">
                  <a:solidFill>
                    <a:srgbClr val="C00000"/>
                  </a:solidFill>
                </a:rPr>
                <a:t>save my shopping cart</a:t>
              </a:r>
            </a:p>
            <a:p>
              <a:r>
                <a:rPr lang="sv-SE" sz="800" smtClean="0">
                  <a:solidFill>
                    <a:schemeClr val="accent6"/>
                  </a:solidFill>
                </a:rPr>
                <a:t>so that </a:t>
              </a:r>
              <a:r>
                <a:rPr lang="sv-SE" sz="800" smtClean="0">
                  <a:solidFill>
                    <a:srgbClr val="0070C0"/>
                  </a:solidFill>
                </a:rPr>
                <a:t>I can continue shopping later</a:t>
              </a:r>
              <a:endParaRPr lang="sv-SE" sz="800">
                <a:solidFill>
                  <a:srgbClr val="0070C0"/>
                </a:solidFill>
              </a:endParaRPr>
            </a:p>
          </p:txBody>
        </p:sp>
        <p:sp>
          <p:nvSpPr>
            <p:cNvPr id="46" name="Rectangle 9"/>
            <p:cNvSpPr>
              <a:spLocks noChangeArrowheads="1"/>
            </p:cNvSpPr>
            <p:nvPr/>
          </p:nvSpPr>
          <p:spPr bwMode="auto">
            <a:xfrm>
              <a:off x="7467600" y="384214"/>
              <a:ext cx="1623332" cy="68580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Autofit/>
            </a:bodyPr>
            <a:lstStyle/>
            <a:p>
              <a:r>
                <a:rPr lang="sv-SE" sz="700" smtClean="0">
                  <a:solidFill>
                    <a:schemeClr val="accent6"/>
                  </a:solidFill>
                </a:rPr>
                <a:t>As a </a:t>
              </a:r>
              <a:r>
                <a:rPr lang="sv-SE" sz="700" smtClean="0">
                  <a:solidFill>
                    <a:srgbClr val="0070C0"/>
                  </a:solidFill>
                </a:rPr>
                <a:t>booker</a:t>
              </a:r>
            </a:p>
            <a:p>
              <a:r>
                <a:rPr lang="sv-SE" sz="700" smtClean="0">
                  <a:solidFill>
                    <a:schemeClr val="accent6"/>
                  </a:solidFill>
                </a:rPr>
                <a:t>I want to </a:t>
              </a:r>
              <a:r>
                <a:rPr lang="en-US" sz="700" smtClean="0">
                  <a:solidFill>
                    <a:srgbClr val="0070C0"/>
                  </a:solidFill>
                </a:rPr>
                <a:t>receive </a:t>
              </a:r>
              <a:r>
                <a:rPr lang="en-US" sz="700" smtClean="0">
                  <a:solidFill>
                    <a:srgbClr val="C00000"/>
                  </a:solidFill>
                </a:rPr>
                <a:t>notifications</a:t>
              </a:r>
              <a:r>
                <a:rPr lang="en-US" sz="700" smtClean="0">
                  <a:solidFill>
                    <a:srgbClr val="0070C0"/>
                  </a:solidFill>
                </a:rPr>
                <a:t> when new slots appear in the calendar</a:t>
              </a:r>
              <a:endParaRPr lang="sv-SE" sz="700" smtClean="0">
                <a:solidFill>
                  <a:srgbClr val="0070C0"/>
                </a:solidFill>
              </a:endParaRPr>
            </a:p>
            <a:p>
              <a:r>
                <a:rPr lang="sv-SE" sz="700" smtClean="0">
                  <a:solidFill>
                    <a:schemeClr val="accent6"/>
                  </a:solidFill>
                </a:rPr>
                <a:t>so that </a:t>
              </a:r>
              <a:r>
                <a:rPr lang="en-US" sz="700" smtClean="0">
                  <a:solidFill>
                    <a:srgbClr val="0070C0"/>
                  </a:solidFill>
                </a:rPr>
                <a:t>I don't have to keep checking manually</a:t>
              </a:r>
              <a:endParaRPr lang="sv-SE" sz="700">
                <a:solidFill>
                  <a:srgbClr val="0070C0"/>
                </a:solidFill>
              </a:endParaRPr>
            </a:p>
          </p:txBody>
        </p:sp>
      </p:grpSp>
      <p:grpSp>
        <p:nvGrpSpPr>
          <p:cNvPr id="16" name="Grupp 190"/>
          <p:cNvGrpSpPr/>
          <p:nvPr/>
        </p:nvGrpSpPr>
        <p:grpSpPr>
          <a:xfrm>
            <a:off x="0" y="609600"/>
            <a:ext cx="5638800" cy="1981200"/>
            <a:chOff x="0" y="609600"/>
            <a:chExt cx="5638800" cy="1981200"/>
          </a:xfrm>
        </p:grpSpPr>
        <p:sp>
          <p:nvSpPr>
            <p:cNvPr id="187" name="Rektangel med rundade hörn 186"/>
            <p:cNvSpPr/>
            <p:nvPr/>
          </p:nvSpPr>
          <p:spPr bwMode="auto">
            <a:xfrm>
              <a:off x="0" y="609600"/>
              <a:ext cx="5638800" cy="1981200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rgbClr val="F1F1F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pic>
          <p:nvPicPr>
            <p:cNvPr id="7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9076" y="1174742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9600" y="1019173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200" y="1628773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43000" y="1019173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47800" y="2009773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45011" y="1657346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24000" y="1095373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81000" y="1933573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1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14400" y="2085973"/>
              <a:ext cx="312389" cy="428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685800" y="1445893"/>
              <a:ext cx="304800" cy="18288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36000" tIns="0" rIns="0" bIns="0" anchor="ctr">
              <a:normAutofit fontScale="55000" lnSpcReduction="20000"/>
            </a:bodyPr>
            <a:lstStyle/>
            <a:p>
              <a:r>
                <a:rPr lang="sv-SE" sz="80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asdf kjsk flkjs df sd fk</a:t>
              </a:r>
            </a:p>
          </p:txBody>
        </p:sp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1066800" y="1445893"/>
              <a:ext cx="304800" cy="18288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36000" tIns="0" rIns="0" bIns="0" anchor="ctr">
              <a:normAutofit fontScale="55000" lnSpcReduction="20000"/>
            </a:bodyPr>
            <a:lstStyle/>
            <a:p>
              <a:r>
                <a:rPr lang="sv-SE" sz="80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asdf kjsk flkjs df sd fk</a:t>
              </a:r>
            </a:p>
          </p:txBody>
        </p:sp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1447800" y="1445893"/>
              <a:ext cx="304800" cy="18288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36000" tIns="0" rIns="0" bIns="0" anchor="ctr">
              <a:normAutofit fontScale="55000" lnSpcReduction="20000"/>
            </a:bodyPr>
            <a:lstStyle/>
            <a:p>
              <a:r>
                <a:rPr lang="sv-SE" sz="80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asdf kjsk flkjs df sd fk</a:t>
              </a:r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762000" y="1674493"/>
              <a:ext cx="304800" cy="18288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36000" tIns="0" rIns="0" bIns="0" anchor="ctr">
              <a:normAutofit fontScale="55000" lnSpcReduction="20000"/>
            </a:bodyPr>
            <a:lstStyle/>
            <a:p>
              <a:r>
                <a:rPr lang="sv-SE" sz="80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asdf kjsk flkjs df sd fk</a:t>
              </a: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838200" y="1750693"/>
              <a:ext cx="304800" cy="18288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36000" tIns="0" rIns="0" bIns="0" anchor="ctr">
              <a:normAutofit fontScale="55000" lnSpcReduction="20000"/>
            </a:bodyPr>
            <a:lstStyle/>
            <a:p>
              <a:r>
                <a:rPr lang="sv-SE" sz="80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asdf kjsk flkjs df sd fk</a:t>
              </a:r>
            </a:p>
          </p:txBody>
        </p:sp>
        <p:sp>
          <p:nvSpPr>
            <p:cNvPr id="27" name="Rectangle 9"/>
            <p:cNvSpPr>
              <a:spLocks noChangeArrowheads="1"/>
            </p:cNvSpPr>
            <p:nvPr/>
          </p:nvSpPr>
          <p:spPr bwMode="auto">
            <a:xfrm>
              <a:off x="914400" y="1826893"/>
              <a:ext cx="304800" cy="18288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36000" tIns="0" rIns="0" bIns="0" anchor="ctr">
              <a:normAutofit fontScale="55000" lnSpcReduction="20000"/>
            </a:bodyPr>
            <a:lstStyle/>
            <a:p>
              <a:r>
                <a:rPr lang="sv-SE" sz="80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asdf kjsk flkjs df sd fk</a:t>
              </a: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524000" y="1552573"/>
              <a:ext cx="304800" cy="18288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lIns="36000" tIns="0" rIns="0" bIns="0" anchor="ctr">
              <a:normAutofit fontScale="55000" lnSpcReduction="20000"/>
            </a:bodyPr>
            <a:lstStyle/>
            <a:p>
              <a:r>
                <a:rPr lang="sv-SE" sz="80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  <a:cs typeface="Arial" pitchFamily="34" charset="0"/>
                </a:rPr>
                <a:t>asdf kjsk flkjs df sd fk</a:t>
              </a:r>
            </a:p>
          </p:txBody>
        </p:sp>
        <p:sp>
          <p:nvSpPr>
            <p:cNvPr id="51" name="textruta 50"/>
            <p:cNvSpPr txBox="1"/>
            <p:nvPr/>
          </p:nvSpPr>
          <p:spPr>
            <a:xfrm>
              <a:off x="457200" y="638173"/>
              <a:ext cx="2246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800" b="1" u="sng"/>
                <a:t>Write user stories</a:t>
              </a:r>
            </a:p>
          </p:txBody>
        </p:sp>
      </p:grp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49288"/>
          </a:xfrm>
        </p:spPr>
        <p:txBody>
          <a:bodyPr/>
          <a:lstStyle/>
          <a:p>
            <a:r>
              <a:rPr lang="sv-SE"/>
              <a:t>Backlog management</a:t>
            </a:r>
          </a:p>
        </p:txBody>
      </p:sp>
      <p:grpSp>
        <p:nvGrpSpPr>
          <p:cNvPr id="17" name="Grupp 194"/>
          <p:cNvGrpSpPr/>
          <p:nvPr/>
        </p:nvGrpSpPr>
        <p:grpSpPr>
          <a:xfrm>
            <a:off x="7092280" y="265093"/>
            <a:ext cx="1979924" cy="499611"/>
            <a:chOff x="7092280" y="265093"/>
            <a:chExt cx="1979924" cy="499611"/>
          </a:xfrm>
        </p:grpSpPr>
        <p:sp>
          <p:nvSpPr>
            <p:cNvPr id="48" name="TextBox 115"/>
            <p:cNvSpPr txBox="1"/>
            <p:nvPr/>
          </p:nvSpPr>
          <p:spPr>
            <a:xfrm>
              <a:off x="7092280" y="265093"/>
              <a:ext cx="304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smtClean="0">
                  <a:solidFill>
                    <a:srgbClr val="007033"/>
                  </a:solidFill>
                  <a:latin typeface="Inkpen2 Script" pitchFamily="2" charset="0"/>
                </a:rPr>
                <a:t>2</a:t>
              </a:r>
              <a:endParaRPr lang="sv-SE" sz="24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  <p:sp>
          <p:nvSpPr>
            <p:cNvPr id="49" name="TextBox 45"/>
            <p:cNvSpPr txBox="1"/>
            <p:nvPr/>
          </p:nvSpPr>
          <p:spPr>
            <a:xfrm>
              <a:off x="8820472" y="303039"/>
              <a:ext cx="251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400" smtClean="0">
                  <a:solidFill>
                    <a:srgbClr val="007033"/>
                  </a:solidFill>
                  <a:latin typeface="Inkpen2 Script" pitchFamily="2" charset="0"/>
                </a:rPr>
                <a:t>5</a:t>
              </a:r>
              <a:endParaRPr lang="sv-SE" sz="24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18" name="Grupp 191"/>
          <p:cNvGrpSpPr/>
          <p:nvPr/>
        </p:nvGrpSpPr>
        <p:grpSpPr>
          <a:xfrm>
            <a:off x="2209800" y="1095373"/>
            <a:ext cx="3124200" cy="1211036"/>
            <a:chOff x="2209800" y="1095373"/>
            <a:chExt cx="3124200" cy="1211036"/>
          </a:xfrm>
        </p:grpSpPr>
        <p:sp>
          <p:nvSpPr>
            <p:cNvPr id="112" name="Rectangle 9"/>
            <p:cNvSpPr>
              <a:spLocks noChangeArrowheads="1"/>
            </p:cNvSpPr>
            <p:nvPr/>
          </p:nvSpPr>
          <p:spPr bwMode="auto">
            <a:xfrm>
              <a:off x="2514600" y="1400173"/>
              <a:ext cx="2819400" cy="90623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r>
                <a:rPr lang="sv-SE" smtClean="0">
                  <a:solidFill>
                    <a:schemeClr val="accent6"/>
                  </a:solidFill>
                </a:rPr>
                <a:t>As a </a:t>
              </a:r>
              <a:r>
                <a:rPr lang="sv-SE" smtClean="0">
                  <a:solidFill>
                    <a:srgbClr val="0070C0"/>
                  </a:solidFill>
                </a:rPr>
                <a:t>buyer</a:t>
              </a:r>
            </a:p>
            <a:p>
              <a:r>
                <a:rPr lang="sv-SE" smtClean="0">
                  <a:solidFill>
                    <a:schemeClr val="accent6"/>
                  </a:solidFill>
                </a:rPr>
                <a:t>I want to </a:t>
              </a:r>
              <a:r>
                <a:rPr lang="sv-SE" smtClean="0">
                  <a:solidFill>
                    <a:srgbClr val="C00000"/>
                  </a:solidFill>
                </a:rPr>
                <a:t>save my shopping cart</a:t>
              </a:r>
            </a:p>
            <a:p>
              <a:r>
                <a:rPr lang="sv-SE" smtClean="0">
                  <a:solidFill>
                    <a:schemeClr val="accent6"/>
                  </a:solidFill>
                </a:rPr>
                <a:t>so that </a:t>
              </a:r>
              <a:r>
                <a:rPr lang="sv-SE" smtClean="0">
                  <a:solidFill>
                    <a:srgbClr val="0070C0"/>
                  </a:solidFill>
                </a:rPr>
                <a:t>I can continue shopping later</a:t>
              </a:r>
              <a:endParaRPr lang="sv-SE">
                <a:solidFill>
                  <a:srgbClr val="0070C0"/>
                </a:solidFill>
              </a:endParaRPr>
            </a:p>
          </p:txBody>
        </p:sp>
        <p:sp>
          <p:nvSpPr>
            <p:cNvPr id="111" name="Rectangle 9"/>
            <p:cNvSpPr>
              <a:spLocks noChangeArrowheads="1"/>
            </p:cNvSpPr>
            <p:nvPr/>
          </p:nvSpPr>
          <p:spPr bwMode="auto">
            <a:xfrm>
              <a:off x="2362200" y="1247773"/>
              <a:ext cx="2819400" cy="90623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r>
                <a:rPr lang="sv-SE" smtClean="0">
                  <a:solidFill>
                    <a:schemeClr val="accent6"/>
                  </a:solidFill>
                </a:rPr>
                <a:t>As a </a:t>
              </a:r>
              <a:r>
                <a:rPr lang="sv-SE" smtClean="0">
                  <a:solidFill>
                    <a:srgbClr val="0070C0"/>
                  </a:solidFill>
                </a:rPr>
                <a:t>buyer</a:t>
              </a:r>
            </a:p>
            <a:p>
              <a:r>
                <a:rPr lang="sv-SE" smtClean="0">
                  <a:solidFill>
                    <a:schemeClr val="accent6"/>
                  </a:solidFill>
                </a:rPr>
                <a:t>I want to </a:t>
              </a:r>
              <a:r>
                <a:rPr lang="sv-SE" smtClean="0">
                  <a:solidFill>
                    <a:srgbClr val="C00000"/>
                  </a:solidFill>
                </a:rPr>
                <a:t>save my shopping cart</a:t>
              </a:r>
            </a:p>
            <a:p>
              <a:r>
                <a:rPr lang="sv-SE" smtClean="0">
                  <a:solidFill>
                    <a:schemeClr val="accent6"/>
                  </a:solidFill>
                </a:rPr>
                <a:t>so that </a:t>
              </a:r>
              <a:r>
                <a:rPr lang="sv-SE" smtClean="0">
                  <a:solidFill>
                    <a:srgbClr val="0070C0"/>
                  </a:solidFill>
                </a:rPr>
                <a:t>I can continue shopping later</a:t>
              </a:r>
              <a:endParaRPr lang="sv-SE">
                <a:solidFill>
                  <a:srgbClr val="0070C0"/>
                </a:solidFill>
              </a:endParaRPr>
            </a:p>
          </p:txBody>
        </p:sp>
        <p:sp>
          <p:nvSpPr>
            <p:cNvPr id="50" name="Rectangle 9"/>
            <p:cNvSpPr>
              <a:spLocks noChangeArrowheads="1"/>
            </p:cNvSpPr>
            <p:nvPr/>
          </p:nvSpPr>
          <p:spPr bwMode="auto">
            <a:xfrm>
              <a:off x="2209800" y="1095373"/>
              <a:ext cx="2819400" cy="90623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r>
                <a:rPr lang="sv-SE" smtClean="0">
                  <a:solidFill>
                    <a:schemeClr val="accent6"/>
                  </a:solidFill>
                </a:rPr>
                <a:t>As a </a:t>
              </a:r>
              <a:r>
                <a:rPr lang="sv-SE" smtClean="0">
                  <a:solidFill>
                    <a:srgbClr val="0070C0"/>
                  </a:solidFill>
                </a:rPr>
                <a:t>buyer</a:t>
              </a:r>
            </a:p>
            <a:p>
              <a:r>
                <a:rPr lang="sv-SE" smtClean="0">
                  <a:solidFill>
                    <a:schemeClr val="accent6"/>
                  </a:solidFill>
                </a:rPr>
                <a:t>I want to </a:t>
              </a:r>
              <a:r>
                <a:rPr lang="sv-SE" smtClean="0">
                  <a:solidFill>
                    <a:srgbClr val="C00000"/>
                  </a:solidFill>
                </a:rPr>
                <a:t>save my shopping cart</a:t>
              </a:r>
            </a:p>
            <a:p>
              <a:r>
                <a:rPr lang="sv-SE" smtClean="0">
                  <a:solidFill>
                    <a:schemeClr val="accent6"/>
                  </a:solidFill>
                </a:rPr>
                <a:t>so that </a:t>
              </a:r>
              <a:r>
                <a:rPr lang="sv-SE" smtClean="0">
                  <a:solidFill>
                    <a:srgbClr val="0070C0"/>
                  </a:solidFill>
                </a:rPr>
                <a:t>I can continue shopping later</a:t>
              </a:r>
              <a:endParaRPr lang="sv-SE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Grupp 197"/>
          <p:cNvGrpSpPr/>
          <p:nvPr/>
        </p:nvGrpSpPr>
        <p:grpSpPr>
          <a:xfrm>
            <a:off x="1264745" y="3056467"/>
            <a:ext cx="2227135" cy="3753847"/>
            <a:chOff x="1264745" y="3056467"/>
            <a:chExt cx="2227135" cy="3753847"/>
          </a:xfrm>
        </p:grpSpPr>
        <p:sp>
          <p:nvSpPr>
            <p:cNvPr id="84" name="Rectangle 9"/>
            <p:cNvSpPr>
              <a:spLocks noChangeArrowheads="1"/>
            </p:cNvSpPr>
            <p:nvPr/>
          </p:nvSpPr>
          <p:spPr bwMode="auto">
            <a:xfrm>
              <a:off x="2325212" y="3106702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Register new 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auto">
            <a:xfrm>
              <a:off x="2325212" y="3583562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00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Edit existing 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86" name="Rectangle 9"/>
            <p:cNvSpPr>
              <a:spLocks noChangeArrowheads="1"/>
            </p:cNvSpPr>
            <p:nvPr/>
          </p:nvSpPr>
          <p:spPr bwMode="auto">
            <a:xfrm>
              <a:off x="2325212" y="4537282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Delete</a:t>
              </a:r>
            </a:p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87" name="Rectangle 9"/>
            <p:cNvSpPr>
              <a:spLocks noChangeArrowheads="1"/>
            </p:cNvSpPr>
            <p:nvPr/>
          </p:nvSpPr>
          <p:spPr bwMode="auto">
            <a:xfrm>
              <a:off x="2325212" y="4060422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Find</a:t>
              </a:r>
            </a:p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2" name="Right Arrow 32"/>
            <p:cNvSpPr/>
            <p:nvPr/>
          </p:nvSpPr>
          <p:spPr bwMode="auto">
            <a:xfrm>
              <a:off x="1264745" y="4012736"/>
              <a:ext cx="678978" cy="258232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3" name="Rectangle 9"/>
            <p:cNvSpPr>
              <a:spLocks noChangeArrowheads="1"/>
            </p:cNvSpPr>
            <p:nvPr/>
          </p:nvSpPr>
          <p:spPr bwMode="auto">
            <a:xfrm>
              <a:off x="2325210" y="6397035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4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100 simultaneous users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4" name="Rectangle 9"/>
            <p:cNvSpPr>
              <a:spLocks noChangeArrowheads="1"/>
            </p:cNvSpPr>
            <p:nvPr/>
          </p:nvSpPr>
          <p:spPr bwMode="auto">
            <a:xfrm>
              <a:off x="2325210" y="5951966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Operations manual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5" name="Rectangle 9"/>
            <p:cNvSpPr>
              <a:spLocks noChangeArrowheads="1"/>
            </p:cNvSpPr>
            <p:nvPr/>
          </p:nvSpPr>
          <p:spPr bwMode="auto">
            <a:xfrm>
              <a:off x="2325212" y="5491002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400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helpdesk operator I want to see who is logged in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6" name="Rectangle 9"/>
            <p:cNvSpPr>
              <a:spLocks noChangeArrowheads="1"/>
            </p:cNvSpPr>
            <p:nvPr/>
          </p:nvSpPr>
          <p:spPr bwMode="auto">
            <a:xfrm>
              <a:off x="2325212" y="5014142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4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View Invoice in HTML, PDF, or Excel format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7" name="Left Brace 44"/>
            <p:cNvSpPr/>
            <p:nvPr/>
          </p:nvSpPr>
          <p:spPr bwMode="auto">
            <a:xfrm>
              <a:off x="1991410" y="3106702"/>
              <a:ext cx="286116" cy="1907440"/>
            </a:xfrm>
            <a:prstGeom prst="leftBrace">
              <a:avLst>
                <a:gd name="adj1" fmla="val 41891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5" name="TextBox 115"/>
            <p:cNvSpPr txBox="1"/>
            <p:nvPr/>
          </p:nvSpPr>
          <p:spPr>
            <a:xfrm>
              <a:off x="3138691" y="3056467"/>
              <a:ext cx="3296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600" smtClean="0">
                  <a:solidFill>
                    <a:srgbClr val="007033"/>
                  </a:solidFill>
                  <a:latin typeface="Inkpen2 Script" pitchFamily="2" charset="0"/>
                </a:rPr>
                <a:t>3</a:t>
              </a:r>
              <a:endParaRPr lang="sv-SE" sz="16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172835" y="3547615"/>
              <a:ext cx="247706" cy="1958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400" smtClean="0">
                  <a:solidFill>
                    <a:srgbClr val="007033"/>
                  </a:solidFill>
                  <a:latin typeface="Inkpen2 Script" pitchFamily="2" charset="0"/>
                </a:rPr>
                <a:t>5</a:t>
              </a:r>
              <a:endParaRPr lang="sv-SE" sz="14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  <p:sp>
          <p:nvSpPr>
            <p:cNvPr id="117" name="TextBox 115"/>
            <p:cNvSpPr txBox="1"/>
            <p:nvPr/>
          </p:nvSpPr>
          <p:spPr>
            <a:xfrm>
              <a:off x="3128251" y="4033076"/>
              <a:ext cx="3296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600" smtClean="0">
                  <a:solidFill>
                    <a:srgbClr val="007033"/>
                  </a:solidFill>
                  <a:latin typeface="Inkpen2 Script" pitchFamily="2" charset="0"/>
                </a:rPr>
                <a:t>3</a:t>
              </a:r>
              <a:endParaRPr lang="sv-SE" sz="16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  <p:sp>
          <p:nvSpPr>
            <p:cNvPr id="118" name="TextBox 115"/>
            <p:cNvSpPr txBox="1"/>
            <p:nvPr/>
          </p:nvSpPr>
          <p:spPr>
            <a:xfrm>
              <a:off x="3162183" y="4509120"/>
              <a:ext cx="3296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400" smtClean="0">
                  <a:solidFill>
                    <a:srgbClr val="007033"/>
                  </a:solidFill>
                  <a:latin typeface="Inkpen2 Script" pitchFamily="2" charset="0"/>
                </a:rPr>
                <a:t>5</a:t>
              </a:r>
              <a:endParaRPr lang="sv-SE" sz="14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21" name="Grupp 198"/>
          <p:cNvGrpSpPr/>
          <p:nvPr/>
        </p:nvGrpSpPr>
        <p:grpSpPr>
          <a:xfrm>
            <a:off x="3388192" y="2667000"/>
            <a:ext cx="1975896" cy="4191000"/>
            <a:chOff x="3388192" y="2667000"/>
            <a:chExt cx="1975896" cy="4191000"/>
          </a:xfrm>
        </p:grpSpPr>
        <p:sp>
          <p:nvSpPr>
            <p:cNvPr id="110" name="textruta 109"/>
            <p:cNvSpPr txBox="1"/>
            <p:nvPr/>
          </p:nvSpPr>
          <p:spPr>
            <a:xfrm>
              <a:off x="3733800" y="2667000"/>
              <a:ext cx="16002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800" b="1" u="sng"/>
                <a:t>Prioritize</a:t>
              </a:r>
            </a:p>
          </p:txBody>
        </p:sp>
        <p:sp>
          <p:nvSpPr>
            <p:cNvPr id="98" name="Rectangle 9"/>
            <p:cNvSpPr>
              <a:spLocks noChangeArrowheads="1"/>
            </p:cNvSpPr>
            <p:nvPr/>
          </p:nvSpPr>
          <p:spPr bwMode="auto">
            <a:xfrm>
              <a:off x="4184966" y="3106702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Register new 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99" name="Rectangle 9"/>
            <p:cNvSpPr>
              <a:spLocks noChangeArrowheads="1"/>
            </p:cNvSpPr>
            <p:nvPr/>
          </p:nvSpPr>
          <p:spPr bwMode="auto">
            <a:xfrm>
              <a:off x="4184966" y="3583562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00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Edit existing 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00" name="Rectangle 9"/>
            <p:cNvSpPr>
              <a:spLocks noChangeArrowheads="1"/>
            </p:cNvSpPr>
            <p:nvPr/>
          </p:nvSpPr>
          <p:spPr bwMode="auto">
            <a:xfrm>
              <a:off x="4184966" y="6444721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Delete</a:t>
              </a:r>
            </a:p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01" name="Rectangle 9"/>
            <p:cNvSpPr>
              <a:spLocks noChangeArrowheads="1"/>
            </p:cNvSpPr>
            <p:nvPr/>
          </p:nvSpPr>
          <p:spPr bwMode="auto">
            <a:xfrm>
              <a:off x="4184966" y="5014142"/>
              <a:ext cx="953719" cy="413279"/>
            </a:xfrm>
            <a:prstGeom prst="rect">
              <a:avLst/>
            </a:prstGeom>
            <a:gradFill>
              <a:gsLst>
                <a:gs pos="0">
                  <a:srgbClr val="FFBDBD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 w="19050">
              <a:solidFill>
                <a:srgbClr val="C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Find</a:t>
              </a:r>
            </a:p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user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02" name="Rectangle 9"/>
            <p:cNvSpPr>
              <a:spLocks noChangeArrowheads="1"/>
            </p:cNvSpPr>
            <p:nvPr/>
          </p:nvSpPr>
          <p:spPr bwMode="auto">
            <a:xfrm>
              <a:off x="4184966" y="5967861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4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100 simultaneous users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03" name="Rectangle 9"/>
            <p:cNvSpPr>
              <a:spLocks noChangeArrowheads="1"/>
            </p:cNvSpPr>
            <p:nvPr/>
          </p:nvSpPr>
          <p:spPr bwMode="auto">
            <a:xfrm>
              <a:off x="4184966" y="5491002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775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Operations manual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04" name="Rectangle 9"/>
            <p:cNvSpPr>
              <a:spLocks noChangeArrowheads="1"/>
            </p:cNvSpPr>
            <p:nvPr/>
          </p:nvSpPr>
          <p:spPr bwMode="auto">
            <a:xfrm>
              <a:off x="4184966" y="4537282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40000" lnSpcReduction="20000"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helpdesk operator I want to see who is logged in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05" name="Rectangle 9"/>
            <p:cNvSpPr>
              <a:spLocks noChangeArrowheads="1"/>
            </p:cNvSpPr>
            <p:nvPr/>
          </p:nvSpPr>
          <p:spPr bwMode="auto">
            <a:xfrm>
              <a:off x="4184966" y="4060422"/>
              <a:ext cx="953719" cy="41327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Autofit/>
            </a:bodyPr>
            <a:lstStyle/>
            <a:p>
              <a:pPr algn="ctr"/>
              <a:r>
                <a:rPr lang="sv-SE" sz="800" smtClean="0">
                  <a:solidFill>
                    <a:srgbClr val="000000"/>
                  </a:solidFill>
                  <a:latin typeface="Inkpen2 Script" pitchFamily="2" charset="0"/>
                </a:rPr>
                <a:t>View Invoice in HTML, PDF, or Excel format</a:t>
              </a:r>
              <a:endParaRPr lang="sv-SE" sz="8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106" name="Right Arrow 53"/>
            <p:cNvSpPr/>
            <p:nvPr/>
          </p:nvSpPr>
          <p:spPr bwMode="auto">
            <a:xfrm rot="2782690">
              <a:off x="3132702" y="4550328"/>
              <a:ext cx="1192150" cy="238430"/>
            </a:xfrm>
            <a:prstGeom prst="rightArrow">
              <a:avLst/>
            </a:prstGeom>
            <a:solidFill>
              <a:srgbClr val="FFACA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7" name="Right Arrow 54"/>
            <p:cNvSpPr/>
            <p:nvPr/>
          </p:nvSpPr>
          <p:spPr bwMode="auto">
            <a:xfrm rot="3704973">
              <a:off x="2822276" y="5536855"/>
              <a:ext cx="1770735" cy="238430"/>
            </a:xfrm>
            <a:prstGeom prst="rightArrow">
              <a:avLst/>
            </a:prstGeom>
            <a:solidFill>
              <a:srgbClr val="FFACA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8" name="Right Arrow 32"/>
            <p:cNvSpPr/>
            <p:nvPr/>
          </p:nvSpPr>
          <p:spPr bwMode="auto">
            <a:xfrm>
              <a:off x="3388192" y="3188493"/>
              <a:ext cx="678978" cy="258232"/>
            </a:xfrm>
            <a:prstGeom prst="rightArrow">
              <a:avLst/>
            </a:prstGeom>
            <a:solidFill>
              <a:srgbClr val="FFACA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09" name="Right Arrow 32"/>
            <p:cNvSpPr/>
            <p:nvPr/>
          </p:nvSpPr>
          <p:spPr bwMode="auto">
            <a:xfrm>
              <a:off x="3407776" y="3683039"/>
              <a:ext cx="678978" cy="258232"/>
            </a:xfrm>
            <a:prstGeom prst="rightArrow">
              <a:avLst/>
            </a:prstGeom>
            <a:solidFill>
              <a:srgbClr val="FFACA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9" name="TextBox 115"/>
            <p:cNvSpPr txBox="1"/>
            <p:nvPr/>
          </p:nvSpPr>
          <p:spPr>
            <a:xfrm>
              <a:off x="5004303" y="3110771"/>
              <a:ext cx="3296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600" smtClean="0">
                  <a:solidFill>
                    <a:srgbClr val="007033"/>
                  </a:solidFill>
                  <a:latin typeface="Inkpen2 Script" pitchFamily="2" charset="0"/>
                </a:rPr>
                <a:t>3</a:t>
              </a:r>
              <a:endParaRPr lang="sv-SE" sz="16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  <p:sp>
          <p:nvSpPr>
            <p:cNvPr id="120" name="TextBox 115"/>
            <p:cNvSpPr txBox="1"/>
            <p:nvPr/>
          </p:nvSpPr>
          <p:spPr>
            <a:xfrm>
              <a:off x="5034391" y="3542819"/>
              <a:ext cx="3296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600" smtClean="0">
                  <a:solidFill>
                    <a:srgbClr val="007033"/>
                  </a:solidFill>
                  <a:latin typeface="Inkpen2 Script" pitchFamily="2" charset="0"/>
                </a:rPr>
                <a:t>5</a:t>
              </a:r>
              <a:endParaRPr lang="sv-SE" sz="16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  <p:sp>
          <p:nvSpPr>
            <p:cNvPr id="121" name="TextBox 115"/>
            <p:cNvSpPr txBox="1"/>
            <p:nvPr/>
          </p:nvSpPr>
          <p:spPr>
            <a:xfrm>
              <a:off x="5004048" y="5024209"/>
              <a:ext cx="32969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800" smtClean="0">
                  <a:solidFill>
                    <a:srgbClr val="007033"/>
                  </a:solidFill>
                  <a:latin typeface="Inkpen2 Script" pitchFamily="2" charset="0"/>
                </a:rPr>
                <a:t>3</a:t>
              </a:r>
              <a:endParaRPr lang="sv-SE" sz="18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  <p:sp>
          <p:nvSpPr>
            <p:cNvPr id="122" name="TextBox 115"/>
            <p:cNvSpPr txBox="1"/>
            <p:nvPr/>
          </p:nvSpPr>
          <p:spPr>
            <a:xfrm>
              <a:off x="5004303" y="6397823"/>
              <a:ext cx="329697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sv-SE" sz="1800" smtClean="0">
                  <a:solidFill>
                    <a:srgbClr val="007033"/>
                  </a:solidFill>
                  <a:latin typeface="Inkpen2 Script" pitchFamily="2" charset="0"/>
                </a:rPr>
                <a:t>5</a:t>
              </a:r>
              <a:endParaRPr lang="sv-SE" sz="18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22" name="Group 304"/>
          <p:cNvGrpSpPr>
            <a:grpSpLocks/>
          </p:cNvGrpSpPr>
          <p:nvPr/>
        </p:nvGrpSpPr>
        <p:grpSpPr bwMode="auto">
          <a:xfrm>
            <a:off x="7086600" y="3810000"/>
            <a:ext cx="839015" cy="2878138"/>
            <a:chOff x="4429126" y="912809"/>
            <a:chExt cx="1223963" cy="4198666"/>
          </a:xfrm>
        </p:grpSpPr>
        <p:sp>
          <p:nvSpPr>
            <p:cNvPr id="136" name="AutoShape 43"/>
            <p:cNvSpPr>
              <a:spLocks noChangeArrowheads="1"/>
            </p:cNvSpPr>
            <p:nvPr/>
          </p:nvSpPr>
          <p:spPr bwMode="auto">
            <a:xfrm rot="10800000" flipH="1">
              <a:off x="4429126" y="912809"/>
              <a:ext cx="1223963" cy="4198666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137" name="Rectangle 5"/>
            <p:cNvSpPr>
              <a:spLocks noChangeArrowheads="1"/>
            </p:cNvSpPr>
            <p:nvPr/>
          </p:nvSpPr>
          <p:spPr bwMode="auto">
            <a:xfrm>
              <a:off x="4643440" y="2239651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8" name="Rectangle 6"/>
            <p:cNvSpPr>
              <a:spLocks noChangeArrowheads="1"/>
            </p:cNvSpPr>
            <p:nvPr/>
          </p:nvSpPr>
          <p:spPr bwMode="auto">
            <a:xfrm>
              <a:off x="4643440" y="3174972"/>
              <a:ext cx="714380" cy="18223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9" name="Rectangle 7"/>
            <p:cNvSpPr>
              <a:spLocks noChangeArrowheads="1"/>
            </p:cNvSpPr>
            <p:nvPr/>
          </p:nvSpPr>
          <p:spPr bwMode="auto">
            <a:xfrm>
              <a:off x="4643440" y="3627453"/>
              <a:ext cx="357190" cy="57150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0" name="Rectangle 8"/>
            <p:cNvSpPr>
              <a:spLocks noChangeArrowheads="1"/>
            </p:cNvSpPr>
            <p:nvPr/>
          </p:nvSpPr>
          <p:spPr bwMode="auto">
            <a:xfrm>
              <a:off x="4643440" y="2475576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1" name="Rectangle 9"/>
            <p:cNvSpPr>
              <a:spLocks noChangeArrowheads="1"/>
            </p:cNvSpPr>
            <p:nvPr/>
          </p:nvSpPr>
          <p:spPr bwMode="auto">
            <a:xfrm>
              <a:off x="4643440" y="4219595"/>
              <a:ext cx="357190" cy="26511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3" name="Rectangle 11"/>
            <p:cNvSpPr>
              <a:spLocks noChangeArrowheads="1"/>
            </p:cNvSpPr>
            <p:nvPr/>
          </p:nvSpPr>
          <p:spPr bwMode="auto">
            <a:xfrm>
              <a:off x="4643440" y="1633108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4" name="Rectangle 12"/>
            <p:cNvSpPr>
              <a:spLocks noChangeArrowheads="1"/>
            </p:cNvSpPr>
            <p:nvPr/>
          </p:nvSpPr>
          <p:spPr bwMode="auto">
            <a:xfrm>
              <a:off x="4643440" y="1704546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5" name="Rectangle 13"/>
            <p:cNvSpPr>
              <a:spLocks noChangeArrowheads="1"/>
            </p:cNvSpPr>
            <p:nvPr/>
          </p:nvSpPr>
          <p:spPr bwMode="auto">
            <a:xfrm>
              <a:off x="4643440" y="1779570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6" name="Rectangle 14"/>
            <p:cNvSpPr>
              <a:spLocks noChangeArrowheads="1"/>
            </p:cNvSpPr>
            <p:nvPr/>
          </p:nvSpPr>
          <p:spPr bwMode="auto">
            <a:xfrm>
              <a:off x="4643440" y="1851008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147" name="Straight Connector 15"/>
            <p:cNvCxnSpPr>
              <a:cxnSpLocks noChangeShapeType="1"/>
            </p:cNvCxnSpPr>
            <p:nvPr/>
          </p:nvCxnSpPr>
          <p:spPr bwMode="auto">
            <a:xfrm>
              <a:off x="4643440" y="1000065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8" name="Straight Connector 16"/>
            <p:cNvCxnSpPr>
              <a:cxnSpLocks noChangeShapeType="1"/>
            </p:cNvCxnSpPr>
            <p:nvPr/>
          </p:nvCxnSpPr>
          <p:spPr bwMode="auto">
            <a:xfrm>
              <a:off x="4643440" y="1052919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9" name="Straight Connector 17"/>
            <p:cNvCxnSpPr>
              <a:cxnSpLocks noChangeShapeType="1"/>
            </p:cNvCxnSpPr>
            <p:nvPr/>
          </p:nvCxnSpPr>
          <p:spPr bwMode="auto">
            <a:xfrm>
              <a:off x="4643440" y="1110348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0" name="Straight Connector 18"/>
            <p:cNvCxnSpPr>
              <a:cxnSpLocks noChangeShapeType="1"/>
            </p:cNvCxnSpPr>
            <p:nvPr/>
          </p:nvCxnSpPr>
          <p:spPr bwMode="auto">
            <a:xfrm>
              <a:off x="4643440" y="1163039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1" name="Straight Connector 19"/>
            <p:cNvCxnSpPr>
              <a:cxnSpLocks noChangeShapeType="1"/>
            </p:cNvCxnSpPr>
            <p:nvPr/>
          </p:nvCxnSpPr>
          <p:spPr bwMode="auto">
            <a:xfrm>
              <a:off x="4643440" y="1216709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2" name="Straight Connector 20"/>
            <p:cNvCxnSpPr>
              <a:cxnSpLocks noChangeShapeType="1"/>
            </p:cNvCxnSpPr>
            <p:nvPr/>
          </p:nvCxnSpPr>
          <p:spPr bwMode="auto">
            <a:xfrm>
              <a:off x="4643440" y="1269685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3" name="Straight Connector 21"/>
            <p:cNvCxnSpPr>
              <a:cxnSpLocks noChangeShapeType="1"/>
            </p:cNvCxnSpPr>
            <p:nvPr/>
          </p:nvCxnSpPr>
          <p:spPr bwMode="auto">
            <a:xfrm>
              <a:off x="4643440" y="1325223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4" name="Straight Connector 22"/>
            <p:cNvCxnSpPr>
              <a:cxnSpLocks noChangeShapeType="1"/>
            </p:cNvCxnSpPr>
            <p:nvPr/>
          </p:nvCxnSpPr>
          <p:spPr bwMode="auto">
            <a:xfrm>
              <a:off x="4643440" y="1378077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5" name="Straight Connector 23"/>
            <p:cNvCxnSpPr>
              <a:cxnSpLocks noChangeShapeType="1"/>
            </p:cNvCxnSpPr>
            <p:nvPr/>
          </p:nvCxnSpPr>
          <p:spPr bwMode="auto">
            <a:xfrm>
              <a:off x="4643440" y="1435506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6" name="Straight Connector 24"/>
            <p:cNvCxnSpPr>
              <a:cxnSpLocks noChangeShapeType="1"/>
            </p:cNvCxnSpPr>
            <p:nvPr/>
          </p:nvCxnSpPr>
          <p:spPr bwMode="auto">
            <a:xfrm>
              <a:off x="4643440" y="1488197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7" name="Straight Connector 25"/>
            <p:cNvCxnSpPr>
              <a:cxnSpLocks noChangeShapeType="1"/>
            </p:cNvCxnSpPr>
            <p:nvPr/>
          </p:nvCxnSpPr>
          <p:spPr bwMode="auto">
            <a:xfrm>
              <a:off x="4643440" y="1541867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8" name="Straight Connector 26"/>
            <p:cNvCxnSpPr>
              <a:cxnSpLocks noChangeShapeType="1"/>
            </p:cNvCxnSpPr>
            <p:nvPr/>
          </p:nvCxnSpPr>
          <p:spPr bwMode="auto">
            <a:xfrm>
              <a:off x="4643440" y="1594843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59" name="Rectangle 27"/>
            <p:cNvSpPr>
              <a:spLocks noChangeArrowheads="1"/>
            </p:cNvSpPr>
            <p:nvPr/>
          </p:nvSpPr>
          <p:spPr bwMode="auto">
            <a:xfrm>
              <a:off x="4643440" y="1936253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0" name="Rectangle 28"/>
            <p:cNvSpPr>
              <a:spLocks noChangeArrowheads="1"/>
            </p:cNvSpPr>
            <p:nvPr/>
          </p:nvSpPr>
          <p:spPr bwMode="auto">
            <a:xfrm>
              <a:off x="4643440" y="2007691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1" name="Rectangle 29"/>
            <p:cNvSpPr>
              <a:spLocks noChangeArrowheads="1"/>
            </p:cNvSpPr>
            <p:nvPr/>
          </p:nvSpPr>
          <p:spPr bwMode="auto">
            <a:xfrm>
              <a:off x="4643440" y="2082715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2" name="Rectangle 30"/>
            <p:cNvSpPr>
              <a:spLocks noChangeArrowheads="1"/>
            </p:cNvSpPr>
            <p:nvPr/>
          </p:nvSpPr>
          <p:spPr bwMode="auto">
            <a:xfrm>
              <a:off x="4643440" y="2154153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3" name="Rectangle 33"/>
            <p:cNvSpPr>
              <a:spLocks noChangeArrowheads="1"/>
            </p:cNvSpPr>
            <p:nvPr/>
          </p:nvSpPr>
          <p:spPr bwMode="auto">
            <a:xfrm>
              <a:off x="4643440" y="2363533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4" name="Rectangle 34"/>
            <p:cNvSpPr>
              <a:spLocks noChangeArrowheads="1"/>
            </p:cNvSpPr>
            <p:nvPr/>
          </p:nvSpPr>
          <p:spPr bwMode="auto">
            <a:xfrm>
              <a:off x="4643440" y="2587369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5" name="Rectangle 35"/>
            <p:cNvSpPr>
              <a:spLocks noChangeArrowheads="1"/>
            </p:cNvSpPr>
            <p:nvPr/>
          </p:nvSpPr>
          <p:spPr bwMode="auto">
            <a:xfrm>
              <a:off x="4643440" y="3053426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6" name="Rectangle 36"/>
            <p:cNvSpPr>
              <a:spLocks noChangeArrowheads="1"/>
            </p:cNvSpPr>
            <p:nvPr/>
          </p:nvSpPr>
          <p:spPr bwMode="auto">
            <a:xfrm>
              <a:off x="4643440" y="2701669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7" name="Rectangle 37"/>
            <p:cNvSpPr>
              <a:spLocks noChangeArrowheads="1"/>
            </p:cNvSpPr>
            <p:nvPr/>
          </p:nvSpPr>
          <p:spPr bwMode="auto">
            <a:xfrm>
              <a:off x="4643440" y="2820733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8" name="Rectangle 38"/>
            <p:cNvSpPr>
              <a:spLocks noChangeArrowheads="1"/>
            </p:cNvSpPr>
            <p:nvPr/>
          </p:nvSpPr>
          <p:spPr bwMode="auto">
            <a:xfrm>
              <a:off x="4643440" y="2941383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9" name="Rectangle 39"/>
            <p:cNvSpPr>
              <a:spLocks noChangeArrowheads="1"/>
            </p:cNvSpPr>
            <p:nvPr/>
          </p:nvSpPr>
          <p:spPr bwMode="auto">
            <a:xfrm>
              <a:off x="4643440" y="4556147"/>
              <a:ext cx="357190" cy="2857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70" name="Rectangle 40"/>
            <p:cNvSpPr>
              <a:spLocks noChangeArrowheads="1"/>
            </p:cNvSpPr>
            <p:nvPr/>
          </p:nvSpPr>
          <p:spPr bwMode="auto">
            <a:xfrm>
              <a:off x="4643440" y="3413139"/>
              <a:ext cx="714380" cy="18223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71" name="Rectangle 44"/>
            <p:cNvSpPr>
              <a:spLocks noChangeArrowheads="1"/>
            </p:cNvSpPr>
            <p:nvPr/>
          </p:nvSpPr>
          <p:spPr bwMode="auto">
            <a:xfrm>
              <a:off x="5056828" y="4244677"/>
              <a:ext cx="357190" cy="57150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72" name="Rectangle 45"/>
            <p:cNvSpPr>
              <a:spLocks noChangeArrowheads="1"/>
            </p:cNvSpPr>
            <p:nvPr/>
          </p:nvSpPr>
          <p:spPr bwMode="auto">
            <a:xfrm>
              <a:off x="5072068" y="3627453"/>
              <a:ext cx="357190" cy="57150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sp>
        <p:nvSpPr>
          <p:cNvPr id="174" name="Rundad rektangulär 173"/>
          <p:cNvSpPr/>
          <p:nvPr/>
        </p:nvSpPr>
        <p:spPr bwMode="auto">
          <a:xfrm>
            <a:off x="5867400" y="3810000"/>
            <a:ext cx="1066800" cy="533400"/>
          </a:xfrm>
          <a:prstGeom prst="wedgeRoundRectCallout">
            <a:avLst>
              <a:gd name="adj1" fmla="val 73885"/>
              <a:gd name="adj2" fmla="val -2951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High prio</a:t>
            </a: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stories</a:t>
            </a:r>
            <a:r>
              <a:rPr kumimoji="0" lang="sv-SE" sz="12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</a:t>
            </a: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small enough to fit in a sprint</a:t>
            </a:r>
          </a:p>
        </p:txBody>
      </p:sp>
      <p:sp>
        <p:nvSpPr>
          <p:cNvPr id="175" name="Rundad rektangulär 174"/>
          <p:cNvSpPr/>
          <p:nvPr/>
        </p:nvSpPr>
        <p:spPr bwMode="auto">
          <a:xfrm>
            <a:off x="5943600" y="5867400"/>
            <a:ext cx="1066800" cy="533400"/>
          </a:xfrm>
          <a:prstGeom prst="wedgeRoundRectCallout">
            <a:avLst>
              <a:gd name="adj1" fmla="val 63533"/>
              <a:gd name="adj2" fmla="val -2606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Low prio stories not broken</a:t>
            </a:r>
            <a:r>
              <a:rPr kumimoji="0" lang="sv-SE" sz="12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down yet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30" name="Grupp 199"/>
          <p:cNvGrpSpPr/>
          <p:nvPr/>
        </p:nvGrpSpPr>
        <p:grpSpPr>
          <a:xfrm>
            <a:off x="7772400" y="3581400"/>
            <a:ext cx="1143000" cy="2060377"/>
            <a:chOff x="7772400" y="3581400"/>
            <a:chExt cx="1143000" cy="2060377"/>
          </a:xfrm>
        </p:grpSpPr>
        <p:cxnSp>
          <p:nvCxnSpPr>
            <p:cNvPr id="177" name="Straight Connector 287"/>
            <p:cNvCxnSpPr>
              <a:cxnSpLocks noChangeShapeType="1"/>
            </p:cNvCxnSpPr>
            <p:nvPr/>
          </p:nvCxnSpPr>
          <p:spPr bwMode="auto">
            <a:xfrm>
              <a:off x="7843838" y="5375273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78" name="TextBox 288"/>
            <p:cNvSpPr txBox="1">
              <a:spLocks noChangeArrowheads="1"/>
            </p:cNvSpPr>
            <p:nvPr/>
          </p:nvSpPr>
          <p:spPr bwMode="auto">
            <a:xfrm>
              <a:off x="7794517" y="5334000"/>
              <a:ext cx="58748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 smtClean="0"/>
                <a:t>Later</a:t>
              </a:r>
              <a:endParaRPr lang="sv-SE" sz="1400"/>
            </a:p>
          </p:txBody>
        </p:sp>
        <p:cxnSp>
          <p:nvCxnSpPr>
            <p:cNvPr id="179" name="Straight Connector 289"/>
            <p:cNvCxnSpPr>
              <a:cxnSpLocks noChangeShapeType="1"/>
            </p:cNvCxnSpPr>
            <p:nvPr/>
          </p:nvCxnSpPr>
          <p:spPr bwMode="auto">
            <a:xfrm>
              <a:off x="7843838" y="4976811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0" name="TextBox 290"/>
            <p:cNvSpPr txBox="1">
              <a:spLocks noChangeArrowheads="1"/>
            </p:cNvSpPr>
            <p:nvPr/>
          </p:nvSpPr>
          <p:spPr bwMode="auto">
            <a:xfrm>
              <a:off x="7772401" y="4943473"/>
              <a:ext cx="50138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mtClean="0"/>
                <a:t>June</a:t>
              </a:r>
              <a:endParaRPr lang="sv-SE"/>
            </a:p>
          </p:txBody>
        </p:sp>
        <p:cxnSp>
          <p:nvCxnSpPr>
            <p:cNvPr id="181" name="Straight Connector 291"/>
            <p:cNvCxnSpPr>
              <a:cxnSpLocks noChangeShapeType="1"/>
            </p:cNvCxnSpPr>
            <p:nvPr/>
          </p:nvCxnSpPr>
          <p:spPr bwMode="auto">
            <a:xfrm>
              <a:off x="7843838" y="4581523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2" name="TextBox 292"/>
            <p:cNvSpPr txBox="1">
              <a:spLocks noChangeArrowheads="1"/>
            </p:cNvSpPr>
            <p:nvPr/>
          </p:nvSpPr>
          <p:spPr bwMode="auto">
            <a:xfrm>
              <a:off x="7772401" y="4548186"/>
              <a:ext cx="45960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mtClean="0"/>
                <a:t>May</a:t>
              </a:r>
              <a:endParaRPr lang="sv-SE"/>
            </a:p>
          </p:txBody>
        </p:sp>
        <p:cxnSp>
          <p:nvCxnSpPr>
            <p:cNvPr id="183" name="Straight Connector 230"/>
            <p:cNvCxnSpPr>
              <a:cxnSpLocks noChangeShapeType="1"/>
            </p:cNvCxnSpPr>
            <p:nvPr/>
          </p:nvCxnSpPr>
          <p:spPr bwMode="auto">
            <a:xfrm>
              <a:off x="7843837" y="4176998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84" name="TextBox 232"/>
            <p:cNvSpPr txBox="1">
              <a:spLocks noChangeArrowheads="1"/>
            </p:cNvSpPr>
            <p:nvPr/>
          </p:nvSpPr>
          <p:spPr bwMode="auto">
            <a:xfrm>
              <a:off x="7772400" y="4143661"/>
              <a:ext cx="48793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mtClean="0"/>
                <a:t>April</a:t>
              </a:r>
              <a:endParaRPr lang="sv-SE"/>
            </a:p>
          </p:txBody>
        </p:sp>
        <p:sp>
          <p:nvSpPr>
            <p:cNvPr id="185" name="Rundad rektangulär 184"/>
            <p:cNvSpPr/>
            <p:nvPr/>
          </p:nvSpPr>
          <p:spPr bwMode="auto">
            <a:xfrm>
              <a:off x="7848600" y="3581400"/>
              <a:ext cx="1066800" cy="381000"/>
            </a:xfrm>
            <a:prstGeom prst="wedgeRoundRectCallout">
              <a:avLst>
                <a:gd name="adj1" fmla="val -23594"/>
                <a:gd name="adj2" fmla="val 70550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mtClean="0"/>
                <a:t>Velocity-based forecast</a:t>
              </a:r>
            </a:p>
          </p:txBody>
        </p:sp>
      </p:grpSp>
      <p:sp>
        <p:nvSpPr>
          <p:cNvPr id="186" name="Rundad rektangulär 185"/>
          <p:cNvSpPr/>
          <p:nvPr/>
        </p:nvSpPr>
        <p:spPr bwMode="auto">
          <a:xfrm>
            <a:off x="8077200" y="5715000"/>
            <a:ext cx="1066800" cy="381000"/>
          </a:xfrm>
          <a:prstGeom prst="wedgeRoundRectCallout">
            <a:avLst>
              <a:gd name="adj1" fmla="val -18418"/>
              <a:gd name="adj2" fmla="val -137165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Realistic planning horizon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 animBg="1"/>
      <p:bldP spid="175" grpId="0" animBg="1"/>
      <p:bldP spid="18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881048"/>
          </a:xfrm>
        </p:spPr>
        <p:txBody>
          <a:bodyPr/>
          <a:lstStyle/>
          <a:p>
            <a:r>
              <a:rPr lang="sv-SE" smtClean="0"/>
              <a:t>Velocity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522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cxnSp>
        <p:nvCxnSpPr>
          <p:cNvPr id="64" name="Straight Arrow Connector 63"/>
          <p:cNvCxnSpPr/>
          <p:nvPr/>
        </p:nvCxnSpPr>
        <p:spPr bwMode="auto">
          <a:xfrm>
            <a:off x="228599" y="2932043"/>
            <a:ext cx="8915401" cy="3975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 bwMode="auto">
          <a:xfrm rot="5400000">
            <a:off x="-672058" y="2340811"/>
            <a:ext cx="2093620" cy="279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 bwMode="auto">
          <a:xfrm rot="5400000">
            <a:off x="1845855" y="2340811"/>
            <a:ext cx="2093620" cy="279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 bwMode="auto">
          <a:xfrm rot="5400000">
            <a:off x="4363768" y="2340811"/>
            <a:ext cx="2093620" cy="279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 bwMode="auto">
          <a:xfrm rot="5400000">
            <a:off x="6881681" y="2340811"/>
            <a:ext cx="2093620" cy="279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354495" y="2932043"/>
            <a:ext cx="1260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smtClean="0"/>
              <a:t>Sprint 1</a:t>
            </a:r>
            <a:endParaRPr lang="sv-SE" sz="2000"/>
          </a:p>
        </p:txBody>
      </p:sp>
      <p:sp>
        <p:nvSpPr>
          <p:cNvPr id="92" name="TextBox 91"/>
          <p:cNvSpPr txBox="1"/>
          <p:nvPr/>
        </p:nvSpPr>
        <p:spPr>
          <a:xfrm>
            <a:off x="2872408" y="2932043"/>
            <a:ext cx="1260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smtClean="0"/>
              <a:t>Sprint 2</a:t>
            </a:r>
            <a:endParaRPr lang="sv-SE" sz="2000"/>
          </a:p>
        </p:txBody>
      </p:sp>
      <p:sp>
        <p:nvSpPr>
          <p:cNvPr id="93" name="TextBox 92"/>
          <p:cNvSpPr txBox="1"/>
          <p:nvPr/>
        </p:nvSpPr>
        <p:spPr>
          <a:xfrm>
            <a:off x="5390321" y="2932043"/>
            <a:ext cx="1260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smtClean="0"/>
              <a:t>Sprint 3</a:t>
            </a:r>
            <a:endParaRPr lang="sv-SE" sz="2000"/>
          </a:p>
        </p:txBody>
      </p:sp>
      <p:sp>
        <p:nvSpPr>
          <p:cNvPr id="94" name="TextBox 93"/>
          <p:cNvSpPr txBox="1"/>
          <p:nvPr/>
        </p:nvSpPr>
        <p:spPr>
          <a:xfrm>
            <a:off x="5598987" y="4648200"/>
            <a:ext cx="3545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smtClean="0"/>
              <a:t>Likely future velocity:</a:t>
            </a:r>
          </a:p>
          <a:p>
            <a:r>
              <a:rPr lang="sv-SE" sz="2000" smtClean="0"/>
              <a:t>7-9 per sprint</a:t>
            </a:r>
          </a:p>
        </p:txBody>
      </p:sp>
      <p:sp>
        <p:nvSpPr>
          <p:cNvPr id="100" name="Text Box 5"/>
          <p:cNvSpPr txBox="1">
            <a:spLocks noChangeArrowheads="1"/>
          </p:cNvSpPr>
          <p:nvPr/>
        </p:nvSpPr>
        <p:spPr bwMode="auto">
          <a:xfrm>
            <a:off x="3124199" y="1924878"/>
            <a:ext cx="755374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3" name="Text Box 5"/>
          <p:cNvSpPr txBox="1">
            <a:spLocks noChangeArrowheads="1"/>
          </p:cNvSpPr>
          <p:nvPr/>
        </p:nvSpPr>
        <p:spPr bwMode="auto">
          <a:xfrm>
            <a:off x="480390" y="2428461"/>
            <a:ext cx="755374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6" name="Text Box 5"/>
          <p:cNvSpPr txBox="1">
            <a:spLocks noChangeArrowheads="1"/>
          </p:cNvSpPr>
          <p:nvPr/>
        </p:nvSpPr>
        <p:spPr bwMode="auto">
          <a:xfrm>
            <a:off x="1361660" y="2428461"/>
            <a:ext cx="1133061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08" name="Text Box 5"/>
          <p:cNvSpPr txBox="1">
            <a:spLocks noChangeArrowheads="1"/>
          </p:cNvSpPr>
          <p:nvPr/>
        </p:nvSpPr>
        <p:spPr bwMode="auto">
          <a:xfrm>
            <a:off x="480390" y="1924878"/>
            <a:ext cx="377687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9" name="Text Box 5"/>
          <p:cNvSpPr txBox="1">
            <a:spLocks noChangeArrowheads="1"/>
          </p:cNvSpPr>
          <p:nvPr/>
        </p:nvSpPr>
        <p:spPr bwMode="auto">
          <a:xfrm>
            <a:off x="983973" y="1924878"/>
            <a:ext cx="755374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10" name="Text Box 5"/>
          <p:cNvSpPr txBox="1">
            <a:spLocks noChangeArrowheads="1"/>
          </p:cNvSpPr>
          <p:nvPr/>
        </p:nvSpPr>
        <p:spPr bwMode="auto">
          <a:xfrm>
            <a:off x="3501886" y="2428461"/>
            <a:ext cx="1133061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11" name="Text Box 5"/>
          <p:cNvSpPr txBox="1">
            <a:spLocks noChangeArrowheads="1"/>
          </p:cNvSpPr>
          <p:nvPr/>
        </p:nvSpPr>
        <p:spPr bwMode="auto">
          <a:xfrm>
            <a:off x="2998303" y="2428461"/>
            <a:ext cx="377687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12" name="Text Box 5"/>
          <p:cNvSpPr txBox="1">
            <a:spLocks noChangeArrowheads="1"/>
          </p:cNvSpPr>
          <p:nvPr/>
        </p:nvSpPr>
        <p:spPr bwMode="auto">
          <a:xfrm>
            <a:off x="4760842" y="2428461"/>
            <a:ext cx="377687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13" name="Text Box 5"/>
          <p:cNvSpPr txBox="1">
            <a:spLocks noChangeArrowheads="1"/>
          </p:cNvSpPr>
          <p:nvPr/>
        </p:nvSpPr>
        <p:spPr bwMode="auto">
          <a:xfrm>
            <a:off x="5516216" y="2428461"/>
            <a:ext cx="755374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14" name="Text Box 5"/>
          <p:cNvSpPr txBox="1">
            <a:spLocks noChangeArrowheads="1"/>
          </p:cNvSpPr>
          <p:nvPr/>
        </p:nvSpPr>
        <p:spPr bwMode="auto">
          <a:xfrm>
            <a:off x="6397486" y="2428461"/>
            <a:ext cx="755374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15" name="Text Box 5"/>
          <p:cNvSpPr txBox="1">
            <a:spLocks noChangeArrowheads="1"/>
          </p:cNvSpPr>
          <p:nvPr/>
        </p:nvSpPr>
        <p:spPr bwMode="auto">
          <a:xfrm>
            <a:off x="7278755" y="2428461"/>
            <a:ext cx="377687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16" name="Text Box 5"/>
          <p:cNvSpPr txBox="1">
            <a:spLocks noChangeArrowheads="1"/>
          </p:cNvSpPr>
          <p:nvPr/>
        </p:nvSpPr>
        <p:spPr bwMode="auto">
          <a:xfrm>
            <a:off x="5516216" y="1924878"/>
            <a:ext cx="377687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17" name="Text Box 5"/>
          <p:cNvSpPr txBox="1">
            <a:spLocks noChangeArrowheads="1"/>
          </p:cNvSpPr>
          <p:nvPr/>
        </p:nvSpPr>
        <p:spPr bwMode="auto">
          <a:xfrm>
            <a:off x="6019799" y="1924878"/>
            <a:ext cx="377687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18" name="Text Box 5"/>
          <p:cNvSpPr txBox="1">
            <a:spLocks noChangeArrowheads="1"/>
          </p:cNvSpPr>
          <p:nvPr/>
        </p:nvSpPr>
        <p:spPr bwMode="auto">
          <a:xfrm>
            <a:off x="6523381" y="1924878"/>
            <a:ext cx="755374" cy="3776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BE5F1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19" name="Cube 118"/>
          <p:cNvSpPr/>
          <p:nvPr/>
        </p:nvSpPr>
        <p:spPr bwMode="auto">
          <a:xfrm>
            <a:off x="2368825" y="3687417"/>
            <a:ext cx="503583" cy="503583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0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20" name="Down Arrow 119"/>
          <p:cNvSpPr/>
          <p:nvPr/>
        </p:nvSpPr>
        <p:spPr bwMode="auto">
          <a:xfrm>
            <a:off x="2494721" y="3057939"/>
            <a:ext cx="377687" cy="503583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0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082443" y="1295400"/>
            <a:ext cx="915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smtClean="0"/>
              <a:t>V= 8</a:t>
            </a:r>
            <a:endParaRPr lang="sv-SE" sz="2000"/>
          </a:p>
        </p:txBody>
      </p:sp>
      <p:sp>
        <p:nvSpPr>
          <p:cNvPr id="122" name="TextBox 121"/>
          <p:cNvSpPr txBox="1"/>
          <p:nvPr/>
        </p:nvSpPr>
        <p:spPr>
          <a:xfrm>
            <a:off x="4600356" y="1295400"/>
            <a:ext cx="915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smtClean="0"/>
              <a:t>V= 7</a:t>
            </a:r>
            <a:endParaRPr lang="sv-SE" sz="2000"/>
          </a:p>
        </p:txBody>
      </p:sp>
      <p:sp>
        <p:nvSpPr>
          <p:cNvPr id="123" name="TextBox 122"/>
          <p:cNvSpPr txBox="1"/>
          <p:nvPr/>
        </p:nvSpPr>
        <p:spPr>
          <a:xfrm>
            <a:off x="7118269" y="1295400"/>
            <a:ext cx="915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smtClean="0"/>
              <a:t>V= 9</a:t>
            </a:r>
            <a:endParaRPr lang="sv-SE" sz="2000"/>
          </a:p>
        </p:txBody>
      </p:sp>
      <p:sp>
        <p:nvSpPr>
          <p:cNvPr id="125" name="Cube 124"/>
          <p:cNvSpPr/>
          <p:nvPr/>
        </p:nvSpPr>
        <p:spPr bwMode="auto">
          <a:xfrm>
            <a:off x="4886738" y="3687417"/>
            <a:ext cx="503583" cy="503583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0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26" name="Down Arrow 125"/>
          <p:cNvSpPr/>
          <p:nvPr/>
        </p:nvSpPr>
        <p:spPr bwMode="auto">
          <a:xfrm>
            <a:off x="5012634" y="3057939"/>
            <a:ext cx="377687" cy="503583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0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27" name="Cube 126"/>
          <p:cNvSpPr/>
          <p:nvPr/>
        </p:nvSpPr>
        <p:spPr bwMode="auto">
          <a:xfrm>
            <a:off x="7404651" y="3687417"/>
            <a:ext cx="503583" cy="503583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0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28" name="Down Arrow 127"/>
          <p:cNvSpPr/>
          <p:nvPr/>
        </p:nvSpPr>
        <p:spPr bwMode="auto">
          <a:xfrm>
            <a:off x="7530547" y="3057939"/>
            <a:ext cx="377687" cy="503583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20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100" grpId="0" animBg="1"/>
      <p:bldP spid="103" grpId="0" animBg="1"/>
      <p:bldP spid="106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/>
      <p:bldP spid="122" grpId="0"/>
      <p:bldP spid="123" grpId="0"/>
      <p:bldP spid="125" grpId="0" animBg="1"/>
      <p:bldP spid="126" grpId="0" animBg="1"/>
      <p:bldP spid="127" grpId="0" animBg="1"/>
      <p:bldP spid="12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Backlog creation &amp; grooming</a:t>
            </a:r>
            <a:br>
              <a:rPr lang="sv-SE"/>
            </a:br>
            <a:r>
              <a:rPr lang="sv-SE"/>
              <a:t>– sample schedule</a:t>
            </a:r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37</a:t>
            </a:fld>
            <a:endParaRPr lang="en-US"/>
          </a:p>
        </p:txBody>
      </p:sp>
      <p:grpSp>
        <p:nvGrpSpPr>
          <p:cNvPr id="5" name="Grupp 91"/>
          <p:cNvGrpSpPr/>
          <p:nvPr/>
        </p:nvGrpSpPr>
        <p:grpSpPr>
          <a:xfrm>
            <a:off x="1905000" y="1944468"/>
            <a:ext cx="838200" cy="1179731"/>
            <a:chOff x="1905000" y="1715869"/>
            <a:chExt cx="838200" cy="1179731"/>
          </a:xfrm>
        </p:grpSpPr>
        <p:sp>
          <p:nvSpPr>
            <p:cNvPr id="67" name="textruta 66"/>
            <p:cNvSpPr txBox="1"/>
            <p:nvPr/>
          </p:nvSpPr>
          <p:spPr>
            <a:xfrm>
              <a:off x="1905000" y="1715869"/>
              <a:ext cx="838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>
                  <a:solidFill>
                    <a:schemeClr val="accent4"/>
                  </a:solidFill>
                </a:rPr>
                <a:t>Initial backlog creation</a:t>
              </a:r>
            </a:p>
          </p:txBody>
        </p:sp>
        <p:sp>
          <p:nvSpPr>
            <p:cNvPr id="77" name="Rektangel 76"/>
            <p:cNvSpPr/>
            <p:nvPr/>
          </p:nvSpPr>
          <p:spPr bwMode="auto">
            <a:xfrm>
              <a:off x="1905000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Rectangle 123"/>
            <p:cNvSpPr>
              <a:spLocks noChangeArrowheads="1"/>
            </p:cNvSpPr>
            <p:nvPr/>
          </p:nvSpPr>
          <p:spPr bwMode="auto">
            <a:xfrm rot="2700000">
              <a:off x="1934920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79" name="Rectangle 123"/>
            <p:cNvSpPr>
              <a:spLocks noChangeArrowheads="1"/>
            </p:cNvSpPr>
            <p:nvPr/>
          </p:nvSpPr>
          <p:spPr bwMode="auto">
            <a:xfrm rot="2700000">
              <a:off x="2035418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80" name="Rectangle 123"/>
            <p:cNvSpPr>
              <a:spLocks noChangeArrowheads="1"/>
            </p:cNvSpPr>
            <p:nvPr/>
          </p:nvSpPr>
          <p:spPr bwMode="auto">
            <a:xfrm rot="2700000">
              <a:off x="2163520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81" name="Rectangle 123"/>
            <p:cNvSpPr>
              <a:spLocks noChangeArrowheads="1"/>
            </p:cNvSpPr>
            <p:nvPr/>
          </p:nvSpPr>
          <p:spPr bwMode="auto">
            <a:xfrm rot="2700000">
              <a:off x="2416418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82" name="Rectangle 123"/>
            <p:cNvSpPr>
              <a:spLocks noChangeArrowheads="1"/>
            </p:cNvSpPr>
            <p:nvPr/>
          </p:nvSpPr>
          <p:spPr bwMode="auto">
            <a:xfrm rot="2700000">
              <a:off x="2315920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83" name="Vänster klammerparentes 82"/>
            <p:cNvSpPr/>
            <p:nvPr/>
          </p:nvSpPr>
          <p:spPr bwMode="auto">
            <a:xfrm rot="5400000">
              <a:off x="2133600" y="2133600"/>
              <a:ext cx="228600" cy="685800"/>
            </a:xfrm>
            <a:prstGeom prst="leftBrace">
              <a:avLst>
                <a:gd name="adj1" fmla="val 23407"/>
                <a:gd name="adj2" fmla="val 5000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6" name="Grupp 92"/>
          <p:cNvGrpSpPr/>
          <p:nvPr/>
        </p:nvGrpSpPr>
        <p:grpSpPr>
          <a:xfrm>
            <a:off x="2590800" y="2285999"/>
            <a:ext cx="6172200" cy="838200"/>
            <a:chOff x="2590800" y="2057400"/>
            <a:chExt cx="6172200" cy="838200"/>
          </a:xfrm>
        </p:grpSpPr>
        <p:sp>
          <p:nvSpPr>
            <p:cNvPr id="68" name="Rektangel 67"/>
            <p:cNvSpPr/>
            <p:nvPr/>
          </p:nvSpPr>
          <p:spPr bwMode="auto">
            <a:xfrm>
              <a:off x="2590800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9" name="Rektangel 68"/>
            <p:cNvSpPr/>
            <p:nvPr/>
          </p:nvSpPr>
          <p:spPr bwMode="auto">
            <a:xfrm>
              <a:off x="3276600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0" name="Rektangel 69"/>
            <p:cNvSpPr/>
            <p:nvPr/>
          </p:nvSpPr>
          <p:spPr bwMode="auto">
            <a:xfrm>
              <a:off x="3962400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Rektangel 70"/>
            <p:cNvSpPr/>
            <p:nvPr/>
          </p:nvSpPr>
          <p:spPr bwMode="auto">
            <a:xfrm>
              <a:off x="4646612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2" name="Rektangel 71"/>
            <p:cNvSpPr/>
            <p:nvPr/>
          </p:nvSpPr>
          <p:spPr bwMode="auto">
            <a:xfrm>
              <a:off x="5332412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Rektangel 72"/>
            <p:cNvSpPr/>
            <p:nvPr/>
          </p:nvSpPr>
          <p:spPr bwMode="auto">
            <a:xfrm>
              <a:off x="6018212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Rektangel 73"/>
            <p:cNvSpPr/>
            <p:nvPr/>
          </p:nvSpPr>
          <p:spPr bwMode="auto">
            <a:xfrm>
              <a:off x="6705600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Rektangel 74"/>
            <p:cNvSpPr/>
            <p:nvPr/>
          </p:nvSpPr>
          <p:spPr bwMode="auto">
            <a:xfrm>
              <a:off x="7391400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6" name="Rektangel 75"/>
            <p:cNvSpPr/>
            <p:nvPr/>
          </p:nvSpPr>
          <p:spPr bwMode="auto">
            <a:xfrm>
              <a:off x="8077200" y="2667000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0" name="Rectangle 123"/>
            <p:cNvSpPr>
              <a:spLocks noChangeArrowheads="1"/>
            </p:cNvSpPr>
            <p:nvPr/>
          </p:nvSpPr>
          <p:spPr bwMode="auto">
            <a:xfrm rot="2700000">
              <a:off x="2849320" y="2696920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2" name="Rectangle 123"/>
            <p:cNvSpPr>
              <a:spLocks noChangeArrowheads="1"/>
            </p:cNvSpPr>
            <p:nvPr/>
          </p:nvSpPr>
          <p:spPr bwMode="auto">
            <a:xfrm rot="2700000">
              <a:off x="3535120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3" name="Rectangle 123"/>
            <p:cNvSpPr>
              <a:spLocks noChangeArrowheads="1"/>
            </p:cNvSpPr>
            <p:nvPr/>
          </p:nvSpPr>
          <p:spPr bwMode="auto">
            <a:xfrm rot="2700000">
              <a:off x="4169018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4" name="Rectangle 123"/>
            <p:cNvSpPr>
              <a:spLocks noChangeArrowheads="1"/>
            </p:cNvSpPr>
            <p:nvPr/>
          </p:nvSpPr>
          <p:spPr bwMode="auto">
            <a:xfrm rot="2700000">
              <a:off x="4906720" y="2696920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5" name="Rectangle 123"/>
            <p:cNvSpPr>
              <a:spLocks noChangeArrowheads="1"/>
            </p:cNvSpPr>
            <p:nvPr/>
          </p:nvSpPr>
          <p:spPr bwMode="auto">
            <a:xfrm rot="2700000">
              <a:off x="5592520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6" name="Rectangle 123"/>
            <p:cNvSpPr>
              <a:spLocks noChangeArrowheads="1"/>
            </p:cNvSpPr>
            <p:nvPr/>
          </p:nvSpPr>
          <p:spPr bwMode="auto">
            <a:xfrm rot="2700000">
              <a:off x="6226418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7" name="Rectangle 123"/>
            <p:cNvSpPr>
              <a:spLocks noChangeArrowheads="1"/>
            </p:cNvSpPr>
            <p:nvPr/>
          </p:nvSpPr>
          <p:spPr bwMode="auto">
            <a:xfrm rot="2700000">
              <a:off x="6964120" y="2696920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8" name="Rectangle 123"/>
            <p:cNvSpPr>
              <a:spLocks noChangeArrowheads="1"/>
            </p:cNvSpPr>
            <p:nvPr/>
          </p:nvSpPr>
          <p:spPr bwMode="auto">
            <a:xfrm rot="2700000">
              <a:off x="7649920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59" name="Rectangle 123"/>
            <p:cNvSpPr>
              <a:spLocks noChangeArrowheads="1"/>
            </p:cNvSpPr>
            <p:nvPr/>
          </p:nvSpPr>
          <p:spPr bwMode="auto">
            <a:xfrm rot="2700000">
              <a:off x="8283818" y="2696919"/>
              <a:ext cx="144462" cy="144463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>
                <a:solidFill>
                  <a:schemeClr val="accent4"/>
                </a:solidFill>
              </a:endParaRPr>
            </a:p>
          </p:txBody>
        </p:sp>
        <p:sp>
          <p:nvSpPr>
            <p:cNvPr id="84" name="Vänster klammerparentes 83"/>
            <p:cNvSpPr/>
            <p:nvPr/>
          </p:nvSpPr>
          <p:spPr bwMode="auto">
            <a:xfrm rot="5400000">
              <a:off x="5562600" y="-533400"/>
              <a:ext cx="228600" cy="6019800"/>
            </a:xfrm>
            <a:prstGeom prst="leftBrace">
              <a:avLst>
                <a:gd name="adj1" fmla="val 23407"/>
                <a:gd name="adj2" fmla="val 5000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5" name="textruta 84"/>
            <p:cNvSpPr txBox="1"/>
            <p:nvPr/>
          </p:nvSpPr>
          <p:spPr>
            <a:xfrm>
              <a:off x="3733800" y="2057400"/>
              <a:ext cx="4724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>
                  <a:solidFill>
                    <a:schemeClr val="accent4"/>
                  </a:solidFill>
                </a:rPr>
                <a:t>Backlog workshop, for example every Wednesday 10:00 – 11:00</a:t>
              </a:r>
            </a:p>
          </p:txBody>
        </p:sp>
      </p:grpSp>
      <p:grpSp>
        <p:nvGrpSpPr>
          <p:cNvPr id="7" name="Grupp 93"/>
          <p:cNvGrpSpPr/>
          <p:nvPr/>
        </p:nvGrpSpPr>
        <p:grpSpPr>
          <a:xfrm>
            <a:off x="457200" y="2666999"/>
            <a:ext cx="1295400" cy="646331"/>
            <a:chOff x="457200" y="2438400"/>
            <a:chExt cx="1295400" cy="646331"/>
          </a:xfrm>
        </p:grpSpPr>
        <p:sp>
          <p:nvSpPr>
            <p:cNvPr id="87" name="textruta 86"/>
            <p:cNvSpPr txBox="1"/>
            <p:nvPr/>
          </p:nvSpPr>
          <p:spPr>
            <a:xfrm>
              <a:off x="457200" y="2438400"/>
              <a:ext cx="8268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>
                  <a:solidFill>
                    <a:schemeClr val="accent4"/>
                  </a:solidFill>
                </a:rPr>
                <a:t>Backlog</a:t>
              </a:r>
            </a:p>
            <a:p>
              <a:r>
                <a:rPr lang="sv-SE">
                  <a:solidFill>
                    <a:schemeClr val="accent4"/>
                  </a:solidFill>
                </a:rPr>
                <a:t>grooming</a:t>
              </a:r>
            </a:p>
            <a:p>
              <a:r>
                <a:rPr lang="sv-SE">
                  <a:solidFill>
                    <a:schemeClr val="accent4"/>
                  </a:solidFill>
                </a:rPr>
                <a:t>cycle</a:t>
              </a:r>
            </a:p>
          </p:txBody>
        </p:sp>
        <p:sp>
          <p:nvSpPr>
            <p:cNvPr id="88" name="Höger 87"/>
            <p:cNvSpPr/>
            <p:nvPr/>
          </p:nvSpPr>
          <p:spPr bwMode="auto">
            <a:xfrm>
              <a:off x="1295400" y="2667000"/>
              <a:ext cx="457200" cy="2286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8" name="Grupp 94"/>
          <p:cNvGrpSpPr/>
          <p:nvPr/>
        </p:nvGrpSpPr>
        <p:grpSpPr>
          <a:xfrm>
            <a:off x="381000" y="3428205"/>
            <a:ext cx="8382000" cy="1296195"/>
            <a:chOff x="381000" y="3199606"/>
            <a:chExt cx="8382000" cy="1296195"/>
          </a:xfrm>
        </p:grpSpPr>
        <p:sp>
          <p:nvSpPr>
            <p:cNvPr id="32" name="Rektangel 31"/>
            <p:cNvSpPr/>
            <p:nvPr/>
          </p:nvSpPr>
          <p:spPr bwMode="auto">
            <a:xfrm>
              <a:off x="2589212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3" name="Rektangel 32"/>
            <p:cNvSpPr/>
            <p:nvPr/>
          </p:nvSpPr>
          <p:spPr bwMode="auto">
            <a:xfrm>
              <a:off x="3275012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4" name="Rektangel 33"/>
            <p:cNvSpPr/>
            <p:nvPr/>
          </p:nvSpPr>
          <p:spPr bwMode="auto">
            <a:xfrm>
              <a:off x="3960812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36" name="Rak 35"/>
            <p:cNvCxnSpPr/>
            <p:nvPr/>
          </p:nvCxnSpPr>
          <p:spPr bwMode="auto">
            <a:xfrm rot="5400000">
              <a:off x="2322512" y="3466306"/>
              <a:ext cx="533400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Rectangle 123"/>
            <p:cNvSpPr>
              <a:spLocks noChangeArrowheads="1"/>
            </p:cNvSpPr>
            <p:nvPr/>
          </p:nvSpPr>
          <p:spPr bwMode="auto">
            <a:xfrm rot="2700000">
              <a:off x="2619132" y="3382720"/>
              <a:ext cx="144462" cy="144463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6" name="Rectangle 125"/>
            <p:cNvSpPr>
              <a:spLocks noChangeArrowheads="1"/>
            </p:cNvSpPr>
            <p:nvPr/>
          </p:nvSpPr>
          <p:spPr bwMode="auto">
            <a:xfrm rot="2700000">
              <a:off x="4447932" y="3382719"/>
              <a:ext cx="144462" cy="144463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8" name="Rektangel 37"/>
            <p:cNvSpPr/>
            <p:nvPr/>
          </p:nvSpPr>
          <p:spPr bwMode="auto">
            <a:xfrm>
              <a:off x="4645024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9" name="Rektangel 38"/>
            <p:cNvSpPr/>
            <p:nvPr/>
          </p:nvSpPr>
          <p:spPr bwMode="auto">
            <a:xfrm>
              <a:off x="5330824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0" name="Rektangel 39"/>
            <p:cNvSpPr/>
            <p:nvPr/>
          </p:nvSpPr>
          <p:spPr bwMode="auto">
            <a:xfrm>
              <a:off x="6016624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2" name="Rectangle 123"/>
            <p:cNvSpPr>
              <a:spLocks noChangeArrowheads="1"/>
            </p:cNvSpPr>
            <p:nvPr/>
          </p:nvSpPr>
          <p:spPr bwMode="auto">
            <a:xfrm rot="2700000">
              <a:off x="4674944" y="3382720"/>
              <a:ext cx="144462" cy="144463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43" name="Rectangle 125"/>
            <p:cNvSpPr>
              <a:spLocks noChangeArrowheads="1"/>
            </p:cNvSpPr>
            <p:nvPr/>
          </p:nvSpPr>
          <p:spPr bwMode="auto">
            <a:xfrm rot="2700000">
              <a:off x="6503744" y="3382719"/>
              <a:ext cx="144462" cy="144463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44" name="Rektangel 43"/>
            <p:cNvSpPr/>
            <p:nvPr/>
          </p:nvSpPr>
          <p:spPr bwMode="auto">
            <a:xfrm>
              <a:off x="6704012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5" name="Rektangel 44"/>
            <p:cNvSpPr/>
            <p:nvPr/>
          </p:nvSpPr>
          <p:spPr bwMode="auto">
            <a:xfrm>
              <a:off x="7389812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6" name="Rektangel 45"/>
            <p:cNvSpPr/>
            <p:nvPr/>
          </p:nvSpPr>
          <p:spPr bwMode="auto">
            <a:xfrm>
              <a:off x="8075612" y="3352006"/>
              <a:ext cx="685800" cy="228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47" name="Rak 46"/>
            <p:cNvCxnSpPr/>
            <p:nvPr/>
          </p:nvCxnSpPr>
          <p:spPr bwMode="auto">
            <a:xfrm rot="5400000">
              <a:off x="8495506" y="3465512"/>
              <a:ext cx="533400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8" name="Rectangle 123"/>
            <p:cNvSpPr>
              <a:spLocks noChangeArrowheads="1"/>
            </p:cNvSpPr>
            <p:nvPr/>
          </p:nvSpPr>
          <p:spPr bwMode="auto">
            <a:xfrm rot="2700000">
              <a:off x="6733932" y="3382720"/>
              <a:ext cx="144462" cy="144463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49" name="Rectangle 125"/>
            <p:cNvSpPr>
              <a:spLocks noChangeArrowheads="1"/>
            </p:cNvSpPr>
            <p:nvPr/>
          </p:nvSpPr>
          <p:spPr bwMode="auto">
            <a:xfrm rot="2700000">
              <a:off x="8562732" y="3382719"/>
              <a:ext cx="144462" cy="144463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37" name="Rak 36"/>
            <p:cNvCxnSpPr/>
            <p:nvPr/>
          </p:nvCxnSpPr>
          <p:spPr bwMode="auto">
            <a:xfrm rot="5400000">
              <a:off x="4380706" y="3465512"/>
              <a:ext cx="533400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Rak 40"/>
            <p:cNvCxnSpPr/>
            <p:nvPr/>
          </p:nvCxnSpPr>
          <p:spPr bwMode="auto">
            <a:xfrm rot="5400000">
              <a:off x="6436518" y="3465512"/>
              <a:ext cx="533400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textruta 50"/>
            <p:cNvSpPr txBox="1"/>
            <p:nvPr/>
          </p:nvSpPr>
          <p:spPr>
            <a:xfrm>
              <a:off x="381000" y="3352800"/>
              <a:ext cx="9669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Sprint cycle</a:t>
              </a:r>
            </a:p>
          </p:txBody>
        </p:sp>
        <p:sp>
          <p:nvSpPr>
            <p:cNvPr id="61" name="textruta 60"/>
            <p:cNvSpPr txBox="1"/>
            <p:nvPr/>
          </p:nvSpPr>
          <p:spPr>
            <a:xfrm>
              <a:off x="3276600" y="4218801"/>
              <a:ext cx="7154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Sprint 1</a:t>
              </a:r>
            </a:p>
          </p:txBody>
        </p:sp>
        <p:sp>
          <p:nvSpPr>
            <p:cNvPr id="62" name="Vänster klammerparentes 61"/>
            <p:cNvSpPr/>
            <p:nvPr/>
          </p:nvSpPr>
          <p:spPr bwMode="auto">
            <a:xfrm rot="16200000">
              <a:off x="3448050" y="3105150"/>
              <a:ext cx="342900" cy="1905000"/>
            </a:xfrm>
            <a:prstGeom prst="leftBrace">
              <a:avLst>
                <a:gd name="adj1" fmla="val 23407"/>
                <a:gd name="adj2" fmla="val 5000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3" name="textruta 62"/>
            <p:cNvSpPr txBox="1"/>
            <p:nvPr/>
          </p:nvSpPr>
          <p:spPr>
            <a:xfrm>
              <a:off x="5334000" y="4218802"/>
              <a:ext cx="7154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Sprint 2</a:t>
              </a:r>
            </a:p>
          </p:txBody>
        </p:sp>
        <p:sp>
          <p:nvSpPr>
            <p:cNvPr id="64" name="Vänster klammerparentes 63"/>
            <p:cNvSpPr/>
            <p:nvPr/>
          </p:nvSpPr>
          <p:spPr bwMode="auto">
            <a:xfrm rot="16200000">
              <a:off x="5505450" y="3105151"/>
              <a:ext cx="342900" cy="1905000"/>
            </a:xfrm>
            <a:prstGeom prst="leftBrace">
              <a:avLst>
                <a:gd name="adj1" fmla="val 23407"/>
                <a:gd name="adj2" fmla="val 5000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5" name="textruta 64"/>
            <p:cNvSpPr txBox="1"/>
            <p:nvPr/>
          </p:nvSpPr>
          <p:spPr>
            <a:xfrm>
              <a:off x="7391400" y="4218802"/>
              <a:ext cx="7154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Sprint 3</a:t>
              </a:r>
            </a:p>
          </p:txBody>
        </p:sp>
        <p:sp>
          <p:nvSpPr>
            <p:cNvPr id="66" name="Vänster klammerparentes 65"/>
            <p:cNvSpPr/>
            <p:nvPr/>
          </p:nvSpPr>
          <p:spPr bwMode="auto">
            <a:xfrm rot="16200000">
              <a:off x="7562850" y="3105151"/>
              <a:ext cx="342900" cy="1905000"/>
            </a:xfrm>
            <a:prstGeom prst="leftBrace">
              <a:avLst>
                <a:gd name="adj1" fmla="val 23407"/>
                <a:gd name="adj2" fmla="val 50000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9" name="Höger 88"/>
            <p:cNvSpPr/>
            <p:nvPr/>
          </p:nvSpPr>
          <p:spPr bwMode="auto">
            <a:xfrm>
              <a:off x="1371600" y="3352800"/>
              <a:ext cx="990600" cy="22860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cxnSp>
        <p:nvCxnSpPr>
          <p:cNvPr id="97" name="Rak pil 96"/>
          <p:cNvCxnSpPr/>
          <p:nvPr/>
        </p:nvCxnSpPr>
        <p:spPr bwMode="auto">
          <a:xfrm>
            <a:off x="1905000" y="1828799"/>
            <a:ext cx="6705600" cy="158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98" name="textruta 97"/>
          <p:cNvSpPr txBox="1"/>
          <p:nvPr/>
        </p:nvSpPr>
        <p:spPr>
          <a:xfrm>
            <a:off x="4119561" y="1524000"/>
            <a:ext cx="7572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>
                <a:solidFill>
                  <a:schemeClr val="accent1">
                    <a:lumMod val="25000"/>
                  </a:schemeClr>
                </a:solidFill>
              </a:rPr>
              <a:t>Timeline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</p:txBody>
      </p:sp>
      <p:sp>
        <p:nvSpPr>
          <p:cNvPr id="58373" name="AutoShape 43"/>
          <p:cNvSpPr>
            <a:spLocks noChangeArrowheads="1"/>
          </p:cNvSpPr>
          <p:nvPr/>
        </p:nvSpPr>
        <p:spPr bwMode="auto">
          <a:xfrm rot="10800000" flipH="1">
            <a:off x="6286500" y="285750"/>
            <a:ext cx="1223963" cy="5445125"/>
          </a:xfrm>
          <a:prstGeom prst="verticalScroll">
            <a:avLst>
              <a:gd name="adj" fmla="val 12500"/>
            </a:avLst>
          </a:prstGeom>
          <a:solidFill>
            <a:srgbClr val="FFFFD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sv-SE"/>
          </a:p>
        </p:txBody>
      </p:sp>
      <p:sp>
        <p:nvSpPr>
          <p:cNvPr id="58374" name="Rectangle 10"/>
          <p:cNvSpPr>
            <a:spLocks noChangeArrowheads="1"/>
          </p:cNvSpPr>
          <p:nvPr/>
        </p:nvSpPr>
        <p:spPr bwMode="auto">
          <a:xfrm>
            <a:off x="6500813" y="173990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5" name="Rectangle 11"/>
          <p:cNvSpPr>
            <a:spLocks noChangeArrowheads="1"/>
          </p:cNvSpPr>
          <p:nvPr/>
        </p:nvSpPr>
        <p:spPr bwMode="auto">
          <a:xfrm>
            <a:off x="6500813" y="2905125"/>
            <a:ext cx="714375" cy="1825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6" name="Rectangle 12"/>
          <p:cNvSpPr>
            <a:spLocks noChangeArrowheads="1"/>
          </p:cNvSpPr>
          <p:nvPr/>
        </p:nvSpPr>
        <p:spPr bwMode="auto">
          <a:xfrm>
            <a:off x="6500813" y="3595688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7" name="Rectangle 13"/>
          <p:cNvSpPr>
            <a:spLocks noChangeArrowheads="1"/>
          </p:cNvSpPr>
          <p:nvPr/>
        </p:nvSpPr>
        <p:spPr bwMode="auto">
          <a:xfrm>
            <a:off x="6500813" y="2205038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8" name="Rectangle 14"/>
          <p:cNvSpPr>
            <a:spLocks noChangeArrowheads="1"/>
          </p:cNvSpPr>
          <p:nvPr/>
        </p:nvSpPr>
        <p:spPr bwMode="auto">
          <a:xfrm>
            <a:off x="6500813" y="3949700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9" name="Rectangle 17"/>
          <p:cNvSpPr>
            <a:spLocks noChangeArrowheads="1"/>
          </p:cNvSpPr>
          <p:nvPr/>
        </p:nvSpPr>
        <p:spPr bwMode="auto">
          <a:xfrm>
            <a:off x="6500813" y="4643438"/>
            <a:ext cx="714375" cy="8572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0" name="Rectangle 18"/>
          <p:cNvSpPr>
            <a:spLocks noChangeArrowheads="1"/>
          </p:cNvSpPr>
          <p:nvPr/>
        </p:nvSpPr>
        <p:spPr bwMode="auto">
          <a:xfrm>
            <a:off x="6500813" y="113347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1" name="Rectangle 22"/>
          <p:cNvSpPr>
            <a:spLocks noChangeArrowheads="1"/>
          </p:cNvSpPr>
          <p:nvPr/>
        </p:nvSpPr>
        <p:spPr bwMode="auto">
          <a:xfrm>
            <a:off x="6500813" y="1204913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2" name="Rectangle 23"/>
          <p:cNvSpPr>
            <a:spLocks noChangeArrowheads="1"/>
          </p:cNvSpPr>
          <p:nvPr/>
        </p:nvSpPr>
        <p:spPr bwMode="auto">
          <a:xfrm>
            <a:off x="6500813" y="127952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3" name="Rectangle 24"/>
          <p:cNvSpPr>
            <a:spLocks noChangeArrowheads="1"/>
          </p:cNvSpPr>
          <p:nvPr/>
        </p:nvSpPr>
        <p:spPr bwMode="auto">
          <a:xfrm>
            <a:off x="6500813" y="1350963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58384" name="Straight Connector 26"/>
          <p:cNvCxnSpPr>
            <a:cxnSpLocks noChangeShapeType="1"/>
          </p:cNvCxnSpPr>
          <p:nvPr/>
        </p:nvCxnSpPr>
        <p:spPr bwMode="auto">
          <a:xfrm>
            <a:off x="6500813" y="5000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5" name="Straight Connector 27"/>
          <p:cNvCxnSpPr>
            <a:cxnSpLocks noChangeShapeType="1"/>
          </p:cNvCxnSpPr>
          <p:nvPr/>
        </p:nvCxnSpPr>
        <p:spPr bwMode="auto">
          <a:xfrm>
            <a:off x="6500813" y="55245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6" name="Straight Connector 28"/>
          <p:cNvCxnSpPr>
            <a:cxnSpLocks noChangeShapeType="1"/>
          </p:cNvCxnSpPr>
          <p:nvPr/>
        </p:nvCxnSpPr>
        <p:spPr bwMode="auto">
          <a:xfrm>
            <a:off x="6500813" y="6096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7" name="Straight Connector 29"/>
          <p:cNvCxnSpPr>
            <a:cxnSpLocks noChangeShapeType="1"/>
          </p:cNvCxnSpPr>
          <p:nvPr/>
        </p:nvCxnSpPr>
        <p:spPr bwMode="auto">
          <a:xfrm>
            <a:off x="6500813" y="6635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8" name="Straight Connector 30"/>
          <p:cNvCxnSpPr>
            <a:cxnSpLocks noChangeShapeType="1"/>
          </p:cNvCxnSpPr>
          <p:nvPr/>
        </p:nvCxnSpPr>
        <p:spPr bwMode="auto">
          <a:xfrm>
            <a:off x="6500813" y="7159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9" name="Straight Connector 31"/>
          <p:cNvCxnSpPr>
            <a:cxnSpLocks noChangeShapeType="1"/>
          </p:cNvCxnSpPr>
          <p:nvPr/>
        </p:nvCxnSpPr>
        <p:spPr bwMode="auto">
          <a:xfrm>
            <a:off x="6500813" y="7699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0" name="Straight Connector 32"/>
          <p:cNvCxnSpPr>
            <a:cxnSpLocks noChangeShapeType="1"/>
          </p:cNvCxnSpPr>
          <p:nvPr/>
        </p:nvCxnSpPr>
        <p:spPr bwMode="auto">
          <a:xfrm>
            <a:off x="6500813" y="8255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1" name="Straight Connector 33"/>
          <p:cNvCxnSpPr>
            <a:cxnSpLocks noChangeShapeType="1"/>
          </p:cNvCxnSpPr>
          <p:nvPr/>
        </p:nvCxnSpPr>
        <p:spPr bwMode="auto">
          <a:xfrm>
            <a:off x="6500813" y="87788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2" name="Straight Connector 34"/>
          <p:cNvCxnSpPr>
            <a:cxnSpLocks noChangeShapeType="1"/>
          </p:cNvCxnSpPr>
          <p:nvPr/>
        </p:nvCxnSpPr>
        <p:spPr bwMode="auto">
          <a:xfrm>
            <a:off x="6500813" y="9350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3" name="Straight Connector 35"/>
          <p:cNvCxnSpPr>
            <a:cxnSpLocks noChangeShapeType="1"/>
          </p:cNvCxnSpPr>
          <p:nvPr/>
        </p:nvCxnSpPr>
        <p:spPr bwMode="auto">
          <a:xfrm>
            <a:off x="6500813" y="98742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4" name="Straight Connector 36"/>
          <p:cNvCxnSpPr>
            <a:cxnSpLocks noChangeShapeType="1"/>
          </p:cNvCxnSpPr>
          <p:nvPr/>
        </p:nvCxnSpPr>
        <p:spPr bwMode="auto">
          <a:xfrm>
            <a:off x="6500813" y="10414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5" name="Straight Connector 37"/>
          <p:cNvCxnSpPr>
            <a:cxnSpLocks noChangeShapeType="1"/>
          </p:cNvCxnSpPr>
          <p:nvPr/>
        </p:nvCxnSpPr>
        <p:spPr bwMode="auto">
          <a:xfrm>
            <a:off x="6500813" y="10953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8396" name="Rectangle 38"/>
          <p:cNvSpPr>
            <a:spLocks noChangeArrowheads="1"/>
          </p:cNvSpPr>
          <p:nvPr/>
        </p:nvSpPr>
        <p:spPr bwMode="auto">
          <a:xfrm>
            <a:off x="6500813" y="1436688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7" name="Rectangle 39"/>
          <p:cNvSpPr>
            <a:spLocks noChangeArrowheads="1"/>
          </p:cNvSpPr>
          <p:nvPr/>
        </p:nvSpPr>
        <p:spPr bwMode="auto">
          <a:xfrm>
            <a:off x="6500813" y="150812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8" name="Rectangle 40"/>
          <p:cNvSpPr>
            <a:spLocks noChangeArrowheads="1"/>
          </p:cNvSpPr>
          <p:nvPr/>
        </p:nvSpPr>
        <p:spPr bwMode="auto">
          <a:xfrm>
            <a:off x="6500813" y="1582738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9" name="Rectangle 41"/>
          <p:cNvSpPr>
            <a:spLocks noChangeArrowheads="1"/>
          </p:cNvSpPr>
          <p:nvPr/>
        </p:nvSpPr>
        <p:spPr bwMode="auto">
          <a:xfrm>
            <a:off x="6500813" y="165417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0" name="Rectangle 42"/>
          <p:cNvSpPr>
            <a:spLocks noChangeArrowheads="1"/>
          </p:cNvSpPr>
          <p:nvPr/>
        </p:nvSpPr>
        <p:spPr bwMode="auto">
          <a:xfrm>
            <a:off x="6500813" y="185420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1" name="Rectangle 43"/>
          <p:cNvSpPr>
            <a:spLocks noChangeArrowheads="1"/>
          </p:cNvSpPr>
          <p:nvPr/>
        </p:nvSpPr>
        <p:spPr bwMode="auto">
          <a:xfrm>
            <a:off x="6500813" y="197326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2" name="Rectangle 44"/>
          <p:cNvSpPr>
            <a:spLocks noChangeArrowheads="1"/>
          </p:cNvSpPr>
          <p:nvPr/>
        </p:nvSpPr>
        <p:spPr bwMode="auto">
          <a:xfrm>
            <a:off x="6500813" y="209391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3" name="Rectangle 45"/>
          <p:cNvSpPr>
            <a:spLocks noChangeArrowheads="1"/>
          </p:cNvSpPr>
          <p:nvPr/>
        </p:nvSpPr>
        <p:spPr bwMode="auto">
          <a:xfrm>
            <a:off x="6500813" y="231775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4" name="Rectangle 46"/>
          <p:cNvSpPr>
            <a:spLocks noChangeArrowheads="1"/>
          </p:cNvSpPr>
          <p:nvPr/>
        </p:nvSpPr>
        <p:spPr bwMode="auto">
          <a:xfrm>
            <a:off x="6500813" y="2782888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5" name="Rectangle 47"/>
          <p:cNvSpPr>
            <a:spLocks noChangeArrowheads="1"/>
          </p:cNvSpPr>
          <p:nvPr/>
        </p:nvSpPr>
        <p:spPr bwMode="auto">
          <a:xfrm>
            <a:off x="6500813" y="243205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6" name="Rectangle 48"/>
          <p:cNvSpPr>
            <a:spLocks noChangeArrowheads="1"/>
          </p:cNvSpPr>
          <p:nvPr/>
        </p:nvSpPr>
        <p:spPr bwMode="auto">
          <a:xfrm>
            <a:off x="6500813" y="255111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7" name="Rectangle 49"/>
          <p:cNvSpPr>
            <a:spLocks noChangeArrowheads="1"/>
          </p:cNvSpPr>
          <p:nvPr/>
        </p:nvSpPr>
        <p:spPr bwMode="auto">
          <a:xfrm>
            <a:off x="6500813" y="267176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8" name="Rectangle 50"/>
          <p:cNvSpPr>
            <a:spLocks noChangeArrowheads="1"/>
          </p:cNvSpPr>
          <p:nvPr/>
        </p:nvSpPr>
        <p:spPr bwMode="auto">
          <a:xfrm>
            <a:off x="6500813" y="4286250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9" name="Rectangle 51"/>
          <p:cNvSpPr>
            <a:spLocks noChangeArrowheads="1"/>
          </p:cNvSpPr>
          <p:nvPr/>
        </p:nvSpPr>
        <p:spPr bwMode="auto">
          <a:xfrm>
            <a:off x="6500813" y="3143250"/>
            <a:ext cx="714375" cy="1825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10" name="Rectangle 52"/>
          <p:cNvSpPr>
            <a:spLocks noChangeArrowheads="1"/>
          </p:cNvSpPr>
          <p:nvPr/>
        </p:nvSpPr>
        <p:spPr bwMode="auto">
          <a:xfrm>
            <a:off x="6500813" y="3357563"/>
            <a:ext cx="714375" cy="1825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4" name="Rectangle 2"/>
          <p:cNvSpPr txBox="1">
            <a:spLocks noChangeArrowheads="1"/>
          </p:cNvSpPr>
          <p:nvPr/>
        </p:nvSpPr>
        <p:spPr bwMode="auto">
          <a:xfrm>
            <a:off x="214313" y="285750"/>
            <a:ext cx="6072199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sv-SE" sz="3000" b="1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Release </a:t>
            </a:r>
            <a:r>
              <a:rPr lang="sv-SE" sz="3000" b="1" kern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planning – fixed date</a:t>
            </a:r>
            <a:endParaRPr lang="sv-SE" sz="3000" b="1" ker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85750" y="1000125"/>
            <a:ext cx="3182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74638" indent="-274638">
              <a:buFont typeface="Arial" charset="0"/>
              <a:buChar char="•"/>
            </a:pPr>
            <a:r>
              <a:rPr lang="sv-SE" sz="2000"/>
              <a:t>Today is Aug 6</a:t>
            </a:r>
          </a:p>
          <a:p>
            <a:pPr marL="274638" indent="-274638">
              <a:buFont typeface="Arial" charset="0"/>
              <a:buChar char="•"/>
            </a:pPr>
            <a:r>
              <a:rPr lang="sv-SE" sz="2000"/>
              <a:t>Sprint length = 2 weeks</a:t>
            </a:r>
          </a:p>
          <a:p>
            <a:pPr marL="274638" indent="-274638">
              <a:buFont typeface="Arial" charset="0"/>
              <a:buChar char="•"/>
            </a:pPr>
            <a:r>
              <a:rPr lang="sv-SE" sz="2000"/>
              <a:t>Velocity = 30 - 40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699102" y="3429000"/>
            <a:ext cx="1229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600" smtClean="0">
                <a:solidFill>
                  <a:srgbClr val="002060"/>
                </a:solidFill>
              </a:rPr>
              <a:t>(</a:t>
            </a:r>
            <a:r>
              <a:rPr lang="sv-SE" sz="1600">
                <a:solidFill>
                  <a:srgbClr val="002060"/>
                </a:solidFill>
              </a:rPr>
              <a:t>10 sprints)</a:t>
            </a:r>
          </a:p>
        </p:txBody>
      </p:sp>
      <p:sp>
        <p:nvSpPr>
          <p:cNvPr id="62" name="Freeform 61"/>
          <p:cNvSpPr>
            <a:spLocks noChangeArrowheads="1"/>
          </p:cNvSpPr>
          <p:nvPr/>
        </p:nvSpPr>
        <p:spPr bwMode="auto">
          <a:xfrm>
            <a:off x="6215063" y="3525838"/>
            <a:ext cx="1428750" cy="46037"/>
          </a:xfrm>
          <a:custGeom>
            <a:avLst/>
            <a:gdLst>
              <a:gd name="T0" fmla="*/ 46035 w 1194281"/>
              <a:gd name="T1" fmla="*/ 28061 h 76681"/>
              <a:gd name="T2" fmla="*/ 177306 w 1194281"/>
              <a:gd name="T3" fmla="*/ 14977 h 76681"/>
              <a:gd name="T4" fmla="*/ 334831 w 1194281"/>
              <a:gd name="T5" fmla="*/ 1892 h 76681"/>
              <a:gd name="T6" fmla="*/ 562368 w 1194281"/>
              <a:gd name="T7" fmla="*/ 6254 h 76681"/>
              <a:gd name="T8" fmla="*/ 623629 w 1194281"/>
              <a:gd name="T9" fmla="*/ 14977 h 76681"/>
              <a:gd name="T10" fmla="*/ 781154 w 1194281"/>
              <a:gd name="T11" fmla="*/ 32423 h 76681"/>
              <a:gd name="T12" fmla="*/ 833664 w 1194281"/>
              <a:gd name="T13" fmla="*/ 41145 h 76681"/>
              <a:gd name="T14" fmla="*/ 982437 w 1194281"/>
              <a:gd name="T15" fmla="*/ 45507 h 76681"/>
              <a:gd name="T16" fmla="*/ 1192472 w 1194281"/>
              <a:gd name="T17" fmla="*/ 36784 h 76681"/>
              <a:gd name="T18" fmla="*/ 1244980 w 1194281"/>
              <a:gd name="T19" fmla="*/ 28061 h 76681"/>
              <a:gd name="T20" fmla="*/ 1323743 w 1194281"/>
              <a:gd name="T21" fmla="*/ 14977 h 76681"/>
              <a:gd name="T22" fmla="*/ 1349997 w 1194281"/>
              <a:gd name="T23" fmla="*/ 10615 h 76681"/>
              <a:gd name="T24" fmla="*/ 1376252 w 1194281"/>
              <a:gd name="T25" fmla="*/ 1892 h 76681"/>
              <a:gd name="T26" fmla="*/ 1428760 w 1194281"/>
              <a:gd name="T27" fmla="*/ 1892 h 7668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94281"/>
              <a:gd name="T43" fmla="*/ 0 h 76681"/>
              <a:gd name="T44" fmla="*/ 1194281 w 1194281"/>
              <a:gd name="T45" fmla="*/ 76681 h 7668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94281" h="76681">
                <a:moveTo>
                  <a:pt x="38480" y="47065"/>
                </a:moveTo>
                <a:cubicBezTo>
                  <a:pt x="239006" y="24785"/>
                  <a:pt x="0" y="55996"/>
                  <a:pt x="148208" y="25119"/>
                </a:cubicBezTo>
                <a:cubicBezTo>
                  <a:pt x="191769" y="16044"/>
                  <a:pt x="279881" y="3174"/>
                  <a:pt x="279881" y="3174"/>
                </a:cubicBezTo>
                <a:cubicBezTo>
                  <a:pt x="343279" y="5612"/>
                  <a:pt x="406891" y="4745"/>
                  <a:pt x="470076" y="10489"/>
                </a:cubicBezTo>
                <a:cubicBezTo>
                  <a:pt x="487755" y="12096"/>
                  <a:pt x="503986" y="21127"/>
                  <a:pt x="521283" y="25119"/>
                </a:cubicBezTo>
                <a:cubicBezTo>
                  <a:pt x="600136" y="43315"/>
                  <a:pt x="540188" y="16792"/>
                  <a:pt x="652956" y="54380"/>
                </a:cubicBezTo>
                <a:cubicBezTo>
                  <a:pt x="667587" y="59257"/>
                  <a:pt x="681556" y="67015"/>
                  <a:pt x="696848" y="69010"/>
                </a:cubicBezTo>
                <a:cubicBezTo>
                  <a:pt x="738024" y="74381"/>
                  <a:pt x="779753" y="73887"/>
                  <a:pt x="821206" y="76326"/>
                </a:cubicBezTo>
                <a:cubicBezTo>
                  <a:pt x="871418" y="73683"/>
                  <a:pt x="941822" y="76681"/>
                  <a:pt x="996771" y="61695"/>
                </a:cubicBezTo>
                <a:cubicBezTo>
                  <a:pt x="1011649" y="57637"/>
                  <a:pt x="1025891" y="51496"/>
                  <a:pt x="1040662" y="47065"/>
                </a:cubicBezTo>
                <a:cubicBezTo>
                  <a:pt x="1122372" y="22553"/>
                  <a:pt x="1008723" y="61786"/>
                  <a:pt x="1106499" y="25119"/>
                </a:cubicBezTo>
                <a:cubicBezTo>
                  <a:pt x="1113719" y="22412"/>
                  <a:pt x="1121547" y="21252"/>
                  <a:pt x="1128444" y="17804"/>
                </a:cubicBezTo>
                <a:cubicBezTo>
                  <a:pt x="1136308" y="13872"/>
                  <a:pt x="1141808" y="5081"/>
                  <a:pt x="1150390" y="3174"/>
                </a:cubicBezTo>
                <a:cubicBezTo>
                  <a:pt x="1164672" y="0"/>
                  <a:pt x="1179651" y="3174"/>
                  <a:pt x="1194281" y="3174"/>
                </a:cubicBezTo>
              </a:path>
            </a:pathLst>
          </a:cu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3" name="Freeform 62"/>
          <p:cNvSpPr>
            <a:spLocks noChangeArrowheads="1"/>
          </p:cNvSpPr>
          <p:nvPr/>
        </p:nvSpPr>
        <p:spPr bwMode="auto">
          <a:xfrm>
            <a:off x="6072188" y="2214563"/>
            <a:ext cx="1500187" cy="71437"/>
          </a:xfrm>
          <a:custGeom>
            <a:avLst/>
            <a:gdLst>
              <a:gd name="T0" fmla="*/ 48337 w 1194281"/>
              <a:gd name="T1" fmla="*/ 43847 h 76681"/>
              <a:gd name="T2" fmla="*/ 186172 w 1194281"/>
              <a:gd name="T3" fmla="*/ 23402 h 76681"/>
              <a:gd name="T4" fmla="*/ 351573 w 1194281"/>
              <a:gd name="T5" fmla="*/ 2957 h 76681"/>
              <a:gd name="T6" fmla="*/ 590487 w 1194281"/>
              <a:gd name="T7" fmla="*/ 9772 h 76681"/>
              <a:gd name="T8" fmla="*/ 654810 w 1194281"/>
              <a:gd name="T9" fmla="*/ 23402 h 76681"/>
              <a:gd name="T10" fmla="*/ 820212 w 1194281"/>
              <a:gd name="T11" fmla="*/ 50662 h 76681"/>
              <a:gd name="T12" fmla="*/ 875347 w 1194281"/>
              <a:gd name="T13" fmla="*/ 64292 h 76681"/>
              <a:gd name="T14" fmla="*/ 1031559 w 1194281"/>
              <a:gd name="T15" fmla="*/ 71107 h 76681"/>
              <a:gd name="T16" fmla="*/ 1252095 w 1194281"/>
              <a:gd name="T17" fmla="*/ 57477 h 76681"/>
              <a:gd name="T18" fmla="*/ 1307229 w 1194281"/>
              <a:gd name="T19" fmla="*/ 43847 h 76681"/>
              <a:gd name="T20" fmla="*/ 1389931 w 1194281"/>
              <a:gd name="T21" fmla="*/ 23402 h 76681"/>
              <a:gd name="T22" fmla="*/ 1417497 w 1194281"/>
              <a:gd name="T23" fmla="*/ 16587 h 76681"/>
              <a:gd name="T24" fmla="*/ 1445064 w 1194281"/>
              <a:gd name="T25" fmla="*/ 2957 h 76681"/>
              <a:gd name="T26" fmla="*/ 1500198 w 1194281"/>
              <a:gd name="T27" fmla="*/ 2957 h 7668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94281"/>
              <a:gd name="T43" fmla="*/ 0 h 76681"/>
              <a:gd name="T44" fmla="*/ 1194281 w 1194281"/>
              <a:gd name="T45" fmla="*/ 76681 h 7668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94281" h="76681">
                <a:moveTo>
                  <a:pt x="38480" y="47065"/>
                </a:moveTo>
                <a:cubicBezTo>
                  <a:pt x="239006" y="24785"/>
                  <a:pt x="0" y="55996"/>
                  <a:pt x="148208" y="25119"/>
                </a:cubicBezTo>
                <a:cubicBezTo>
                  <a:pt x="191769" y="16044"/>
                  <a:pt x="279881" y="3174"/>
                  <a:pt x="279881" y="3174"/>
                </a:cubicBezTo>
                <a:cubicBezTo>
                  <a:pt x="343279" y="5612"/>
                  <a:pt x="406891" y="4745"/>
                  <a:pt x="470076" y="10489"/>
                </a:cubicBezTo>
                <a:cubicBezTo>
                  <a:pt x="487755" y="12096"/>
                  <a:pt x="503986" y="21127"/>
                  <a:pt x="521283" y="25119"/>
                </a:cubicBezTo>
                <a:cubicBezTo>
                  <a:pt x="600136" y="43315"/>
                  <a:pt x="540188" y="16792"/>
                  <a:pt x="652956" y="54380"/>
                </a:cubicBezTo>
                <a:cubicBezTo>
                  <a:pt x="667587" y="59257"/>
                  <a:pt x="681556" y="67015"/>
                  <a:pt x="696848" y="69010"/>
                </a:cubicBezTo>
                <a:cubicBezTo>
                  <a:pt x="738024" y="74381"/>
                  <a:pt x="779753" y="73887"/>
                  <a:pt x="821206" y="76326"/>
                </a:cubicBezTo>
                <a:cubicBezTo>
                  <a:pt x="871418" y="73683"/>
                  <a:pt x="941822" y="76681"/>
                  <a:pt x="996771" y="61695"/>
                </a:cubicBezTo>
                <a:cubicBezTo>
                  <a:pt x="1011649" y="57637"/>
                  <a:pt x="1025891" y="51496"/>
                  <a:pt x="1040662" y="47065"/>
                </a:cubicBezTo>
                <a:cubicBezTo>
                  <a:pt x="1122372" y="22553"/>
                  <a:pt x="1008723" y="61786"/>
                  <a:pt x="1106499" y="25119"/>
                </a:cubicBezTo>
                <a:cubicBezTo>
                  <a:pt x="1113719" y="22412"/>
                  <a:pt x="1121547" y="21252"/>
                  <a:pt x="1128444" y="17804"/>
                </a:cubicBezTo>
                <a:cubicBezTo>
                  <a:pt x="1136308" y="13872"/>
                  <a:pt x="1141808" y="5081"/>
                  <a:pt x="1150390" y="3174"/>
                </a:cubicBezTo>
                <a:cubicBezTo>
                  <a:pt x="1164672" y="0"/>
                  <a:pt x="1179651" y="3174"/>
                  <a:pt x="1194281" y="3174"/>
                </a:cubicBezTo>
              </a:path>
            </a:pathLst>
          </a:custGeom>
          <a:noFill/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5307013" y="1928813"/>
            <a:ext cx="6969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>
                <a:solidFill>
                  <a:srgbClr val="00B050"/>
                </a:solidFill>
                <a:latin typeface="Inkpen2" pitchFamily="18" charset="2"/>
              </a:rPr>
              <a:t>300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5378450" y="3214688"/>
            <a:ext cx="717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>
                <a:solidFill>
                  <a:srgbClr val="FF0000"/>
                </a:solidFill>
                <a:latin typeface="Inkpen2" pitchFamily="18" charset="2"/>
              </a:rPr>
              <a:t>400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748338" y="2500313"/>
            <a:ext cx="538162" cy="746125"/>
            <a:chOff x="2971" y="981"/>
            <a:chExt cx="339" cy="470"/>
          </a:xfrm>
        </p:grpSpPr>
        <p:pic>
          <p:nvPicPr>
            <p:cNvPr id="58421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8422" name="Text Box 15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sp>
        <p:nvSpPr>
          <p:cNvPr id="53" name="Rounded Rectangular Callout 52"/>
          <p:cNvSpPr/>
          <p:nvPr/>
        </p:nvSpPr>
        <p:spPr bwMode="auto">
          <a:xfrm>
            <a:off x="285720" y="2643182"/>
            <a:ext cx="3143272" cy="785818"/>
          </a:xfrm>
          <a:prstGeom prst="wedgeRoundRectCallout">
            <a:avLst>
              <a:gd name="adj1" fmla="val -53069"/>
              <a:gd name="adj2" fmla="val 8032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400" smtClean="0"/>
              <a:t>What will be done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400" smtClean="0"/>
              <a:t>by X-mas?</a:t>
            </a:r>
            <a:endParaRPr kumimoji="0" lang="sv-SE" sz="24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2" name="Isosceles Triangle 4"/>
          <p:cNvSpPr/>
          <p:nvPr/>
        </p:nvSpPr>
        <p:spPr bwMode="auto">
          <a:xfrm>
            <a:off x="7924800" y="228600"/>
            <a:ext cx="883920" cy="762000"/>
          </a:xfrm>
          <a:prstGeom prst="triangl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5" name="Oval 5"/>
          <p:cNvSpPr/>
          <p:nvPr/>
        </p:nvSpPr>
        <p:spPr bwMode="auto">
          <a:xfrm>
            <a:off x="8143868" y="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Scope</a:t>
            </a:r>
          </a:p>
        </p:txBody>
      </p:sp>
      <p:sp>
        <p:nvSpPr>
          <p:cNvPr id="56" name="Oval 6"/>
          <p:cNvSpPr/>
          <p:nvPr/>
        </p:nvSpPr>
        <p:spPr bwMode="auto">
          <a:xfrm>
            <a:off x="7620000" y="9144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Cost</a:t>
            </a:r>
          </a:p>
        </p:txBody>
      </p:sp>
      <p:sp>
        <p:nvSpPr>
          <p:cNvPr id="59" name="Oval 7"/>
          <p:cNvSpPr/>
          <p:nvPr/>
        </p:nvSpPr>
        <p:spPr bwMode="auto">
          <a:xfrm>
            <a:off x="8686800" y="9144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</a:p>
        </p:txBody>
      </p:sp>
      <p:sp>
        <p:nvSpPr>
          <p:cNvPr id="60" name="Oval 8"/>
          <p:cNvSpPr/>
          <p:nvPr/>
        </p:nvSpPr>
        <p:spPr bwMode="auto">
          <a:xfrm>
            <a:off x="8143868" y="592713"/>
            <a:ext cx="518251" cy="245487"/>
          </a:xfrm>
          <a:prstGeom prst="ellips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Quality</a:t>
            </a:r>
            <a:endParaRPr kumimoji="0" lang="sv-SE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1" name="Rounded Rectangle 9"/>
          <p:cNvSpPr/>
          <p:nvPr/>
        </p:nvSpPr>
        <p:spPr bwMode="auto">
          <a:xfrm>
            <a:off x="7543800" y="457201"/>
            <a:ext cx="1600200" cy="68580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2" grpId="0" animBg="1"/>
      <p:bldP spid="63" grpId="0" animBg="1"/>
      <p:bldP spid="64" grpId="0"/>
      <p:bldP spid="65" grpId="0"/>
      <p:bldP spid="5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649288"/>
          </a:xfrm>
        </p:spPr>
        <p:txBody>
          <a:bodyPr/>
          <a:lstStyle/>
          <a:p>
            <a:r>
              <a:rPr lang="sv-SE" smtClean="0"/>
              <a:t>Alternatives to Sprints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6159" y="1219200"/>
            <a:ext cx="2143140" cy="373051"/>
          </a:xfrm>
        </p:spPr>
        <p:txBody>
          <a:bodyPr/>
          <a:lstStyle/>
          <a:p>
            <a:pPr>
              <a:buNone/>
            </a:pPr>
            <a:r>
              <a:rPr lang="sv-SE" smtClean="0"/>
              <a:t>Sprints</a:t>
            </a:r>
            <a:endParaRPr lang="sv-SE"/>
          </a:p>
        </p:txBody>
      </p:sp>
      <p:grpSp>
        <p:nvGrpSpPr>
          <p:cNvPr id="4" name="Group 29"/>
          <p:cNvGrpSpPr/>
          <p:nvPr/>
        </p:nvGrpSpPr>
        <p:grpSpPr>
          <a:xfrm>
            <a:off x="4883032" y="1909438"/>
            <a:ext cx="214314" cy="500066"/>
            <a:chOff x="4439825" y="4643446"/>
            <a:chExt cx="214314" cy="500066"/>
          </a:xfrm>
        </p:grpSpPr>
        <p:sp>
          <p:nvSpPr>
            <p:cNvPr id="31" name="Cube 30"/>
            <p:cNvSpPr/>
            <p:nvPr/>
          </p:nvSpPr>
          <p:spPr bwMode="auto">
            <a:xfrm>
              <a:off x="4439825" y="500063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2" name="Down Arrow 31"/>
            <p:cNvSpPr/>
            <p:nvPr/>
          </p:nvSpPr>
          <p:spPr bwMode="auto">
            <a:xfrm>
              <a:off x="4439825" y="4643446"/>
              <a:ext cx="214314" cy="285752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2990808" y="1219200"/>
            <a:ext cx="6000792" cy="345190"/>
            <a:chOff x="1714480" y="1540177"/>
            <a:chExt cx="6000792" cy="345190"/>
          </a:xfrm>
        </p:grpSpPr>
        <p:cxnSp>
          <p:nvCxnSpPr>
            <p:cNvPr id="7" name="Straight Arrow Connector 6"/>
            <p:cNvCxnSpPr/>
            <p:nvPr/>
          </p:nvCxnSpPr>
          <p:spPr bwMode="auto">
            <a:xfrm>
              <a:off x="1714480" y="1801787"/>
              <a:ext cx="6000792" cy="1588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785918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1</a:t>
              </a:r>
              <a:endParaRPr lang="sv-SE" sz="1100"/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 rot="5400000">
              <a:off x="1690256" y="1777416"/>
              <a:ext cx="214314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 rot="5400000">
              <a:off x="242909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 rot="5400000">
              <a:off x="314347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385785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 bwMode="auto">
            <a:xfrm rot="5400000">
              <a:off x="457223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 bwMode="auto">
            <a:xfrm rot="5400000">
              <a:off x="528661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 bwMode="auto">
            <a:xfrm rot="5400000">
              <a:off x="600099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 bwMode="auto">
            <a:xfrm rot="5400000">
              <a:off x="671537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 rot="5400000">
              <a:off x="7405296" y="1777416"/>
              <a:ext cx="214314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514542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2</a:t>
              </a:r>
              <a:endParaRPr lang="sv-SE" sz="110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214678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3</a:t>
              </a:r>
              <a:endParaRPr lang="sv-SE" sz="110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943302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4</a:t>
              </a:r>
              <a:endParaRPr lang="sv-SE" sz="110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1487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5</a:t>
              </a:r>
              <a:endParaRPr lang="sv-SE" sz="11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42925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6</a:t>
              </a:r>
              <a:endParaRPr lang="sv-SE" sz="110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14363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7</a:t>
              </a:r>
              <a:endParaRPr lang="sv-SE" sz="110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872260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8</a:t>
              </a:r>
              <a:endParaRPr lang="sv-SE" sz="1100"/>
            </a:p>
          </p:txBody>
        </p:sp>
      </p:grpSp>
      <p:sp>
        <p:nvSpPr>
          <p:cNvPr id="47" name="Rectangle 46"/>
          <p:cNvSpPr/>
          <p:nvPr/>
        </p:nvSpPr>
        <p:spPr bwMode="auto">
          <a:xfrm>
            <a:off x="3062246" y="1695124"/>
            <a:ext cx="2143140" cy="21431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Sprint 1</a:t>
            </a:r>
          </a:p>
        </p:txBody>
      </p:sp>
      <p:sp>
        <p:nvSpPr>
          <p:cNvPr id="48" name="Rounded Rectangular Callout 47"/>
          <p:cNvSpPr/>
          <p:nvPr/>
        </p:nvSpPr>
        <p:spPr bwMode="auto">
          <a:xfrm>
            <a:off x="2236712" y="2076456"/>
            <a:ext cx="1071570" cy="285752"/>
          </a:xfrm>
          <a:prstGeom prst="wedgeRoundRectCallout">
            <a:avLst>
              <a:gd name="adj1" fmla="val 32804"/>
              <a:gd name="adj2" fmla="val -10207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Plan &amp; commit</a:t>
            </a:r>
          </a:p>
        </p:txBody>
      </p:sp>
      <p:sp>
        <p:nvSpPr>
          <p:cNvPr id="49" name="Diamond 48"/>
          <p:cNvSpPr/>
          <p:nvPr/>
        </p:nvSpPr>
        <p:spPr bwMode="auto">
          <a:xfrm>
            <a:off x="3090139" y="1730843"/>
            <a:ext cx="142876" cy="142876"/>
          </a:xfrm>
          <a:prstGeom prst="diamond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0" name="Diamond 49"/>
          <p:cNvSpPr/>
          <p:nvPr/>
        </p:nvSpPr>
        <p:spPr bwMode="auto">
          <a:xfrm>
            <a:off x="5062510" y="1730843"/>
            <a:ext cx="142876" cy="142876"/>
          </a:xfrm>
          <a:prstGeom prst="diamond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1" name="Diamond 50"/>
          <p:cNvSpPr/>
          <p:nvPr/>
        </p:nvSpPr>
        <p:spPr bwMode="auto">
          <a:xfrm>
            <a:off x="4919634" y="1730843"/>
            <a:ext cx="142876" cy="142876"/>
          </a:xfrm>
          <a:prstGeom prst="diamond">
            <a:avLst/>
          </a:prstGeom>
          <a:solidFill>
            <a:srgbClr val="0070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3" name="Rounded Rectangular Callout 52"/>
          <p:cNvSpPr/>
          <p:nvPr/>
        </p:nvSpPr>
        <p:spPr bwMode="auto">
          <a:xfrm>
            <a:off x="4133816" y="2036453"/>
            <a:ext cx="642942" cy="428628"/>
          </a:xfrm>
          <a:prstGeom prst="wedgeRoundRectCallout">
            <a:avLst>
              <a:gd name="adj1" fmla="val 72625"/>
              <a:gd name="adj2" fmla="val -94960"/>
              <a:gd name="adj3" fmla="val 16667"/>
            </a:avLst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Review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/>
              <a:t>(release?)</a:t>
            </a:r>
            <a:endParaRPr kumimoji="0" lang="sv-SE" sz="11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 bwMode="auto">
          <a:xfrm>
            <a:off x="-142908" y="1647828"/>
            <a:ext cx="3469037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sv-SE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 bwMode="auto">
          <a:xfrm>
            <a:off x="-32" y="2656669"/>
            <a:ext cx="3124232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Separate</a:t>
            </a:r>
            <a:r>
              <a:rPr kumimoji="0" lang="sv-SE" sz="2400" b="1" i="0" u="none" strike="noStrike" kern="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cadences</a:t>
            </a:r>
            <a:endParaRPr kumimoji="0" lang="sv-SE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Group 88"/>
          <p:cNvGrpSpPr/>
          <p:nvPr/>
        </p:nvGrpSpPr>
        <p:grpSpPr>
          <a:xfrm>
            <a:off x="2990776" y="2728107"/>
            <a:ext cx="6000792" cy="345190"/>
            <a:chOff x="1714480" y="1540177"/>
            <a:chExt cx="6000792" cy="345190"/>
          </a:xfrm>
        </p:grpSpPr>
        <p:cxnSp>
          <p:nvCxnSpPr>
            <p:cNvPr id="90" name="Straight Arrow Connector 89"/>
            <p:cNvCxnSpPr/>
            <p:nvPr/>
          </p:nvCxnSpPr>
          <p:spPr bwMode="auto">
            <a:xfrm>
              <a:off x="1714480" y="1801787"/>
              <a:ext cx="6000792" cy="1588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1785918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1</a:t>
              </a:r>
              <a:endParaRPr lang="sv-SE" sz="1100"/>
            </a:p>
          </p:txBody>
        </p:sp>
        <p:cxnSp>
          <p:nvCxnSpPr>
            <p:cNvPr id="92" name="Straight Connector 91"/>
            <p:cNvCxnSpPr/>
            <p:nvPr/>
          </p:nvCxnSpPr>
          <p:spPr bwMode="auto">
            <a:xfrm rot="5400000">
              <a:off x="1690256" y="1777416"/>
              <a:ext cx="214314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 bwMode="auto">
            <a:xfrm rot="5400000">
              <a:off x="242909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 bwMode="auto">
            <a:xfrm rot="5400000">
              <a:off x="314347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 bwMode="auto">
            <a:xfrm rot="5400000">
              <a:off x="385785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 bwMode="auto">
            <a:xfrm rot="5400000">
              <a:off x="457223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 bwMode="auto">
            <a:xfrm rot="5400000">
              <a:off x="528661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 bwMode="auto">
            <a:xfrm rot="5400000">
              <a:off x="600099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 bwMode="auto">
            <a:xfrm rot="5400000">
              <a:off x="671537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 bwMode="auto">
            <a:xfrm rot="5400000">
              <a:off x="7405296" y="1777416"/>
              <a:ext cx="214314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2514542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2</a:t>
              </a:r>
              <a:endParaRPr lang="sv-SE" sz="110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214678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3</a:t>
              </a:r>
              <a:endParaRPr lang="sv-SE" sz="110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943302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4</a:t>
              </a:r>
              <a:endParaRPr lang="sv-SE" sz="110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71487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5</a:t>
              </a:r>
              <a:endParaRPr lang="sv-SE" sz="110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542925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6</a:t>
              </a:r>
              <a:endParaRPr lang="sv-SE" sz="110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14363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7</a:t>
              </a:r>
              <a:endParaRPr lang="sv-SE" sz="110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872260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8</a:t>
              </a:r>
              <a:endParaRPr lang="sv-SE" sz="1100"/>
            </a:p>
          </p:txBody>
        </p:sp>
      </p:grpSp>
      <p:sp>
        <p:nvSpPr>
          <p:cNvPr id="130" name="Rounded Rectangular Callout 129"/>
          <p:cNvSpPr/>
          <p:nvPr/>
        </p:nvSpPr>
        <p:spPr bwMode="auto">
          <a:xfrm>
            <a:off x="1379456" y="3442487"/>
            <a:ext cx="1500198" cy="285752"/>
          </a:xfrm>
          <a:prstGeom prst="wedgeRoundRectCallout">
            <a:avLst>
              <a:gd name="adj1" fmla="val 71814"/>
              <a:gd name="adj2" fmla="val -150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Planning cadence (2w)</a:t>
            </a:r>
          </a:p>
        </p:txBody>
      </p:sp>
      <p:grpSp>
        <p:nvGrpSpPr>
          <p:cNvPr id="9" name="Group 241"/>
          <p:cNvGrpSpPr/>
          <p:nvPr/>
        </p:nvGrpSpPr>
        <p:grpSpPr>
          <a:xfrm>
            <a:off x="3062214" y="3442487"/>
            <a:ext cx="5715040" cy="214314"/>
            <a:chOff x="2825734" y="3223395"/>
            <a:chExt cx="5715040" cy="214314"/>
          </a:xfrm>
        </p:grpSpPr>
        <p:grpSp>
          <p:nvGrpSpPr>
            <p:cNvPr id="19" name="Group 156"/>
            <p:cNvGrpSpPr/>
            <p:nvPr/>
          </p:nvGrpSpPr>
          <p:grpSpPr>
            <a:xfrm>
              <a:off x="2825734" y="3223395"/>
              <a:ext cx="5715040" cy="214314"/>
              <a:chOff x="1643042" y="3831501"/>
              <a:chExt cx="5715040" cy="214314"/>
            </a:xfrm>
          </p:grpSpPr>
          <p:sp>
            <p:nvSpPr>
              <p:cNvPr id="158" name="Rectangle 157"/>
              <p:cNvSpPr/>
              <p:nvPr/>
            </p:nvSpPr>
            <p:spPr bwMode="auto">
              <a:xfrm>
                <a:off x="1643042" y="3831501"/>
                <a:ext cx="5715040" cy="214314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cxnSp>
            <p:nvCxnSpPr>
              <p:cNvPr id="159" name="Straight Connector 158"/>
              <p:cNvCxnSpPr/>
              <p:nvPr/>
            </p:nvCxnSpPr>
            <p:spPr bwMode="auto">
              <a:xfrm rot="5400000" flipH="1" flipV="1">
                <a:off x="2251059" y="3938658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0" name="Straight Connector 159"/>
              <p:cNvCxnSpPr/>
              <p:nvPr/>
            </p:nvCxnSpPr>
            <p:spPr bwMode="auto">
              <a:xfrm rot="5400000" flipH="1" flipV="1">
                <a:off x="2965439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1" name="Straight Connector 160"/>
              <p:cNvCxnSpPr/>
              <p:nvPr/>
            </p:nvCxnSpPr>
            <p:spPr bwMode="auto">
              <a:xfrm rot="5400000" flipH="1" flipV="1">
                <a:off x="3679024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2" name="Straight Connector 161"/>
              <p:cNvCxnSpPr/>
              <p:nvPr/>
            </p:nvCxnSpPr>
            <p:spPr bwMode="auto">
              <a:xfrm rot="5400000" flipH="1" flipV="1">
                <a:off x="439340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3" name="Straight Connector 162"/>
              <p:cNvCxnSpPr/>
              <p:nvPr/>
            </p:nvCxnSpPr>
            <p:spPr bwMode="auto">
              <a:xfrm rot="5400000" flipH="1" flipV="1">
                <a:off x="510778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4" name="Straight Connector 163"/>
              <p:cNvCxnSpPr/>
              <p:nvPr/>
            </p:nvCxnSpPr>
            <p:spPr bwMode="auto">
              <a:xfrm rot="5400000" flipH="1" flipV="1">
                <a:off x="582216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5" name="Straight Connector 164"/>
              <p:cNvCxnSpPr/>
              <p:nvPr/>
            </p:nvCxnSpPr>
            <p:spPr bwMode="auto">
              <a:xfrm rot="5400000" flipH="1" flipV="1">
                <a:off x="653654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26" name="Diamond 125"/>
            <p:cNvSpPr/>
            <p:nvPr/>
          </p:nvSpPr>
          <p:spPr bwMode="auto">
            <a:xfrm>
              <a:off x="2843152" y="324081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8" name="Diamond 127"/>
            <p:cNvSpPr/>
            <p:nvPr/>
          </p:nvSpPr>
          <p:spPr bwMode="auto">
            <a:xfrm>
              <a:off x="4271912" y="324081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4" name="Diamond 133"/>
            <p:cNvSpPr/>
            <p:nvPr/>
          </p:nvSpPr>
          <p:spPr bwMode="auto">
            <a:xfrm>
              <a:off x="5700672" y="324081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5" name="Diamond 134"/>
            <p:cNvSpPr/>
            <p:nvPr/>
          </p:nvSpPr>
          <p:spPr bwMode="auto">
            <a:xfrm>
              <a:off x="7129432" y="324081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20" name="Group 187"/>
          <p:cNvGrpSpPr/>
          <p:nvPr/>
        </p:nvGrpSpPr>
        <p:grpSpPr>
          <a:xfrm>
            <a:off x="5231513" y="1696681"/>
            <a:ext cx="2143140" cy="214314"/>
            <a:chOff x="4995033" y="1477589"/>
            <a:chExt cx="2143140" cy="214314"/>
          </a:xfrm>
        </p:grpSpPr>
        <p:sp>
          <p:nvSpPr>
            <p:cNvPr id="136" name="Rectangle 135"/>
            <p:cNvSpPr/>
            <p:nvPr/>
          </p:nvSpPr>
          <p:spPr bwMode="auto">
            <a:xfrm>
              <a:off x="4995033" y="1477589"/>
              <a:ext cx="2143140" cy="214314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Sprint 2</a:t>
              </a:r>
            </a:p>
          </p:txBody>
        </p:sp>
        <p:sp>
          <p:nvSpPr>
            <p:cNvPr id="137" name="Diamond 136"/>
            <p:cNvSpPr/>
            <p:nvPr/>
          </p:nvSpPr>
          <p:spPr bwMode="auto">
            <a:xfrm>
              <a:off x="5022926" y="1513308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8" name="Diamond 137"/>
            <p:cNvSpPr/>
            <p:nvPr/>
          </p:nvSpPr>
          <p:spPr bwMode="auto">
            <a:xfrm>
              <a:off x="6995297" y="1513308"/>
              <a:ext cx="142876" cy="142876"/>
            </a:xfrm>
            <a:prstGeom prst="diamond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9" name="Diamond 138"/>
            <p:cNvSpPr/>
            <p:nvPr/>
          </p:nvSpPr>
          <p:spPr bwMode="auto">
            <a:xfrm>
              <a:off x="6852421" y="1513308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52" name="Rounded Rectangular Callout 51"/>
          <p:cNvSpPr/>
          <p:nvPr/>
        </p:nvSpPr>
        <p:spPr bwMode="auto">
          <a:xfrm>
            <a:off x="5205386" y="2107891"/>
            <a:ext cx="1000132" cy="285752"/>
          </a:xfrm>
          <a:prstGeom prst="wedgeRoundRectCallout">
            <a:avLst>
              <a:gd name="adj1" fmla="val -52180"/>
              <a:gd name="adj2" fmla="val -144737"/>
              <a:gd name="adj3" fmla="val 16667"/>
            </a:avLst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Retrospective</a:t>
            </a:r>
          </a:p>
        </p:txBody>
      </p:sp>
      <p:sp>
        <p:nvSpPr>
          <p:cNvPr id="143" name="Rounded Rectangular Callout 142"/>
          <p:cNvSpPr/>
          <p:nvPr/>
        </p:nvSpPr>
        <p:spPr bwMode="auto">
          <a:xfrm>
            <a:off x="1379456" y="3799677"/>
            <a:ext cx="1500198" cy="285752"/>
          </a:xfrm>
          <a:prstGeom prst="wedgeRoundRectCallout">
            <a:avLst>
              <a:gd name="adj1" fmla="val 69415"/>
              <a:gd name="adj2" fmla="val -27914"/>
              <a:gd name="adj3" fmla="val 16667"/>
            </a:avLst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Release cadence (1w)</a:t>
            </a:r>
          </a:p>
        </p:txBody>
      </p:sp>
      <p:grpSp>
        <p:nvGrpSpPr>
          <p:cNvPr id="21" name="Group 240"/>
          <p:cNvGrpSpPr/>
          <p:nvPr/>
        </p:nvGrpSpPr>
        <p:grpSpPr>
          <a:xfrm>
            <a:off x="3062214" y="3130608"/>
            <a:ext cx="5715040" cy="214314"/>
            <a:chOff x="2825734" y="2911516"/>
            <a:chExt cx="5715040" cy="214314"/>
          </a:xfrm>
        </p:grpSpPr>
        <p:grpSp>
          <p:nvGrpSpPr>
            <p:cNvPr id="22" name="Group 155"/>
            <p:cNvGrpSpPr/>
            <p:nvPr/>
          </p:nvGrpSpPr>
          <p:grpSpPr>
            <a:xfrm>
              <a:off x="2825734" y="2911516"/>
              <a:ext cx="5715040" cy="214314"/>
              <a:chOff x="1643042" y="3831501"/>
              <a:chExt cx="5715040" cy="214314"/>
            </a:xfrm>
          </p:grpSpPr>
          <p:sp>
            <p:nvSpPr>
              <p:cNvPr id="146" name="Rectangle 145"/>
              <p:cNvSpPr/>
              <p:nvPr/>
            </p:nvSpPr>
            <p:spPr bwMode="auto">
              <a:xfrm>
                <a:off x="1643042" y="3831501"/>
                <a:ext cx="5715040" cy="214314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cxnSp>
            <p:nvCxnSpPr>
              <p:cNvPr id="148" name="Straight Connector 147"/>
              <p:cNvCxnSpPr/>
              <p:nvPr/>
            </p:nvCxnSpPr>
            <p:spPr bwMode="auto">
              <a:xfrm rot="5400000" flipH="1" flipV="1">
                <a:off x="2251059" y="3938658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0" name="Straight Connector 149"/>
              <p:cNvCxnSpPr/>
              <p:nvPr/>
            </p:nvCxnSpPr>
            <p:spPr bwMode="auto">
              <a:xfrm rot="5400000" flipH="1" flipV="1">
                <a:off x="2965439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1" name="Straight Connector 150"/>
              <p:cNvCxnSpPr/>
              <p:nvPr/>
            </p:nvCxnSpPr>
            <p:spPr bwMode="auto">
              <a:xfrm rot="5400000" flipH="1" flipV="1">
                <a:off x="3679024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2" name="Straight Connector 151"/>
              <p:cNvCxnSpPr/>
              <p:nvPr/>
            </p:nvCxnSpPr>
            <p:spPr bwMode="auto">
              <a:xfrm rot="5400000" flipH="1" flipV="1">
                <a:off x="439340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3" name="Straight Connector 152"/>
              <p:cNvCxnSpPr/>
              <p:nvPr/>
            </p:nvCxnSpPr>
            <p:spPr bwMode="auto">
              <a:xfrm rot="5400000" flipH="1" flipV="1">
                <a:off x="510778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4" name="Straight Connector 153"/>
              <p:cNvCxnSpPr/>
              <p:nvPr/>
            </p:nvCxnSpPr>
            <p:spPr bwMode="auto">
              <a:xfrm rot="5400000" flipH="1" flipV="1">
                <a:off x="582216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5" name="Straight Connector 154"/>
              <p:cNvCxnSpPr/>
              <p:nvPr/>
            </p:nvCxnSpPr>
            <p:spPr bwMode="auto">
              <a:xfrm rot="5400000" flipH="1" flipV="1">
                <a:off x="653654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44" name="Diamond 143"/>
            <p:cNvSpPr/>
            <p:nvPr/>
          </p:nvSpPr>
          <p:spPr bwMode="auto">
            <a:xfrm>
              <a:off x="5261690" y="2946352"/>
              <a:ext cx="142876" cy="142876"/>
            </a:xfrm>
            <a:prstGeom prst="diamond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5" name="Diamond 144"/>
            <p:cNvSpPr/>
            <p:nvPr/>
          </p:nvSpPr>
          <p:spPr bwMode="auto">
            <a:xfrm>
              <a:off x="8119210" y="2946352"/>
              <a:ext cx="142876" cy="142876"/>
            </a:xfrm>
            <a:prstGeom prst="diamond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23" name="Group 242"/>
          <p:cNvGrpSpPr/>
          <p:nvPr/>
        </p:nvGrpSpPr>
        <p:grpSpPr>
          <a:xfrm>
            <a:off x="3062214" y="3728239"/>
            <a:ext cx="5715040" cy="562795"/>
            <a:chOff x="2825734" y="3509147"/>
            <a:chExt cx="5715040" cy="562795"/>
          </a:xfrm>
        </p:grpSpPr>
        <p:grpSp>
          <p:nvGrpSpPr>
            <p:cNvPr id="24" name="Group 165"/>
            <p:cNvGrpSpPr/>
            <p:nvPr/>
          </p:nvGrpSpPr>
          <p:grpSpPr>
            <a:xfrm>
              <a:off x="2825734" y="3509147"/>
              <a:ext cx="5715040" cy="214314"/>
              <a:chOff x="1643042" y="3831501"/>
              <a:chExt cx="5715040" cy="214314"/>
            </a:xfrm>
          </p:grpSpPr>
          <p:sp>
            <p:nvSpPr>
              <p:cNvPr id="167" name="Rectangle 166"/>
              <p:cNvSpPr/>
              <p:nvPr/>
            </p:nvSpPr>
            <p:spPr bwMode="auto">
              <a:xfrm>
                <a:off x="1643042" y="3831501"/>
                <a:ext cx="5715040" cy="214314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cxnSp>
            <p:nvCxnSpPr>
              <p:cNvPr id="168" name="Straight Connector 167"/>
              <p:cNvCxnSpPr/>
              <p:nvPr/>
            </p:nvCxnSpPr>
            <p:spPr bwMode="auto">
              <a:xfrm rot="5400000" flipH="1" flipV="1">
                <a:off x="2251059" y="3938658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9" name="Straight Connector 168"/>
              <p:cNvCxnSpPr/>
              <p:nvPr/>
            </p:nvCxnSpPr>
            <p:spPr bwMode="auto">
              <a:xfrm rot="5400000" flipH="1" flipV="1">
                <a:off x="2965439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0" name="Straight Connector 169"/>
              <p:cNvCxnSpPr/>
              <p:nvPr/>
            </p:nvCxnSpPr>
            <p:spPr bwMode="auto">
              <a:xfrm rot="5400000" flipH="1" flipV="1">
                <a:off x="3679024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1" name="Straight Connector 170"/>
              <p:cNvCxnSpPr/>
              <p:nvPr/>
            </p:nvCxnSpPr>
            <p:spPr bwMode="auto">
              <a:xfrm rot="5400000" flipH="1" flipV="1">
                <a:off x="439340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2" name="Straight Connector 171"/>
              <p:cNvCxnSpPr/>
              <p:nvPr/>
            </p:nvCxnSpPr>
            <p:spPr bwMode="auto">
              <a:xfrm rot="5400000" flipH="1" flipV="1">
                <a:off x="510778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3" name="Straight Connector 172"/>
              <p:cNvCxnSpPr/>
              <p:nvPr/>
            </p:nvCxnSpPr>
            <p:spPr bwMode="auto">
              <a:xfrm rot="5400000" flipH="1" flipV="1">
                <a:off x="582216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4" name="Straight Connector 173"/>
              <p:cNvCxnSpPr/>
              <p:nvPr/>
            </p:nvCxnSpPr>
            <p:spPr bwMode="auto">
              <a:xfrm rot="5400000" flipH="1" flipV="1">
                <a:off x="653654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10" name="Cube 109"/>
            <p:cNvSpPr/>
            <p:nvPr/>
          </p:nvSpPr>
          <p:spPr bwMode="auto">
            <a:xfrm>
              <a:off x="336240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1" name="Down Arrow 110"/>
            <p:cNvSpPr/>
            <p:nvPr/>
          </p:nvSpPr>
          <p:spPr bwMode="auto">
            <a:xfrm>
              <a:off x="332580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4" name="Cube 113"/>
            <p:cNvSpPr/>
            <p:nvPr/>
          </p:nvSpPr>
          <p:spPr bwMode="auto">
            <a:xfrm>
              <a:off x="407678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5" name="Down Arrow 114"/>
            <p:cNvSpPr/>
            <p:nvPr/>
          </p:nvSpPr>
          <p:spPr bwMode="auto">
            <a:xfrm>
              <a:off x="404018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8" name="Cube 117"/>
            <p:cNvSpPr/>
            <p:nvPr/>
          </p:nvSpPr>
          <p:spPr bwMode="auto">
            <a:xfrm>
              <a:off x="479116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9" name="Down Arrow 118"/>
            <p:cNvSpPr/>
            <p:nvPr/>
          </p:nvSpPr>
          <p:spPr bwMode="auto">
            <a:xfrm>
              <a:off x="475456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4" name="Cube 123"/>
            <p:cNvSpPr/>
            <p:nvPr/>
          </p:nvSpPr>
          <p:spPr bwMode="auto">
            <a:xfrm>
              <a:off x="550554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5" name="Down Arrow 124"/>
            <p:cNvSpPr/>
            <p:nvPr/>
          </p:nvSpPr>
          <p:spPr bwMode="auto">
            <a:xfrm>
              <a:off x="546894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1" name="Diamond 130"/>
            <p:cNvSpPr/>
            <p:nvPr/>
          </p:nvSpPr>
          <p:spPr bwMode="auto">
            <a:xfrm>
              <a:off x="407501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0" name="Diamond 139"/>
            <p:cNvSpPr/>
            <p:nvPr/>
          </p:nvSpPr>
          <p:spPr bwMode="auto">
            <a:xfrm>
              <a:off x="336063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1" name="Diamond 140"/>
            <p:cNvSpPr/>
            <p:nvPr/>
          </p:nvSpPr>
          <p:spPr bwMode="auto">
            <a:xfrm>
              <a:off x="478939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2" name="Diamond 141"/>
            <p:cNvSpPr/>
            <p:nvPr/>
          </p:nvSpPr>
          <p:spPr bwMode="auto">
            <a:xfrm>
              <a:off x="550377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5" name="Diamond 174"/>
            <p:cNvSpPr/>
            <p:nvPr/>
          </p:nvSpPr>
          <p:spPr bwMode="auto">
            <a:xfrm>
              <a:off x="693253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6" name="Diamond 175"/>
            <p:cNvSpPr/>
            <p:nvPr/>
          </p:nvSpPr>
          <p:spPr bwMode="auto">
            <a:xfrm>
              <a:off x="621815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7" name="Diamond 176"/>
            <p:cNvSpPr/>
            <p:nvPr/>
          </p:nvSpPr>
          <p:spPr bwMode="auto">
            <a:xfrm>
              <a:off x="764691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8" name="Diamond 177"/>
            <p:cNvSpPr/>
            <p:nvPr/>
          </p:nvSpPr>
          <p:spPr bwMode="auto">
            <a:xfrm>
              <a:off x="8361296" y="353527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0" name="Cube 179"/>
            <p:cNvSpPr/>
            <p:nvPr/>
          </p:nvSpPr>
          <p:spPr bwMode="auto">
            <a:xfrm>
              <a:off x="621992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1" name="Down Arrow 180"/>
            <p:cNvSpPr/>
            <p:nvPr/>
          </p:nvSpPr>
          <p:spPr bwMode="auto">
            <a:xfrm>
              <a:off x="618332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3" name="Cube 182"/>
            <p:cNvSpPr/>
            <p:nvPr/>
          </p:nvSpPr>
          <p:spPr bwMode="auto">
            <a:xfrm>
              <a:off x="693430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4" name="Down Arrow 183"/>
            <p:cNvSpPr/>
            <p:nvPr/>
          </p:nvSpPr>
          <p:spPr bwMode="auto">
            <a:xfrm>
              <a:off x="689770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6" name="Cube 185"/>
            <p:cNvSpPr/>
            <p:nvPr/>
          </p:nvSpPr>
          <p:spPr bwMode="auto">
            <a:xfrm>
              <a:off x="764868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7" name="Down Arrow 186"/>
            <p:cNvSpPr/>
            <p:nvPr/>
          </p:nvSpPr>
          <p:spPr bwMode="auto">
            <a:xfrm>
              <a:off x="761208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9" name="Cube 188"/>
            <p:cNvSpPr/>
            <p:nvPr/>
          </p:nvSpPr>
          <p:spPr bwMode="auto">
            <a:xfrm>
              <a:off x="8363062" y="392906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0" name="Down Arrow 189"/>
            <p:cNvSpPr/>
            <p:nvPr/>
          </p:nvSpPr>
          <p:spPr bwMode="auto">
            <a:xfrm>
              <a:off x="8326460" y="372346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191" name="Rounded Rectangular Callout 190"/>
          <p:cNvSpPr/>
          <p:nvPr/>
        </p:nvSpPr>
        <p:spPr bwMode="auto">
          <a:xfrm>
            <a:off x="1379456" y="3085297"/>
            <a:ext cx="1285884" cy="285752"/>
          </a:xfrm>
          <a:prstGeom prst="wedgeRoundRectCallout">
            <a:avLst>
              <a:gd name="adj1" fmla="val 88880"/>
              <a:gd name="adj2" fmla="val 1547"/>
              <a:gd name="adj3" fmla="val 16667"/>
            </a:avLst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/>
              <a:t>Retrospectives (4w)</a:t>
            </a:r>
            <a:endParaRPr kumimoji="0" lang="sv-SE" sz="11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2" name="Content Placeholder 2"/>
          <p:cNvSpPr txBox="1">
            <a:spLocks/>
          </p:cNvSpPr>
          <p:nvPr/>
        </p:nvSpPr>
        <p:spPr bwMode="auto">
          <a:xfrm>
            <a:off x="-32" y="4432300"/>
            <a:ext cx="2714644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sz="2400" b="1" kern="0" smtClean="0">
                <a:solidFill>
                  <a:schemeClr val="tx1"/>
                </a:solidFill>
                <a:latin typeface="+mn-lt"/>
                <a:cs typeface="+mn-cs"/>
              </a:rPr>
              <a:t>Event-driven</a:t>
            </a:r>
            <a:endParaRPr kumimoji="0" lang="sv-SE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5" name="Group 219"/>
          <p:cNvGrpSpPr/>
          <p:nvPr/>
        </p:nvGrpSpPr>
        <p:grpSpPr>
          <a:xfrm>
            <a:off x="2990776" y="4514057"/>
            <a:ext cx="6000792" cy="345190"/>
            <a:chOff x="1714480" y="1540177"/>
            <a:chExt cx="6000792" cy="345190"/>
          </a:xfrm>
        </p:grpSpPr>
        <p:cxnSp>
          <p:nvCxnSpPr>
            <p:cNvPr id="221" name="Straight Arrow Connector 220"/>
            <p:cNvCxnSpPr/>
            <p:nvPr/>
          </p:nvCxnSpPr>
          <p:spPr bwMode="auto">
            <a:xfrm>
              <a:off x="1714480" y="1801787"/>
              <a:ext cx="6000792" cy="1588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2" name="TextBox 221"/>
            <p:cNvSpPr txBox="1"/>
            <p:nvPr/>
          </p:nvSpPr>
          <p:spPr>
            <a:xfrm>
              <a:off x="1785918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1</a:t>
              </a:r>
              <a:endParaRPr lang="sv-SE" sz="1100"/>
            </a:p>
          </p:txBody>
        </p:sp>
        <p:cxnSp>
          <p:nvCxnSpPr>
            <p:cNvPr id="223" name="Straight Connector 222"/>
            <p:cNvCxnSpPr/>
            <p:nvPr/>
          </p:nvCxnSpPr>
          <p:spPr bwMode="auto">
            <a:xfrm rot="5400000">
              <a:off x="1690256" y="1777416"/>
              <a:ext cx="214314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 bwMode="auto">
            <a:xfrm rot="5400000">
              <a:off x="242909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 bwMode="auto">
            <a:xfrm rot="5400000">
              <a:off x="314347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 bwMode="auto">
            <a:xfrm rot="5400000">
              <a:off x="385785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 bwMode="auto">
            <a:xfrm rot="5400000">
              <a:off x="457223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 bwMode="auto">
            <a:xfrm rot="5400000">
              <a:off x="528661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 bwMode="auto">
            <a:xfrm rot="5400000">
              <a:off x="600099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 bwMode="auto">
            <a:xfrm rot="5400000">
              <a:off x="6715372" y="1800431"/>
              <a:ext cx="144000" cy="1588"/>
            </a:xfrm>
            <a:prstGeom prst="line">
              <a:avLst/>
            </a:prstGeom>
            <a:ln w="127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1" name="Straight Connector 230"/>
            <p:cNvCxnSpPr/>
            <p:nvPr/>
          </p:nvCxnSpPr>
          <p:spPr bwMode="auto">
            <a:xfrm rot="5400000">
              <a:off x="7405296" y="1777416"/>
              <a:ext cx="214314" cy="158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2" name="TextBox 231"/>
            <p:cNvSpPr txBox="1"/>
            <p:nvPr/>
          </p:nvSpPr>
          <p:spPr>
            <a:xfrm>
              <a:off x="2514542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2</a:t>
              </a:r>
              <a:endParaRPr lang="sv-SE" sz="1100"/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3214678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3</a:t>
              </a:r>
              <a:endParaRPr lang="sv-SE" sz="1100"/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3943302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4</a:t>
              </a:r>
              <a:endParaRPr lang="sv-SE" sz="1100"/>
            </a:p>
          </p:txBody>
        </p:sp>
        <p:sp>
          <p:nvSpPr>
            <p:cNvPr id="235" name="TextBox 234"/>
            <p:cNvSpPr txBox="1"/>
            <p:nvPr/>
          </p:nvSpPr>
          <p:spPr>
            <a:xfrm>
              <a:off x="471487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5</a:t>
              </a:r>
              <a:endParaRPr lang="sv-SE" sz="1100"/>
            </a:p>
          </p:txBody>
        </p:sp>
        <p:sp>
          <p:nvSpPr>
            <p:cNvPr id="236" name="TextBox 235"/>
            <p:cNvSpPr txBox="1"/>
            <p:nvPr/>
          </p:nvSpPr>
          <p:spPr>
            <a:xfrm>
              <a:off x="542925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6</a:t>
              </a:r>
              <a:endParaRPr lang="sv-SE" sz="1100"/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6143636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7</a:t>
              </a:r>
              <a:endParaRPr lang="sv-SE" sz="1100"/>
            </a:p>
          </p:txBody>
        </p:sp>
        <p:sp>
          <p:nvSpPr>
            <p:cNvPr id="238" name="TextBox 237"/>
            <p:cNvSpPr txBox="1"/>
            <p:nvPr/>
          </p:nvSpPr>
          <p:spPr>
            <a:xfrm>
              <a:off x="6872260" y="1540177"/>
              <a:ext cx="628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100" smtClean="0"/>
                <a:t>week 8</a:t>
              </a:r>
              <a:endParaRPr lang="sv-SE" sz="1100"/>
            </a:p>
          </p:txBody>
        </p:sp>
      </p:grpSp>
      <p:sp>
        <p:nvSpPr>
          <p:cNvPr id="249" name="Rounded Rectangular Callout 248"/>
          <p:cNvSpPr/>
          <p:nvPr/>
        </p:nvSpPr>
        <p:spPr bwMode="auto">
          <a:xfrm>
            <a:off x="1308018" y="5218118"/>
            <a:ext cx="1428760" cy="285752"/>
          </a:xfrm>
          <a:prstGeom prst="wedgeRoundRectCallout">
            <a:avLst>
              <a:gd name="adj1" fmla="val 71814"/>
              <a:gd name="adj2" fmla="val -150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Planning (on demand)</a:t>
            </a:r>
          </a:p>
        </p:txBody>
      </p:sp>
      <p:grpSp>
        <p:nvGrpSpPr>
          <p:cNvPr id="26" name="Group 244"/>
          <p:cNvGrpSpPr/>
          <p:nvPr/>
        </p:nvGrpSpPr>
        <p:grpSpPr>
          <a:xfrm>
            <a:off x="3062214" y="5228437"/>
            <a:ext cx="5715040" cy="214314"/>
            <a:chOff x="2825734" y="5009345"/>
            <a:chExt cx="5715040" cy="214314"/>
          </a:xfrm>
        </p:grpSpPr>
        <p:grpSp>
          <p:nvGrpSpPr>
            <p:cNvPr id="27" name="Group 201"/>
            <p:cNvGrpSpPr/>
            <p:nvPr/>
          </p:nvGrpSpPr>
          <p:grpSpPr>
            <a:xfrm>
              <a:off x="2825734" y="5009345"/>
              <a:ext cx="5715040" cy="214314"/>
              <a:chOff x="1643042" y="3831501"/>
              <a:chExt cx="5715040" cy="214314"/>
            </a:xfrm>
          </p:grpSpPr>
          <p:sp>
            <p:nvSpPr>
              <p:cNvPr id="203" name="Rectangle 202"/>
              <p:cNvSpPr/>
              <p:nvPr/>
            </p:nvSpPr>
            <p:spPr bwMode="auto">
              <a:xfrm>
                <a:off x="1643042" y="3831501"/>
                <a:ext cx="5715040" cy="214314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cxnSp>
            <p:nvCxnSpPr>
              <p:cNvPr id="204" name="Straight Connector 203"/>
              <p:cNvCxnSpPr/>
              <p:nvPr/>
            </p:nvCxnSpPr>
            <p:spPr bwMode="auto">
              <a:xfrm rot="5400000" flipH="1" flipV="1">
                <a:off x="2251059" y="3938658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5" name="Straight Connector 204"/>
              <p:cNvCxnSpPr/>
              <p:nvPr/>
            </p:nvCxnSpPr>
            <p:spPr bwMode="auto">
              <a:xfrm rot="5400000" flipH="1" flipV="1">
                <a:off x="2965439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6" name="Straight Connector 205"/>
              <p:cNvCxnSpPr/>
              <p:nvPr/>
            </p:nvCxnSpPr>
            <p:spPr bwMode="auto">
              <a:xfrm rot="5400000" flipH="1" flipV="1">
                <a:off x="3679024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7" name="Straight Connector 206"/>
              <p:cNvCxnSpPr/>
              <p:nvPr/>
            </p:nvCxnSpPr>
            <p:spPr bwMode="auto">
              <a:xfrm rot="5400000" flipH="1" flipV="1">
                <a:off x="439340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8" name="Straight Connector 207"/>
              <p:cNvCxnSpPr/>
              <p:nvPr/>
            </p:nvCxnSpPr>
            <p:spPr bwMode="auto">
              <a:xfrm rot="5400000" flipH="1" flipV="1">
                <a:off x="510778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9" name="Straight Connector 208"/>
              <p:cNvCxnSpPr/>
              <p:nvPr/>
            </p:nvCxnSpPr>
            <p:spPr bwMode="auto">
              <a:xfrm rot="5400000" flipH="1" flipV="1">
                <a:off x="582216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0" name="Straight Connector 209"/>
              <p:cNvCxnSpPr/>
              <p:nvPr/>
            </p:nvCxnSpPr>
            <p:spPr bwMode="auto">
              <a:xfrm rot="5400000" flipH="1" flipV="1">
                <a:off x="653654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47" name="Diamond 246"/>
            <p:cNvSpPr/>
            <p:nvPr/>
          </p:nvSpPr>
          <p:spPr bwMode="auto">
            <a:xfrm>
              <a:off x="2843152" y="502676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48" name="Diamond 247"/>
            <p:cNvSpPr/>
            <p:nvPr/>
          </p:nvSpPr>
          <p:spPr bwMode="auto">
            <a:xfrm>
              <a:off x="4071934" y="502676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1" name="Diamond 250"/>
            <p:cNvSpPr/>
            <p:nvPr/>
          </p:nvSpPr>
          <p:spPr bwMode="auto">
            <a:xfrm>
              <a:off x="4643438" y="502676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2" name="Diamond 251"/>
            <p:cNvSpPr/>
            <p:nvPr/>
          </p:nvSpPr>
          <p:spPr bwMode="auto">
            <a:xfrm>
              <a:off x="6500826" y="5026763"/>
              <a:ext cx="142876" cy="142876"/>
            </a:xfrm>
            <a:prstGeom prst="diamond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256" name="Rounded Rectangular Callout 255"/>
          <p:cNvSpPr/>
          <p:nvPr/>
        </p:nvSpPr>
        <p:spPr bwMode="auto">
          <a:xfrm>
            <a:off x="1308050" y="5575308"/>
            <a:ext cx="1357290" cy="285752"/>
          </a:xfrm>
          <a:prstGeom prst="wedgeRoundRectCallout">
            <a:avLst>
              <a:gd name="adj1" fmla="val 69415"/>
              <a:gd name="adj2" fmla="val -27914"/>
              <a:gd name="adj3" fmla="val 16667"/>
            </a:avLst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Release (on</a:t>
            </a:r>
            <a:r>
              <a:rPr kumimoji="0" lang="sv-SE" sz="11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demand</a:t>
            </a:r>
            <a:r>
              <a:rPr kumimoji="0" lang="sv-SE" sz="11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)</a:t>
            </a:r>
          </a:p>
        </p:txBody>
      </p:sp>
      <p:grpSp>
        <p:nvGrpSpPr>
          <p:cNvPr id="28" name="Group 243"/>
          <p:cNvGrpSpPr/>
          <p:nvPr/>
        </p:nvGrpSpPr>
        <p:grpSpPr>
          <a:xfrm>
            <a:off x="3062214" y="4916558"/>
            <a:ext cx="5715040" cy="214314"/>
            <a:chOff x="2825734" y="4697466"/>
            <a:chExt cx="5715040" cy="214314"/>
          </a:xfrm>
        </p:grpSpPr>
        <p:grpSp>
          <p:nvGrpSpPr>
            <p:cNvPr id="29" name="Group 210"/>
            <p:cNvGrpSpPr/>
            <p:nvPr/>
          </p:nvGrpSpPr>
          <p:grpSpPr>
            <a:xfrm>
              <a:off x="2825734" y="4697466"/>
              <a:ext cx="5715040" cy="214314"/>
              <a:chOff x="1643042" y="3831501"/>
              <a:chExt cx="5715040" cy="214314"/>
            </a:xfrm>
          </p:grpSpPr>
          <p:sp>
            <p:nvSpPr>
              <p:cNvPr id="212" name="Rectangle 211"/>
              <p:cNvSpPr/>
              <p:nvPr/>
            </p:nvSpPr>
            <p:spPr bwMode="auto">
              <a:xfrm>
                <a:off x="1643042" y="3831501"/>
                <a:ext cx="5715040" cy="214314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cxnSp>
            <p:nvCxnSpPr>
              <p:cNvPr id="213" name="Straight Connector 212"/>
              <p:cNvCxnSpPr/>
              <p:nvPr/>
            </p:nvCxnSpPr>
            <p:spPr bwMode="auto">
              <a:xfrm rot="5400000" flipH="1" flipV="1">
                <a:off x="2251059" y="3938658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4" name="Straight Connector 213"/>
              <p:cNvCxnSpPr/>
              <p:nvPr/>
            </p:nvCxnSpPr>
            <p:spPr bwMode="auto">
              <a:xfrm rot="5400000" flipH="1" flipV="1">
                <a:off x="2965439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5" name="Straight Connector 214"/>
              <p:cNvCxnSpPr/>
              <p:nvPr/>
            </p:nvCxnSpPr>
            <p:spPr bwMode="auto">
              <a:xfrm rot="5400000" flipH="1" flipV="1">
                <a:off x="3679024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6" name="Straight Connector 215"/>
              <p:cNvCxnSpPr/>
              <p:nvPr/>
            </p:nvCxnSpPr>
            <p:spPr bwMode="auto">
              <a:xfrm rot="5400000" flipH="1" flipV="1">
                <a:off x="439340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7" name="Straight Connector 216"/>
              <p:cNvCxnSpPr/>
              <p:nvPr/>
            </p:nvCxnSpPr>
            <p:spPr bwMode="auto">
              <a:xfrm rot="5400000" flipH="1" flipV="1">
                <a:off x="510778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8" name="Straight Connector 217"/>
              <p:cNvCxnSpPr/>
              <p:nvPr/>
            </p:nvCxnSpPr>
            <p:spPr bwMode="auto">
              <a:xfrm rot="5400000" flipH="1" flipV="1">
                <a:off x="582216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9" name="Straight Connector 218"/>
              <p:cNvCxnSpPr/>
              <p:nvPr/>
            </p:nvCxnSpPr>
            <p:spPr bwMode="auto">
              <a:xfrm rot="5400000" flipH="1" flipV="1">
                <a:off x="653654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57" name="Diamond 256"/>
            <p:cNvSpPr/>
            <p:nvPr/>
          </p:nvSpPr>
          <p:spPr bwMode="auto">
            <a:xfrm>
              <a:off x="5261690" y="4732302"/>
              <a:ext cx="142876" cy="142876"/>
            </a:xfrm>
            <a:prstGeom prst="diamond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8" name="Diamond 257"/>
            <p:cNvSpPr/>
            <p:nvPr/>
          </p:nvSpPr>
          <p:spPr bwMode="auto">
            <a:xfrm>
              <a:off x="8119210" y="4732302"/>
              <a:ext cx="142876" cy="142876"/>
            </a:xfrm>
            <a:prstGeom prst="diamond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30" name="Group 245"/>
          <p:cNvGrpSpPr/>
          <p:nvPr/>
        </p:nvGrpSpPr>
        <p:grpSpPr>
          <a:xfrm>
            <a:off x="3062214" y="5514189"/>
            <a:ext cx="5715040" cy="562795"/>
            <a:chOff x="2825734" y="5295097"/>
            <a:chExt cx="5715040" cy="562795"/>
          </a:xfrm>
        </p:grpSpPr>
        <p:grpSp>
          <p:nvGrpSpPr>
            <p:cNvPr id="241" name="Group 192"/>
            <p:cNvGrpSpPr/>
            <p:nvPr/>
          </p:nvGrpSpPr>
          <p:grpSpPr>
            <a:xfrm>
              <a:off x="2825734" y="5295097"/>
              <a:ext cx="5715040" cy="214314"/>
              <a:chOff x="1643042" y="3831501"/>
              <a:chExt cx="5715040" cy="214314"/>
            </a:xfrm>
          </p:grpSpPr>
          <p:sp>
            <p:nvSpPr>
              <p:cNvPr id="194" name="Rectangle 193"/>
              <p:cNvSpPr/>
              <p:nvPr/>
            </p:nvSpPr>
            <p:spPr bwMode="auto">
              <a:xfrm>
                <a:off x="1643042" y="3831501"/>
                <a:ext cx="5715040" cy="214314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cxnSp>
            <p:nvCxnSpPr>
              <p:cNvPr id="195" name="Straight Connector 194"/>
              <p:cNvCxnSpPr/>
              <p:nvPr/>
            </p:nvCxnSpPr>
            <p:spPr bwMode="auto">
              <a:xfrm rot="5400000" flipH="1" flipV="1">
                <a:off x="2251059" y="3938658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6" name="Straight Connector 195"/>
              <p:cNvCxnSpPr/>
              <p:nvPr/>
            </p:nvCxnSpPr>
            <p:spPr bwMode="auto">
              <a:xfrm rot="5400000" flipH="1" flipV="1">
                <a:off x="2965439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7" name="Straight Connector 196"/>
              <p:cNvCxnSpPr/>
              <p:nvPr/>
            </p:nvCxnSpPr>
            <p:spPr bwMode="auto">
              <a:xfrm rot="5400000" flipH="1" flipV="1">
                <a:off x="3679024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8" name="Straight Connector 197"/>
              <p:cNvCxnSpPr/>
              <p:nvPr/>
            </p:nvCxnSpPr>
            <p:spPr bwMode="auto">
              <a:xfrm rot="5400000" flipH="1" flipV="1">
                <a:off x="439340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9" name="Straight Connector 198"/>
              <p:cNvCxnSpPr/>
              <p:nvPr/>
            </p:nvCxnSpPr>
            <p:spPr bwMode="auto">
              <a:xfrm rot="5400000" flipH="1" flipV="1">
                <a:off x="510778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0" name="Straight Connector 199"/>
              <p:cNvCxnSpPr/>
              <p:nvPr/>
            </p:nvCxnSpPr>
            <p:spPr bwMode="auto">
              <a:xfrm rot="5400000" flipH="1" flipV="1">
                <a:off x="582216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1" name="Straight Connector 200"/>
              <p:cNvCxnSpPr/>
              <p:nvPr/>
            </p:nvCxnSpPr>
            <p:spPr bwMode="auto">
              <a:xfrm rot="5400000" flipH="1" flipV="1">
                <a:off x="6536545" y="3937864"/>
                <a:ext cx="213520" cy="794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39" name="Cube 238"/>
            <p:cNvSpPr/>
            <p:nvPr/>
          </p:nvSpPr>
          <p:spPr bwMode="auto">
            <a:xfrm>
              <a:off x="3362402" y="571501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40" name="Down Arrow 239"/>
            <p:cNvSpPr/>
            <p:nvPr/>
          </p:nvSpPr>
          <p:spPr bwMode="auto">
            <a:xfrm>
              <a:off x="3325800" y="550941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3" name="Diamond 252"/>
            <p:cNvSpPr/>
            <p:nvPr/>
          </p:nvSpPr>
          <p:spPr bwMode="auto">
            <a:xfrm>
              <a:off x="3360636" y="532122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9" name="Diamond 258"/>
            <p:cNvSpPr/>
            <p:nvPr/>
          </p:nvSpPr>
          <p:spPr bwMode="auto">
            <a:xfrm>
              <a:off x="6932536" y="532122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0" name="Diamond 259"/>
            <p:cNvSpPr/>
            <p:nvPr/>
          </p:nvSpPr>
          <p:spPr bwMode="auto">
            <a:xfrm>
              <a:off x="6218156" y="5321224"/>
              <a:ext cx="142876" cy="142876"/>
            </a:xfrm>
            <a:prstGeom prst="diamond">
              <a:avLst/>
            </a:prstGeom>
            <a:solidFill>
              <a:srgbClr val="007033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3" name="Cube 262"/>
            <p:cNvSpPr/>
            <p:nvPr/>
          </p:nvSpPr>
          <p:spPr bwMode="auto">
            <a:xfrm>
              <a:off x="6219922" y="571501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4" name="Down Arrow 263"/>
            <p:cNvSpPr/>
            <p:nvPr/>
          </p:nvSpPr>
          <p:spPr bwMode="auto">
            <a:xfrm>
              <a:off x="6183320" y="550941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5" name="Cube 264"/>
            <p:cNvSpPr/>
            <p:nvPr/>
          </p:nvSpPr>
          <p:spPr bwMode="auto">
            <a:xfrm>
              <a:off x="6934302" y="5715016"/>
              <a:ext cx="142876" cy="142876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66" name="Down Arrow 265"/>
            <p:cNvSpPr/>
            <p:nvPr/>
          </p:nvSpPr>
          <p:spPr bwMode="auto">
            <a:xfrm>
              <a:off x="6897700" y="5509411"/>
              <a:ext cx="214314" cy="180000"/>
            </a:xfrm>
            <a:prstGeom prst="downArrow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271" name="Rounded Rectangular Callout 270"/>
          <p:cNvSpPr/>
          <p:nvPr/>
        </p:nvSpPr>
        <p:spPr bwMode="auto">
          <a:xfrm>
            <a:off x="1308018" y="4860928"/>
            <a:ext cx="1357322" cy="285752"/>
          </a:xfrm>
          <a:prstGeom prst="wedgeRoundRectCallout">
            <a:avLst>
              <a:gd name="adj1" fmla="val 88880"/>
              <a:gd name="adj2" fmla="val 1547"/>
              <a:gd name="adj3" fmla="val 16667"/>
            </a:avLst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100" smtClean="0"/>
              <a:t>Retrospectives (4w)</a:t>
            </a:r>
            <a:endParaRPr kumimoji="0" lang="sv-SE" sz="11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273" name="Straight Connector 272"/>
          <p:cNvCxnSpPr/>
          <p:nvPr/>
        </p:nvCxnSpPr>
        <p:spPr bwMode="auto">
          <a:xfrm>
            <a:off x="0" y="2514592"/>
            <a:ext cx="91440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4" name="Straight Connector 273"/>
          <p:cNvCxnSpPr/>
          <p:nvPr/>
        </p:nvCxnSpPr>
        <p:spPr bwMode="auto">
          <a:xfrm>
            <a:off x="0" y="4443418"/>
            <a:ext cx="91440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7" grpId="0" animBg="1"/>
      <p:bldP spid="48" grpId="0" animBg="1"/>
      <p:bldP spid="49" grpId="0" animBg="1"/>
      <p:bldP spid="50" grpId="0" animBg="1"/>
      <p:bldP spid="51" grpId="0" animBg="1"/>
      <p:bldP spid="53" grpId="0" animBg="1"/>
      <p:bldP spid="87" grpId="0"/>
      <p:bldP spid="88" grpId="0"/>
      <p:bldP spid="130" grpId="0" animBg="1"/>
      <p:bldP spid="52" grpId="0" animBg="1"/>
      <p:bldP spid="143" grpId="0" animBg="1"/>
      <p:bldP spid="191" grpId="0" animBg="1"/>
      <p:bldP spid="192" grpId="0"/>
      <p:bldP spid="249" grpId="0" animBg="1"/>
      <p:bldP spid="256" grpId="0" animBg="1"/>
      <p:bldP spid="2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 bwMode="auto">
          <a:xfrm>
            <a:off x="2771800" y="6165304"/>
            <a:ext cx="3384376" cy="57606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6660969" y="692698"/>
            <a:ext cx="2487768" cy="785505"/>
            <a:chOff x="2285984" y="5470045"/>
            <a:chExt cx="1960576" cy="619046"/>
          </a:xfrm>
        </p:grpSpPr>
        <p:pic>
          <p:nvPicPr>
            <p:cNvPr id="12" name="Picture 9" descr="http://www.agilealliance.org/system/public_resource/file/88/Agile-logo-4c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5984" y="5500702"/>
              <a:ext cx="928694" cy="588389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3163084" y="5470045"/>
              <a:ext cx="1083476" cy="58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400" smtClean="0">
                  <a:solidFill>
                    <a:srgbClr val="015965"/>
                  </a:solidFill>
                </a:rPr>
                <a:t>Board of directors alumni</a:t>
              </a:r>
              <a:endParaRPr lang="sv-SE" sz="1400">
                <a:solidFill>
                  <a:srgbClr val="015965"/>
                </a:solidFill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 bwMode="auto">
          <a:xfrm>
            <a:off x="71406" y="2362200"/>
            <a:ext cx="9072594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0" name="Picture 2" descr="C:\Users\Henrik\AppData\Local\Temp\ScrumTrain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0881" y="24689"/>
            <a:ext cx="2384481" cy="677822"/>
          </a:xfrm>
          <a:prstGeom prst="rect">
            <a:avLst/>
          </a:prstGeom>
          <a:noFill/>
        </p:spPr>
      </p:pic>
      <p:sp>
        <p:nvSpPr>
          <p:cNvPr id="15" name="Rectangle 4"/>
          <p:cNvSpPr txBox="1">
            <a:spLocks noChangeArrowheads="1"/>
          </p:cNvSpPr>
          <p:nvPr/>
        </p:nvSpPr>
        <p:spPr>
          <a:xfrm>
            <a:off x="2143108" y="692696"/>
            <a:ext cx="4445554" cy="107157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sv-SE" sz="2400" b="1" smtClean="0">
                <a:solidFill>
                  <a:schemeClr val="tx2"/>
                </a:solidFill>
              </a:rPr>
              <a:t>Henrik Kniberg</a:t>
            </a:r>
            <a:endParaRPr kumimoji="0" lang="sv-SE" sz="2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563" lvl="0" indent="-182563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sv-SE" sz="2400" kern="0" smtClean="0">
                <a:solidFill>
                  <a:schemeClr val="tx2"/>
                </a:solidFill>
              </a:rPr>
              <a:t>Agile/Lean coach</a:t>
            </a:r>
          </a:p>
          <a:p>
            <a:pPr marL="182563" lvl="0" indent="-182563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sv-SE" sz="1800" kern="0" smtClean="0">
                <a:solidFill>
                  <a:schemeClr val="tx2"/>
                </a:solidFill>
              </a:rPr>
              <a:t>www.crisp.se</a:t>
            </a:r>
            <a:endParaRPr lang="sv-SE" kern="0" smtClean="0">
              <a:solidFill>
                <a:schemeClr val="tx2"/>
              </a:solidFill>
            </a:endParaRPr>
          </a:p>
          <a:p>
            <a:pPr marL="182563" indent="-182563" algn="ctr" eaLnBrk="0" hangingPunct="0">
              <a:lnSpc>
                <a:spcPct val="80000"/>
              </a:lnSpc>
              <a:spcBef>
                <a:spcPct val="20000"/>
              </a:spcBef>
            </a:pPr>
            <a:endParaRPr lang="sv-SE" sz="1600" kern="0" smtClean="0">
              <a:solidFill>
                <a:schemeClr val="bg2"/>
              </a:solidFill>
            </a:endParaRP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-76200" y="44624"/>
            <a:ext cx="8858312" cy="954264"/>
          </a:xfrm>
        </p:spPr>
        <p:txBody>
          <a:bodyPr/>
          <a:lstStyle/>
          <a:p>
            <a:r>
              <a:rPr lang="sv-SE" sz="3200" smtClean="0"/>
              <a:t>Who am I?</a:t>
            </a:r>
            <a:endParaRPr lang="sv-SE" sz="3200"/>
          </a:p>
        </p:txBody>
      </p:sp>
      <p:pic>
        <p:nvPicPr>
          <p:cNvPr id="18" name="Bildobjekt 17"/>
          <p:cNvPicPr>
            <a:picLocks noChangeAspect="1"/>
          </p:cNvPicPr>
          <p:nvPr/>
        </p:nvPicPr>
        <p:blipFill>
          <a:blip r:embed="rId5">
            <a:lum bright="-8000" contrast="-1000"/>
          </a:blip>
          <a:stretch>
            <a:fillRect/>
          </a:stretch>
        </p:blipFill>
        <p:spPr>
          <a:xfrm>
            <a:off x="0" y="1366"/>
            <a:ext cx="2601532" cy="22860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cxnSp>
        <p:nvCxnSpPr>
          <p:cNvPr id="21" name="Rak pil 20"/>
          <p:cNvCxnSpPr/>
          <p:nvPr/>
        </p:nvCxnSpPr>
        <p:spPr bwMode="auto">
          <a:xfrm flipH="1" flipV="1">
            <a:off x="2051720" y="764704"/>
            <a:ext cx="1152128" cy="50405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2"/>
            </a:solidFill>
            <a:prstDash val="dash"/>
            <a:round/>
            <a:headEnd type="none" w="med" len="med"/>
            <a:tailEnd type="arrow" w="med" len="med"/>
          </a:ln>
          <a:effectLst/>
        </p:spPr>
      </p:cxnSp>
      <p:sp>
        <p:nvSpPr>
          <p:cNvPr id="25" name="Rectangle 21"/>
          <p:cNvSpPr/>
          <p:nvPr/>
        </p:nvSpPr>
        <p:spPr>
          <a:xfrm>
            <a:off x="6718164" y="1484784"/>
            <a:ext cx="2428892" cy="1190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sv-SE" sz="1600" u="sng" kern="0" smtClean="0">
                <a:solidFill>
                  <a:schemeClr val="tx2"/>
                </a:solidFill>
              </a:rPr>
              <a:t>Background</a:t>
            </a:r>
          </a:p>
          <a:p>
            <a:pPr marL="182563" lvl="0" indent="-182563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sv-SE" sz="1400" kern="0" smtClean="0">
                <a:solidFill>
                  <a:schemeClr val="tx2"/>
                </a:solidFill>
              </a:rPr>
              <a:t>Dev management / CTO</a:t>
            </a:r>
          </a:p>
          <a:p>
            <a:pPr marL="182563" lvl="0" indent="-182563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sv-SE" sz="1400" kern="0" smtClean="0">
                <a:solidFill>
                  <a:schemeClr val="tx2"/>
                </a:solidFill>
              </a:rPr>
              <a:t>Architecture &amp; development</a:t>
            </a:r>
          </a:p>
          <a:p>
            <a:pPr marL="182563" lvl="0" indent="-182563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sv-SE" sz="1400" kern="0" smtClean="0">
                <a:solidFill>
                  <a:schemeClr val="tx2"/>
                </a:solidFill>
              </a:rPr>
              <a:t>Entrepreneur</a:t>
            </a:r>
          </a:p>
          <a:p>
            <a:pPr marL="182563" lvl="0" indent="-182563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sv-SE" sz="1600" kern="0" smtClean="0">
              <a:solidFill>
                <a:schemeClr val="tx2"/>
              </a:solidFill>
            </a:endParaRPr>
          </a:p>
        </p:txBody>
      </p:sp>
      <p:pic>
        <p:nvPicPr>
          <p:cNvPr id="19" name="Picture 1" descr="D:\files\Articles\Kanban vs Scrum\images\KanbanAndScrumCover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484282"/>
            <a:ext cx="3240360" cy="3969054"/>
          </a:xfrm>
          <a:prstGeom prst="rect">
            <a:avLst/>
          </a:prstGeom>
          <a:ln w="3175">
            <a:solidFill>
              <a:schemeClr val="accent5">
                <a:lumMod val="1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4" t="793" r="4016"/>
          <a:stretch>
            <a:fillRect/>
          </a:stretch>
        </p:blipFill>
        <p:spPr bwMode="auto">
          <a:xfrm>
            <a:off x="91177" y="2492896"/>
            <a:ext cx="2623435" cy="4228371"/>
          </a:xfrm>
          <a:prstGeom prst="rect">
            <a:avLst/>
          </a:prstGeom>
          <a:ln w="3175">
            <a:solidFill>
              <a:schemeClr val="accent5">
                <a:lumMod val="1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Bildobjekt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5235" y="2474076"/>
            <a:ext cx="2983269" cy="433930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Rectangle 358"/>
          <p:cNvSpPr/>
          <p:nvPr/>
        </p:nvSpPr>
        <p:spPr bwMode="auto">
          <a:xfrm>
            <a:off x="3962400" y="5638800"/>
            <a:ext cx="1143000" cy="12192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35" name="Rounded Rectangle 1034"/>
          <p:cNvSpPr/>
          <p:nvPr/>
        </p:nvSpPr>
        <p:spPr bwMode="auto">
          <a:xfrm>
            <a:off x="40955" y="0"/>
            <a:ext cx="1816534" cy="1489969"/>
          </a:xfrm>
          <a:prstGeom prst="roundRect">
            <a:avLst>
              <a:gd name="adj" fmla="val 6621"/>
            </a:avLst>
          </a:prstGeom>
          <a:gradFill flip="none" rotWithShape="1">
            <a:gsLst>
              <a:gs pos="0">
                <a:srgbClr val="FFE161"/>
              </a:gs>
              <a:gs pos="50000">
                <a:srgbClr val="FFFF99"/>
              </a:gs>
              <a:gs pos="100000">
                <a:srgbClr val="FFFFD5"/>
              </a:gs>
            </a:gsLst>
            <a:lin ang="135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65306" tIns="32653" rIns="65306" bIns="32653" numCol="1" rtlCol="0" anchor="ctr" anchorCtr="0" compatLnSpc="1">
            <a:prstTxWarp prst="textNoShape">
              <a:avLst/>
            </a:prstTxWarp>
          </a:bodyPr>
          <a:lstStyle/>
          <a:p>
            <a:pPr algn="ctr" defTabSz="653064"/>
            <a:endParaRPr lang="sv-SE" sz="900" smtClean="0"/>
          </a:p>
        </p:txBody>
      </p:sp>
      <p:grpSp>
        <p:nvGrpSpPr>
          <p:cNvPr id="3" name="Group 348"/>
          <p:cNvGrpSpPr/>
          <p:nvPr/>
        </p:nvGrpSpPr>
        <p:grpSpPr>
          <a:xfrm>
            <a:off x="40955" y="0"/>
            <a:ext cx="4020774" cy="6858000"/>
            <a:chOff x="114256" y="0"/>
            <a:chExt cx="5629083" cy="9601200"/>
          </a:xfrm>
          <a:gradFill flip="none" rotWithShape="1">
            <a:gsLst>
              <a:gs pos="0">
                <a:srgbClr val="FFC081"/>
              </a:gs>
              <a:gs pos="50000">
                <a:srgbClr val="FFD9B3"/>
              </a:gs>
              <a:gs pos="100000">
                <a:srgbClr val="FFFFFF"/>
              </a:gs>
            </a:gsLst>
            <a:lin ang="135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4" name="Rounded Rectangle 1033"/>
            <p:cNvSpPr/>
            <p:nvPr/>
          </p:nvSpPr>
          <p:spPr bwMode="auto">
            <a:xfrm>
              <a:off x="114256" y="2157394"/>
              <a:ext cx="3029016" cy="7443806"/>
            </a:xfrm>
            <a:prstGeom prst="roundRect">
              <a:avLst>
                <a:gd name="adj" fmla="val 6621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33" name="Rounded Rectangle 1032"/>
            <p:cNvSpPr/>
            <p:nvPr/>
          </p:nvSpPr>
          <p:spPr bwMode="auto">
            <a:xfrm>
              <a:off x="2828900" y="0"/>
              <a:ext cx="2914439" cy="9601200"/>
            </a:xfrm>
            <a:prstGeom prst="roundRect">
              <a:avLst>
                <a:gd name="adj" fmla="val 6621"/>
              </a:avLst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</p:grpSp>
      <p:grpSp>
        <p:nvGrpSpPr>
          <p:cNvPr id="4" name="Group 202"/>
          <p:cNvGrpSpPr/>
          <p:nvPr/>
        </p:nvGrpSpPr>
        <p:grpSpPr>
          <a:xfrm>
            <a:off x="91982" y="1132778"/>
            <a:ext cx="1581841" cy="255136"/>
            <a:chOff x="542884" y="371444"/>
            <a:chExt cx="2214578" cy="357190"/>
          </a:xfrm>
        </p:grpSpPr>
        <p:sp>
          <p:nvSpPr>
            <p:cNvPr id="204" name="Rounded Rectangle 203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205" name="Rectangle 204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Process is</a:t>
              </a:r>
            </a:p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continuously improving</a:t>
              </a:r>
            </a:p>
          </p:txBody>
        </p:sp>
      </p:grpSp>
      <p:grpSp>
        <p:nvGrpSpPr>
          <p:cNvPr id="5" name="Group 342"/>
          <p:cNvGrpSpPr/>
          <p:nvPr/>
        </p:nvGrpSpPr>
        <p:grpSpPr>
          <a:xfrm>
            <a:off x="91982" y="6031384"/>
            <a:ext cx="1581841" cy="765407"/>
            <a:chOff x="185694" y="8443938"/>
            <a:chExt cx="2214578" cy="1071570"/>
          </a:xfrm>
        </p:grpSpPr>
        <p:grpSp>
          <p:nvGrpSpPr>
            <p:cNvPr id="6" name="Group 745"/>
            <p:cNvGrpSpPr/>
            <p:nvPr/>
          </p:nvGrpSpPr>
          <p:grpSpPr>
            <a:xfrm>
              <a:off x="185694" y="8443938"/>
              <a:ext cx="2214578" cy="357190"/>
              <a:chOff x="614322" y="5086352"/>
              <a:chExt cx="2214578" cy="357190"/>
            </a:xfrm>
          </p:grpSpPr>
          <p:sp>
            <p:nvSpPr>
              <p:cNvPr id="217" name="Rounded Rectangle 216"/>
              <p:cNvSpPr/>
              <p:nvPr/>
            </p:nvSpPr>
            <p:spPr bwMode="auto">
              <a:xfrm>
                <a:off x="614322" y="5086352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18" name="Rectangle 217"/>
              <p:cNvSpPr/>
              <p:nvPr/>
            </p:nvSpPr>
            <p:spPr bwMode="auto">
              <a:xfrm>
                <a:off x="685760" y="515779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19" name="TextBox 218"/>
              <p:cNvSpPr txBox="1"/>
              <p:nvPr/>
            </p:nvSpPr>
            <p:spPr>
              <a:xfrm>
                <a:off x="971512" y="5086352"/>
                <a:ext cx="1857388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Have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Definition of Done (DoD)</a:t>
                </a:r>
              </a:p>
            </p:txBody>
          </p:sp>
        </p:grpSp>
        <p:grpSp>
          <p:nvGrpSpPr>
            <p:cNvPr id="7" name="Group 219"/>
            <p:cNvGrpSpPr/>
            <p:nvPr/>
          </p:nvGrpSpPr>
          <p:grpSpPr>
            <a:xfrm>
              <a:off x="471446" y="8801128"/>
              <a:ext cx="1928826" cy="357190"/>
              <a:chOff x="828636" y="800072"/>
              <a:chExt cx="1928826" cy="357190"/>
            </a:xfrm>
          </p:grpSpPr>
          <p:sp>
            <p:nvSpPr>
              <p:cNvPr id="221" name="Rounded Rectangle 220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22" name="Rectangle 221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23" name="TextBox 222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DoD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achievable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within each iteration</a:t>
                </a:r>
              </a:p>
            </p:txBody>
          </p:sp>
        </p:grpSp>
        <p:grpSp>
          <p:nvGrpSpPr>
            <p:cNvPr id="8" name="Group 223"/>
            <p:cNvGrpSpPr/>
            <p:nvPr/>
          </p:nvGrpSpPr>
          <p:grpSpPr>
            <a:xfrm>
              <a:off x="471446" y="9158318"/>
              <a:ext cx="1928826" cy="357190"/>
              <a:chOff x="828636" y="800072"/>
              <a:chExt cx="1928826" cy="357190"/>
            </a:xfrm>
          </p:grpSpPr>
          <p:sp>
            <p:nvSpPr>
              <p:cNvPr id="225" name="Rounded Rectangle 224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26" name="Rectangle 225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27" name="TextBox 226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Team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respects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DoD</a:t>
                </a:r>
              </a:p>
            </p:txBody>
          </p:sp>
        </p:grpSp>
      </p:grpSp>
      <p:sp>
        <p:nvSpPr>
          <p:cNvPr id="652" name="TextBox 651"/>
          <p:cNvSpPr txBox="1"/>
          <p:nvPr/>
        </p:nvSpPr>
        <p:spPr>
          <a:xfrm>
            <a:off x="40955" y="1"/>
            <a:ext cx="1367362" cy="252816"/>
          </a:xfrm>
          <a:prstGeom prst="rect">
            <a:avLst/>
          </a:prstGeom>
          <a:noFill/>
        </p:spPr>
        <p:txBody>
          <a:bodyPr wrap="none" lIns="65306" tIns="32653" rIns="65306" bIns="32653" rtlCol="0">
            <a:spAutoFit/>
          </a:bodyPr>
          <a:lstStyle/>
          <a:p>
            <a:r>
              <a:rPr lang="sv-SE" b="1" smtClean="0">
                <a:latin typeface="+mj-lt"/>
                <a:cs typeface="Arial" pitchFamily="34" charset="0"/>
              </a:rPr>
              <a:t>The bottom line</a:t>
            </a:r>
            <a:endParaRPr lang="sv-SE" b="1">
              <a:latin typeface="+mj-lt"/>
              <a:cs typeface="Arial" pitchFamily="34" charset="0"/>
            </a:endParaRPr>
          </a:p>
        </p:txBody>
      </p:sp>
      <p:grpSp>
        <p:nvGrpSpPr>
          <p:cNvPr id="9" name="Group 652"/>
          <p:cNvGrpSpPr/>
          <p:nvPr/>
        </p:nvGrpSpPr>
        <p:grpSpPr>
          <a:xfrm>
            <a:off x="91982" y="520453"/>
            <a:ext cx="1581841" cy="255136"/>
            <a:chOff x="542884" y="371444"/>
            <a:chExt cx="2214578" cy="357190"/>
          </a:xfrm>
        </p:grpSpPr>
        <p:sp>
          <p:nvSpPr>
            <p:cNvPr id="654" name="Rounded Rectangle 653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55" name="Rectangle 654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56" name="TextBox 655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Delivering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working, tested software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every 4 weeks or less</a:t>
              </a:r>
              <a:endParaRPr lang="sv-SE" sz="700" b="1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Group 660"/>
          <p:cNvGrpSpPr/>
          <p:nvPr/>
        </p:nvGrpSpPr>
        <p:grpSpPr>
          <a:xfrm>
            <a:off x="91982" y="826616"/>
            <a:ext cx="1581841" cy="255136"/>
            <a:chOff x="542884" y="371444"/>
            <a:chExt cx="2214578" cy="357190"/>
          </a:xfrm>
        </p:grpSpPr>
        <p:sp>
          <p:nvSpPr>
            <p:cNvPr id="662" name="Rounded Rectangle 661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63" name="Rectangle 662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64" name="TextBox 663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Delivering what the</a:t>
              </a:r>
            </a:p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business needs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most</a:t>
              </a:r>
            </a:p>
          </p:txBody>
        </p:sp>
      </p:grpSp>
      <p:grpSp>
        <p:nvGrpSpPr>
          <p:cNvPr id="11" name="Group 341"/>
          <p:cNvGrpSpPr/>
          <p:nvPr/>
        </p:nvGrpSpPr>
        <p:grpSpPr>
          <a:xfrm>
            <a:off x="91982" y="5163923"/>
            <a:ext cx="1581841" cy="765407"/>
            <a:chOff x="185694" y="7314556"/>
            <a:chExt cx="2214578" cy="1071570"/>
          </a:xfrm>
        </p:grpSpPr>
        <p:grpSp>
          <p:nvGrpSpPr>
            <p:cNvPr id="12" name="Group 704"/>
            <p:cNvGrpSpPr/>
            <p:nvPr/>
          </p:nvGrpSpPr>
          <p:grpSpPr>
            <a:xfrm>
              <a:off x="185694" y="7314556"/>
              <a:ext cx="2214578" cy="357190"/>
              <a:chOff x="542884" y="371444"/>
              <a:chExt cx="2214578" cy="357190"/>
            </a:xfrm>
          </p:grpSpPr>
          <p:sp>
            <p:nvSpPr>
              <p:cNvPr id="706" name="Rounded Rectangle 705"/>
              <p:cNvSpPr/>
              <p:nvPr/>
            </p:nvSpPr>
            <p:spPr bwMode="auto">
              <a:xfrm>
                <a:off x="542884" y="371444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07" name="Rectangle 706"/>
              <p:cNvSpPr/>
              <p:nvPr/>
            </p:nvSpPr>
            <p:spPr bwMode="auto">
              <a:xfrm>
                <a:off x="614322" y="442882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08" name="TextBox 707"/>
              <p:cNvSpPr txBox="1"/>
              <p:nvPr/>
            </p:nvSpPr>
            <p:spPr>
              <a:xfrm>
                <a:off x="900074" y="371444"/>
                <a:ext cx="1785950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Demo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happens after every sprint</a:t>
                </a:r>
              </a:p>
            </p:txBody>
          </p:sp>
        </p:grpSp>
        <p:grpSp>
          <p:nvGrpSpPr>
            <p:cNvPr id="13" name="Group 712"/>
            <p:cNvGrpSpPr/>
            <p:nvPr/>
          </p:nvGrpSpPr>
          <p:grpSpPr>
            <a:xfrm>
              <a:off x="471446" y="7671746"/>
              <a:ext cx="1928826" cy="357190"/>
              <a:chOff x="828636" y="800072"/>
              <a:chExt cx="1928826" cy="357190"/>
            </a:xfrm>
          </p:grpSpPr>
          <p:sp>
            <p:nvSpPr>
              <p:cNvPr id="714" name="Rounded Rectangle 713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15" name="Rectangle 714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16" name="TextBox 715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Shows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working, tested software</a:t>
                </a:r>
              </a:p>
            </p:txBody>
          </p:sp>
        </p:grpSp>
        <p:grpSp>
          <p:nvGrpSpPr>
            <p:cNvPr id="14" name="Group 716"/>
            <p:cNvGrpSpPr/>
            <p:nvPr/>
          </p:nvGrpSpPr>
          <p:grpSpPr>
            <a:xfrm>
              <a:off x="471446" y="8028936"/>
              <a:ext cx="1928826" cy="357190"/>
              <a:chOff x="828636" y="800072"/>
              <a:chExt cx="1928826" cy="357190"/>
            </a:xfrm>
          </p:grpSpPr>
          <p:sp>
            <p:nvSpPr>
              <p:cNvPr id="718" name="Rounded Rectangle 717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19" name="Rectangle 718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20" name="TextBox 719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Feedback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received from stakeholders &amp; PO</a:t>
                </a:r>
                <a:endParaRPr lang="sv-SE" sz="700" b="1" smtClean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346"/>
          <p:cNvGrpSpPr/>
          <p:nvPr/>
        </p:nvGrpSpPr>
        <p:grpSpPr>
          <a:xfrm>
            <a:off x="2286150" y="520453"/>
            <a:ext cx="1581841" cy="1020543"/>
            <a:chOff x="3257528" y="728634"/>
            <a:chExt cx="2214578" cy="1428760"/>
          </a:xfrm>
        </p:grpSpPr>
        <p:grpSp>
          <p:nvGrpSpPr>
            <p:cNvPr id="16" name="Group 207"/>
            <p:cNvGrpSpPr/>
            <p:nvPr/>
          </p:nvGrpSpPr>
          <p:grpSpPr>
            <a:xfrm>
              <a:off x="3257528" y="728634"/>
              <a:ext cx="2214578" cy="357190"/>
              <a:chOff x="542884" y="371444"/>
              <a:chExt cx="2214578" cy="357190"/>
            </a:xfrm>
          </p:grpSpPr>
          <p:sp>
            <p:nvSpPr>
              <p:cNvPr id="209" name="Rounded Rectangle 208"/>
              <p:cNvSpPr/>
              <p:nvPr/>
            </p:nvSpPr>
            <p:spPr bwMode="auto">
              <a:xfrm>
                <a:off x="542884" y="371444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10" name="Rectangle 209"/>
              <p:cNvSpPr/>
              <p:nvPr/>
            </p:nvSpPr>
            <p:spPr bwMode="auto">
              <a:xfrm>
                <a:off x="614322" y="442882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11" name="TextBox 210"/>
              <p:cNvSpPr txBox="1"/>
              <p:nvPr/>
            </p:nvSpPr>
            <p:spPr>
              <a:xfrm>
                <a:off x="900074" y="371444"/>
                <a:ext cx="1857388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Retrospective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happens after every sprint</a:t>
                </a:r>
              </a:p>
            </p:txBody>
          </p:sp>
        </p:grpSp>
        <p:grpSp>
          <p:nvGrpSpPr>
            <p:cNvPr id="17" name="Group 665"/>
            <p:cNvGrpSpPr/>
            <p:nvPr/>
          </p:nvGrpSpPr>
          <p:grpSpPr>
            <a:xfrm>
              <a:off x="3543280" y="1085824"/>
              <a:ext cx="1928826" cy="357190"/>
              <a:chOff x="828636" y="800072"/>
              <a:chExt cx="1928826" cy="357190"/>
            </a:xfrm>
          </p:grpSpPr>
          <p:sp>
            <p:nvSpPr>
              <p:cNvPr id="667" name="Rounded Rectangle 666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668" name="Rectangle 667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669" name="TextBox 668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Results in concrete improvement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proposals</a:t>
                </a:r>
              </a:p>
            </p:txBody>
          </p:sp>
        </p:grpSp>
        <p:grpSp>
          <p:nvGrpSpPr>
            <p:cNvPr id="18" name="Group 669"/>
            <p:cNvGrpSpPr/>
            <p:nvPr/>
          </p:nvGrpSpPr>
          <p:grpSpPr>
            <a:xfrm>
              <a:off x="3543280" y="1443014"/>
              <a:ext cx="1928826" cy="357190"/>
              <a:chOff x="828636" y="800072"/>
              <a:chExt cx="1928826" cy="357190"/>
            </a:xfrm>
          </p:grpSpPr>
          <p:sp>
            <p:nvSpPr>
              <p:cNvPr id="671" name="Rounded Rectangle 670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672" name="Rectangle 671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673" name="TextBox 672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Some proposals actually get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implemented</a:t>
                </a:r>
              </a:p>
            </p:txBody>
          </p:sp>
        </p:grpSp>
        <p:grpSp>
          <p:nvGrpSpPr>
            <p:cNvPr id="19" name="Group 720"/>
            <p:cNvGrpSpPr/>
            <p:nvPr/>
          </p:nvGrpSpPr>
          <p:grpSpPr>
            <a:xfrm>
              <a:off x="3543280" y="1800204"/>
              <a:ext cx="1928826" cy="357190"/>
              <a:chOff x="828636" y="800072"/>
              <a:chExt cx="1928826" cy="357190"/>
            </a:xfrm>
          </p:grpSpPr>
          <p:sp>
            <p:nvSpPr>
              <p:cNvPr id="722" name="Rounded Rectangle 721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23" name="Rectangle 722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24" name="TextBox 723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Whole team + PO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participates</a:t>
                </a:r>
              </a:p>
            </p:txBody>
          </p:sp>
        </p:grpSp>
      </p:grpSp>
      <p:grpSp>
        <p:nvGrpSpPr>
          <p:cNvPr id="20" name="Group 340"/>
          <p:cNvGrpSpPr/>
          <p:nvPr/>
        </p:nvGrpSpPr>
        <p:grpSpPr>
          <a:xfrm>
            <a:off x="91982" y="3189279"/>
            <a:ext cx="1581841" cy="1020543"/>
            <a:chOff x="185694" y="5830977"/>
            <a:chExt cx="2214578" cy="1428760"/>
          </a:xfrm>
        </p:grpSpPr>
        <p:grpSp>
          <p:nvGrpSpPr>
            <p:cNvPr id="21" name="Group 758"/>
            <p:cNvGrpSpPr/>
            <p:nvPr/>
          </p:nvGrpSpPr>
          <p:grpSpPr>
            <a:xfrm>
              <a:off x="185694" y="5830977"/>
              <a:ext cx="2214578" cy="357190"/>
              <a:chOff x="614322" y="5086352"/>
              <a:chExt cx="2214578" cy="357190"/>
            </a:xfrm>
          </p:grpSpPr>
          <p:sp>
            <p:nvSpPr>
              <p:cNvPr id="760" name="Rounded Rectangle 759"/>
              <p:cNvSpPr/>
              <p:nvPr/>
            </p:nvSpPr>
            <p:spPr bwMode="auto">
              <a:xfrm>
                <a:off x="614322" y="5086352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61" name="Rectangle 760"/>
              <p:cNvSpPr/>
              <p:nvPr/>
            </p:nvSpPr>
            <p:spPr bwMode="auto">
              <a:xfrm>
                <a:off x="685760" y="515779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62" name="TextBox 761"/>
              <p:cNvSpPr txBox="1"/>
              <p:nvPr/>
            </p:nvSpPr>
            <p:spPr>
              <a:xfrm>
                <a:off x="971512" y="5086352"/>
                <a:ext cx="1857388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Team has a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sprint backlog</a:t>
                </a:r>
              </a:p>
            </p:txBody>
          </p:sp>
        </p:grpSp>
        <p:grpSp>
          <p:nvGrpSpPr>
            <p:cNvPr id="22" name="Group 766"/>
            <p:cNvGrpSpPr/>
            <p:nvPr/>
          </p:nvGrpSpPr>
          <p:grpSpPr>
            <a:xfrm>
              <a:off x="471446" y="6188167"/>
              <a:ext cx="1928826" cy="357190"/>
              <a:chOff x="828636" y="800072"/>
              <a:chExt cx="1928826" cy="357190"/>
            </a:xfrm>
          </p:grpSpPr>
          <p:sp>
            <p:nvSpPr>
              <p:cNvPr id="768" name="Rounded Rectangle 767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69" name="Rectangle 768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70" name="TextBox 769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Highly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visible</a:t>
                </a:r>
              </a:p>
            </p:txBody>
          </p:sp>
        </p:grpSp>
        <p:grpSp>
          <p:nvGrpSpPr>
            <p:cNvPr id="23" name="Group 770"/>
            <p:cNvGrpSpPr/>
            <p:nvPr/>
          </p:nvGrpSpPr>
          <p:grpSpPr>
            <a:xfrm>
              <a:off x="471446" y="6545357"/>
              <a:ext cx="1928826" cy="357190"/>
              <a:chOff x="828636" y="800072"/>
              <a:chExt cx="1928826" cy="357190"/>
            </a:xfrm>
          </p:grpSpPr>
          <p:sp>
            <p:nvSpPr>
              <p:cNvPr id="772" name="Rounded Rectangle 771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73" name="Rectangle 772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74" name="TextBox 773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Updated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daily</a:t>
                </a:r>
              </a:p>
            </p:txBody>
          </p:sp>
        </p:grpSp>
        <p:grpSp>
          <p:nvGrpSpPr>
            <p:cNvPr id="24" name="Group 791"/>
            <p:cNvGrpSpPr/>
            <p:nvPr/>
          </p:nvGrpSpPr>
          <p:grpSpPr>
            <a:xfrm>
              <a:off x="471446" y="6902547"/>
              <a:ext cx="1928826" cy="357190"/>
              <a:chOff x="828636" y="800072"/>
              <a:chExt cx="1928826" cy="357190"/>
            </a:xfrm>
          </p:grpSpPr>
          <p:sp>
            <p:nvSpPr>
              <p:cNvPr id="793" name="Rounded Rectangle 792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94" name="Rectangle 793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795" name="TextBox 794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Owned exclusively by the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team</a:t>
                </a:r>
              </a:p>
            </p:txBody>
          </p:sp>
        </p:grpSp>
      </p:grpSp>
      <p:grpSp>
        <p:nvGrpSpPr>
          <p:cNvPr id="25" name="Group 344"/>
          <p:cNvGrpSpPr/>
          <p:nvPr/>
        </p:nvGrpSpPr>
        <p:grpSpPr>
          <a:xfrm>
            <a:off x="2286150" y="3147760"/>
            <a:ext cx="1581841" cy="1785950"/>
            <a:chOff x="3257528" y="4406864"/>
            <a:chExt cx="2214578" cy="2500330"/>
          </a:xfrm>
        </p:grpSpPr>
        <p:grpSp>
          <p:nvGrpSpPr>
            <p:cNvPr id="26" name="Group 828"/>
            <p:cNvGrpSpPr/>
            <p:nvPr/>
          </p:nvGrpSpPr>
          <p:grpSpPr>
            <a:xfrm>
              <a:off x="3257528" y="4406864"/>
              <a:ext cx="2214578" cy="357190"/>
              <a:chOff x="614322" y="5086352"/>
              <a:chExt cx="2214578" cy="357190"/>
            </a:xfrm>
          </p:grpSpPr>
          <p:sp>
            <p:nvSpPr>
              <p:cNvPr id="830" name="Rounded Rectangle 829"/>
              <p:cNvSpPr/>
              <p:nvPr/>
            </p:nvSpPr>
            <p:spPr bwMode="auto">
              <a:xfrm>
                <a:off x="614322" y="5086352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31" name="Rectangle 830"/>
              <p:cNvSpPr/>
              <p:nvPr/>
            </p:nvSpPr>
            <p:spPr bwMode="auto">
              <a:xfrm>
                <a:off x="685760" y="515779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32" name="TextBox 831"/>
              <p:cNvSpPr txBox="1"/>
              <p:nvPr/>
            </p:nvSpPr>
            <p:spPr>
              <a:xfrm>
                <a:off x="971512" y="5086352"/>
                <a:ext cx="1857388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Have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sprint planning meetings</a:t>
                </a:r>
                <a:endParaRPr lang="sv-SE" sz="700" smtClean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7" name="Group 832"/>
            <p:cNvGrpSpPr/>
            <p:nvPr/>
          </p:nvGrpSpPr>
          <p:grpSpPr>
            <a:xfrm>
              <a:off x="3543280" y="4764054"/>
              <a:ext cx="1928826" cy="357190"/>
              <a:chOff x="828636" y="800072"/>
              <a:chExt cx="1928826" cy="357190"/>
            </a:xfrm>
          </p:grpSpPr>
          <p:sp>
            <p:nvSpPr>
              <p:cNvPr id="834" name="Rounded Rectangle 833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35" name="Rectangle 834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36" name="TextBox 835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PO participates</a:t>
                </a:r>
              </a:p>
            </p:txBody>
          </p:sp>
        </p:grpSp>
        <p:grpSp>
          <p:nvGrpSpPr>
            <p:cNvPr id="28" name="Group 836"/>
            <p:cNvGrpSpPr/>
            <p:nvPr/>
          </p:nvGrpSpPr>
          <p:grpSpPr>
            <a:xfrm>
              <a:off x="3543280" y="5478434"/>
              <a:ext cx="1928826" cy="357190"/>
              <a:chOff x="828636" y="800072"/>
              <a:chExt cx="1928826" cy="357190"/>
            </a:xfrm>
          </p:grpSpPr>
          <p:sp>
            <p:nvSpPr>
              <p:cNvPr id="838" name="Rounded Rectangle 837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39" name="Rectangle 838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40" name="TextBox 839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Whole team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participates</a:t>
                </a:r>
              </a:p>
            </p:txBody>
          </p:sp>
        </p:grpSp>
        <p:grpSp>
          <p:nvGrpSpPr>
            <p:cNvPr id="29" name="Group 840"/>
            <p:cNvGrpSpPr/>
            <p:nvPr/>
          </p:nvGrpSpPr>
          <p:grpSpPr>
            <a:xfrm>
              <a:off x="3543280" y="5835624"/>
              <a:ext cx="1928826" cy="357190"/>
              <a:chOff x="828636" y="800072"/>
              <a:chExt cx="1928826" cy="357190"/>
            </a:xfrm>
          </p:grpSpPr>
          <p:sp>
            <p:nvSpPr>
              <p:cNvPr id="842" name="Rounded Rectangle 841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43" name="Rectangle 842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44" name="TextBox 843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Results in a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sprint plan</a:t>
                </a:r>
              </a:p>
            </p:txBody>
          </p:sp>
        </p:grpSp>
        <p:grpSp>
          <p:nvGrpSpPr>
            <p:cNvPr id="30" name="Group 844"/>
            <p:cNvGrpSpPr/>
            <p:nvPr/>
          </p:nvGrpSpPr>
          <p:grpSpPr>
            <a:xfrm>
              <a:off x="3543280" y="6192814"/>
              <a:ext cx="1928826" cy="357190"/>
              <a:chOff x="828636" y="800072"/>
              <a:chExt cx="1928826" cy="357190"/>
            </a:xfrm>
          </p:grpSpPr>
          <p:sp>
            <p:nvSpPr>
              <p:cNvPr id="846" name="Rounded Rectangle 845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47" name="Rectangle 846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48" name="TextBox 847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Whole team believes plan is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achievable</a:t>
                </a:r>
              </a:p>
            </p:txBody>
          </p:sp>
        </p:grpSp>
        <p:grpSp>
          <p:nvGrpSpPr>
            <p:cNvPr id="31" name="Group 848"/>
            <p:cNvGrpSpPr/>
            <p:nvPr/>
          </p:nvGrpSpPr>
          <p:grpSpPr>
            <a:xfrm>
              <a:off x="3543280" y="6550004"/>
              <a:ext cx="1928826" cy="357190"/>
              <a:chOff x="828636" y="800072"/>
              <a:chExt cx="1928826" cy="357190"/>
            </a:xfrm>
          </p:grpSpPr>
          <p:sp>
            <p:nvSpPr>
              <p:cNvPr id="850" name="Rounded Rectangle 849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51" name="Rectangle 850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52" name="TextBox 851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satisfied with priorities</a:t>
                </a:r>
              </a:p>
            </p:txBody>
          </p:sp>
        </p:grpSp>
        <p:grpSp>
          <p:nvGrpSpPr>
            <p:cNvPr id="737" name="Group 896"/>
            <p:cNvGrpSpPr/>
            <p:nvPr/>
          </p:nvGrpSpPr>
          <p:grpSpPr>
            <a:xfrm>
              <a:off x="3543280" y="5121244"/>
              <a:ext cx="1928826" cy="357190"/>
              <a:chOff x="828636" y="800072"/>
              <a:chExt cx="1928826" cy="357190"/>
            </a:xfrm>
          </p:grpSpPr>
          <p:sp>
            <p:nvSpPr>
              <p:cNvPr id="898" name="Rounded Rectangle 897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99" name="Rectangle 898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00" name="TextBox 899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brings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up-to-date PBL</a:t>
                </a:r>
              </a:p>
            </p:txBody>
          </p:sp>
        </p:grpSp>
      </p:grpSp>
      <p:grpSp>
        <p:nvGrpSpPr>
          <p:cNvPr id="741" name="Group 864"/>
          <p:cNvGrpSpPr/>
          <p:nvPr/>
        </p:nvGrpSpPr>
        <p:grpSpPr>
          <a:xfrm>
            <a:off x="2490258" y="5224683"/>
            <a:ext cx="1377733" cy="255136"/>
            <a:chOff x="828636" y="800072"/>
            <a:chExt cx="1928826" cy="357190"/>
          </a:xfrm>
        </p:grpSpPr>
        <p:sp>
          <p:nvSpPr>
            <p:cNvPr id="866" name="Rounded Rectangle 865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67" name="Rectangle 866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68" name="TextBox 867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Iteration length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4 weeks or less</a:t>
              </a:r>
            </a:p>
          </p:txBody>
        </p:sp>
      </p:grpSp>
      <p:grpSp>
        <p:nvGrpSpPr>
          <p:cNvPr id="745" name="Group 868"/>
          <p:cNvGrpSpPr/>
          <p:nvPr/>
        </p:nvGrpSpPr>
        <p:grpSpPr>
          <a:xfrm>
            <a:off x="2490258" y="5479818"/>
            <a:ext cx="1377733" cy="255136"/>
            <a:chOff x="828636" y="800072"/>
            <a:chExt cx="1928826" cy="357190"/>
          </a:xfrm>
        </p:grpSpPr>
        <p:sp>
          <p:nvSpPr>
            <p:cNvPr id="870" name="Rounded Rectangle 869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71" name="Rectangle 870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72" name="TextBox 871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Always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end on time</a:t>
              </a:r>
            </a:p>
          </p:txBody>
        </p:sp>
      </p:grpSp>
      <p:grpSp>
        <p:nvGrpSpPr>
          <p:cNvPr id="746" name="Group 872"/>
          <p:cNvGrpSpPr/>
          <p:nvPr/>
        </p:nvGrpSpPr>
        <p:grpSpPr>
          <a:xfrm>
            <a:off x="2490258" y="5734954"/>
            <a:ext cx="1377733" cy="255136"/>
            <a:chOff x="828636" y="800072"/>
            <a:chExt cx="1928826" cy="357190"/>
          </a:xfrm>
        </p:grpSpPr>
        <p:sp>
          <p:nvSpPr>
            <p:cNvPr id="874" name="Rounded Rectangle 873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75" name="Rectangle 874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76" name="TextBox 875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Team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not disrupted or controlled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by outsiders</a:t>
              </a:r>
            </a:p>
          </p:txBody>
        </p:sp>
      </p:grpSp>
      <p:grpSp>
        <p:nvGrpSpPr>
          <p:cNvPr id="747" name="Group 957"/>
          <p:cNvGrpSpPr/>
          <p:nvPr/>
        </p:nvGrpSpPr>
        <p:grpSpPr>
          <a:xfrm>
            <a:off x="2286150" y="4969547"/>
            <a:ext cx="1581841" cy="255136"/>
            <a:chOff x="614322" y="5086352"/>
            <a:chExt cx="2214578" cy="357190"/>
          </a:xfrm>
        </p:grpSpPr>
        <p:sp>
          <p:nvSpPr>
            <p:cNvPr id="959" name="Rounded Rectangle 958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60" name="Rectangle 959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61" name="TextBox 960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Timeboxed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 iterations</a:t>
              </a:r>
              <a:endParaRPr lang="sv-SE" sz="7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51" name="Group 345"/>
          <p:cNvGrpSpPr/>
          <p:nvPr/>
        </p:nvGrpSpPr>
        <p:grpSpPr>
          <a:xfrm>
            <a:off x="2286150" y="1576100"/>
            <a:ext cx="1581841" cy="1530814"/>
            <a:chOff x="3257528" y="2206540"/>
            <a:chExt cx="2214578" cy="2143140"/>
          </a:xfrm>
        </p:grpSpPr>
        <p:grpSp>
          <p:nvGrpSpPr>
            <p:cNvPr id="755" name="Group 559"/>
            <p:cNvGrpSpPr/>
            <p:nvPr/>
          </p:nvGrpSpPr>
          <p:grpSpPr>
            <a:xfrm>
              <a:off x="3257528" y="2206540"/>
              <a:ext cx="2214578" cy="357190"/>
              <a:chOff x="542884" y="371444"/>
              <a:chExt cx="2214578" cy="357190"/>
            </a:xfrm>
          </p:grpSpPr>
          <p:sp>
            <p:nvSpPr>
              <p:cNvPr id="561" name="Rounded Rectangle 560"/>
              <p:cNvSpPr/>
              <p:nvPr/>
            </p:nvSpPr>
            <p:spPr bwMode="auto">
              <a:xfrm>
                <a:off x="542884" y="371444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562" name="Rectangle 561"/>
              <p:cNvSpPr/>
              <p:nvPr/>
            </p:nvSpPr>
            <p:spPr bwMode="auto">
              <a:xfrm>
                <a:off x="614322" y="442882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563" name="TextBox 562"/>
              <p:cNvSpPr txBox="1"/>
              <p:nvPr/>
            </p:nvSpPr>
            <p:spPr>
              <a:xfrm>
                <a:off x="900074" y="371444"/>
                <a:ext cx="1857388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has a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product backlog (PBL)</a:t>
                </a:r>
                <a:endParaRPr lang="sv-SE" sz="700" b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59" name="Group 563"/>
            <p:cNvGrpSpPr/>
            <p:nvPr/>
          </p:nvGrpSpPr>
          <p:grpSpPr>
            <a:xfrm>
              <a:off x="3543280" y="2563730"/>
              <a:ext cx="1928826" cy="357190"/>
              <a:chOff x="828636" y="800072"/>
              <a:chExt cx="1928826" cy="357190"/>
            </a:xfrm>
          </p:grpSpPr>
          <p:sp>
            <p:nvSpPr>
              <p:cNvPr id="565" name="Rounded Rectangle 564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566" name="Rectangle 565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567" name="TextBox 566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Top items are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prioritized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by business value</a:t>
                </a:r>
              </a:p>
            </p:txBody>
          </p:sp>
        </p:grpSp>
        <p:grpSp>
          <p:nvGrpSpPr>
            <p:cNvPr id="763" name="Group 567"/>
            <p:cNvGrpSpPr/>
            <p:nvPr/>
          </p:nvGrpSpPr>
          <p:grpSpPr>
            <a:xfrm>
              <a:off x="3543280" y="2920920"/>
              <a:ext cx="1928826" cy="357190"/>
              <a:chOff x="828636" y="800072"/>
              <a:chExt cx="1928826" cy="357190"/>
            </a:xfrm>
          </p:grpSpPr>
          <p:sp>
            <p:nvSpPr>
              <p:cNvPr id="569" name="Rounded Rectangle 568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570" name="Rectangle 569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571" name="TextBox 570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Top items are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estimated</a:t>
                </a:r>
                <a:endParaRPr lang="sv-SE" sz="700" smtClean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67" name="Group 953"/>
            <p:cNvGrpSpPr/>
            <p:nvPr/>
          </p:nvGrpSpPr>
          <p:grpSpPr>
            <a:xfrm>
              <a:off x="3543280" y="3992490"/>
              <a:ext cx="1928826" cy="357190"/>
              <a:chOff x="828636" y="800072"/>
              <a:chExt cx="1928826" cy="357190"/>
            </a:xfrm>
          </p:grpSpPr>
          <p:sp>
            <p:nvSpPr>
              <p:cNvPr id="955" name="Rounded Rectangle 954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56" name="Rectangle 955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57" name="TextBox 956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understands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purpose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of all backlog items</a:t>
                </a:r>
              </a:p>
            </p:txBody>
          </p:sp>
        </p:grpSp>
        <p:grpSp>
          <p:nvGrpSpPr>
            <p:cNvPr id="771" name="Group 976"/>
            <p:cNvGrpSpPr/>
            <p:nvPr/>
          </p:nvGrpSpPr>
          <p:grpSpPr>
            <a:xfrm>
              <a:off x="3543280" y="3635300"/>
              <a:ext cx="1928826" cy="357190"/>
              <a:chOff x="828636" y="800072"/>
              <a:chExt cx="1928826" cy="357190"/>
            </a:xfrm>
          </p:grpSpPr>
          <p:sp>
            <p:nvSpPr>
              <p:cNvPr id="978" name="Rounded Rectangle 977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79" name="Rectangle 978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80" name="TextBox 979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Top items in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PBL small enough to fit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in a sprint</a:t>
                </a:r>
              </a:p>
            </p:txBody>
          </p:sp>
        </p:grpSp>
        <p:grpSp>
          <p:nvGrpSpPr>
            <p:cNvPr id="775" name="Group 980"/>
            <p:cNvGrpSpPr/>
            <p:nvPr/>
          </p:nvGrpSpPr>
          <p:grpSpPr>
            <a:xfrm>
              <a:off x="3543280" y="3278110"/>
              <a:ext cx="1928826" cy="357190"/>
              <a:chOff x="828636" y="800072"/>
              <a:chExt cx="1928826" cy="357190"/>
            </a:xfrm>
          </p:grpSpPr>
          <p:sp>
            <p:nvSpPr>
              <p:cNvPr id="982" name="Rounded Rectangle 981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83" name="Rectangle 982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84" name="TextBox 983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Estimates written by the team</a:t>
                </a:r>
              </a:p>
            </p:txBody>
          </p:sp>
        </p:grpSp>
      </p:grpSp>
      <p:grpSp>
        <p:nvGrpSpPr>
          <p:cNvPr id="776" name="Group 339"/>
          <p:cNvGrpSpPr/>
          <p:nvPr/>
        </p:nvGrpSpPr>
        <p:grpSpPr>
          <a:xfrm>
            <a:off x="91982" y="1592023"/>
            <a:ext cx="1581841" cy="1530814"/>
            <a:chOff x="185694" y="2850193"/>
            <a:chExt cx="2214578" cy="2143140"/>
          </a:xfrm>
        </p:grpSpPr>
        <p:grpSp>
          <p:nvGrpSpPr>
            <p:cNvPr id="780" name="Group 227"/>
            <p:cNvGrpSpPr/>
            <p:nvPr/>
          </p:nvGrpSpPr>
          <p:grpSpPr>
            <a:xfrm>
              <a:off x="185694" y="2850193"/>
              <a:ext cx="2214578" cy="357190"/>
              <a:chOff x="542884" y="371444"/>
              <a:chExt cx="2214578" cy="357190"/>
            </a:xfrm>
          </p:grpSpPr>
          <p:sp>
            <p:nvSpPr>
              <p:cNvPr id="229" name="Rounded Rectangle 228"/>
              <p:cNvSpPr/>
              <p:nvPr/>
            </p:nvSpPr>
            <p:spPr bwMode="auto">
              <a:xfrm>
                <a:off x="542884" y="371444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30" name="Rectangle 229"/>
              <p:cNvSpPr/>
              <p:nvPr/>
            </p:nvSpPr>
            <p:spPr bwMode="auto">
              <a:xfrm>
                <a:off x="614322" y="442882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31" name="TextBox 230"/>
              <p:cNvSpPr txBox="1"/>
              <p:nvPr/>
            </p:nvSpPr>
            <p:spPr>
              <a:xfrm>
                <a:off x="900074" y="371444"/>
                <a:ext cx="1857388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Clearly defined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product owner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(PO)</a:t>
                </a:r>
                <a:endParaRPr lang="sv-SE" sz="700" b="1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81" name="Group 231"/>
            <p:cNvGrpSpPr/>
            <p:nvPr/>
          </p:nvGrpSpPr>
          <p:grpSpPr>
            <a:xfrm>
              <a:off x="471446" y="3207383"/>
              <a:ext cx="1928826" cy="357190"/>
              <a:chOff x="828636" y="800072"/>
              <a:chExt cx="1928826" cy="357190"/>
            </a:xfrm>
          </p:grpSpPr>
          <p:sp>
            <p:nvSpPr>
              <p:cNvPr id="233" name="Rounded Rectangle 232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34" name="Rectangle 233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35" name="TextBox 234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is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empowered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to prioritize</a:t>
                </a:r>
              </a:p>
            </p:txBody>
          </p:sp>
        </p:grpSp>
        <p:grpSp>
          <p:nvGrpSpPr>
            <p:cNvPr id="782" name="Group 235"/>
            <p:cNvGrpSpPr/>
            <p:nvPr/>
          </p:nvGrpSpPr>
          <p:grpSpPr>
            <a:xfrm>
              <a:off x="471446" y="3564573"/>
              <a:ext cx="1928826" cy="357190"/>
              <a:chOff x="828636" y="800072"/>
              <a:chExt cx="1928826" cy="357190"/>
            </a:xfrm>
          </p:grpSpPr>
          <p:sp>
            <p:nvSpPr>
              <p:cNvPr id="237" name="Rounded Rectangle 236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38" name="Rectangle 237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239" name="TextBox 238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has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knowledge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to prioritize</a:t>
                </a:r>
              </a:p>
            </p:txBody>
          </p:sp>
        </p:grpSp>
        <p:grpSp>
          <p:nvGrpSpPr>
            <p:cNvPr id="783" name="Group 900"/>
            <p:cNvGrpSpPr/>
            <p:nvPr/>
          </p:nvGrpSpPr>
          <p:grpSpPr>
            <a:xfrm>
              <a:off x="471446" y="3921763"/>
              <a:ext cx="1928826" cy="357190"/>
              <a:chOff x="828636" y="800072"/>
              <a:chExt cx="1928826" cy="357190"/>
            </a:xfrm>
          </p:grpSpPr>
          <p:sp>
            <p:nvSpPr>
              <p:cNvPr id="902" name="Rounded Rectangle 901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03" name="Rectangle 902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04" name="TextBox 903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has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direct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 contact with team</a:t>
                </a:r>
              </a:p>
            </p:txBody>
          </p:sp>
        </p:grpSp>
        <p:grpSp>
          <p:nvGrpSpPr>
            <p:cNvPr id="784" name="Group 904"/>
            <p:cNvGrpSpPr/>
            <p:nvPr/>
          </p:nvGrpSpPr>
          <p:grpSpPr>
            <a:xfrm>
              <a:off x="471446" y="4278953"/>
              <a:ext cx="1928826" cy="357190"/>
              <a:chOff x="828636" y="800072"/>
              <a:chExt cx="1928826" cy="357190"/>
            </a:xfrm>
          </p:grpSpPr>
          <p:sp>
            <p:nvSpPr>
              <p:cNvPr id="906" name="Rounded Rectangle 905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07" name="Rectangle 906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08" name="TextBox 907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has direct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contact with stakeholders</a:t>
                </a:r>
              </a:p>
            </p:txBody>
          </p:sp>
        </p:grpSp>
        <p:grpSp>
          <p:nvGrpSpPr>
            <p:cNvPr id="788" name="Group 984"/>
            <p:cNvGrpSpPr/>
            <p:nvPr/>
          </p:nvGrpSpPr>
          <p:grpSpPr>
            <a:xfrm>
              <a:off x="471446" y="4636143"/>
              <a:ext cx="1928826" cy="357190"/>
              <a:chOff x="828636" y="800072"/>
              <a:chExt cx="1928826" cy="357190"/>
            </a:xfrm>
          </p:grpSpPr>
          <p:sp>
            <p:nvSpPr>
              <p:cNvPr id="986" name="Rounded Rectangle 985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87" name="Rectangle 986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988" name="TextBox 987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PO speaks </a:t>
                </a:r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with one voice 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(in case PO is a team)</a:t>
                </a:r>
                <a:endParaRPr lang="sv-SE" sz="700" b="1" smtClean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792" name="Group 627"/>
          <p:cNvGrpSpPr/>
          <p:nvPr/>
        </p:nvGrpSpPr>
        <p:grpSpPr>
          <a:xfrm>
            <a:off x="2286150" y="6286520"/>
            <a:ext cx="1581841" cy="255136"/>
            <a:chOff x="542884" y="371444"/>
            <a:chExt cx="2214578" cy="357190"/>
          </a:xfrm>
        </p:grpSpPr>
        <p:sp>
          <p:nvSpPr>
            <p:cNvPr id="629" name="Rounded Rectangle 628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30" name="Rectangle 629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31" name="TextBox 630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Team members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sit together</a:t>
              </a:r>
              <a:endParaRPr lang="sv-SE" sz="700" b="1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8" name="TextBox 327"/>
          <p:cNvSpPr txBox="1"/>
          <p:nvPr/>
        </p:nvSpPr>
        <p:spPr>
          <a:xfrm>
            <a:off x="30584" y="183633"/>
            <a:ext cx="1785950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>
              <a:tabLst>
                <a:tab pos="387757" algn="l"/>
              </a:tabLst>
            </a:pPr>
            <a:r>
              <a:rPr lang="sv-SE" sz="700" smtClean="0">
                <a:latin typeface="Arial" pitchFamily="34" charset="0"/>
                <a:cs typeface="Arial" pitchFamily="34" charset="0"/>
              </a:rPr>
              <a:t>If you achieve these you can ignore the rest of the checklist. Your process is fine.</a:t>
            </a:r>
            <a:endParaRPr lang="sv-SE" sz="700">
              <a:latin typeface="Arial" pitchFamily="34" charset="0"/>
              <a:cs typeface="Arial" pitchFamily="34" charset="0"/>
            </a:endParaRPr>
          </a:p>
        </p:txBody>
      </p:sp>
      <p:sp>
        <p:nvSpPr>
          <p:cNvPr id="329" name="TextBox 328"/>
          <p:cNvSpPr txBox="1"/>
          <p:nvPr/>
        </p:nvSpPr>
        <p:spPr>
          <a:xfrm>
            <a:off x="2031013" y="183633"/>
            <a:ext cx="1928661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>
              <a:tabLst>
                <a:tab pos="387757" algn="l"/>
              </a:tabLst>
            </a:pPr>
            <a:r>
              <a:rPr lang="sv-SE" sz="700" smtClean="0">
                <a:latin typeface="Arial" pitchFamily="34" charset="0"/>
                <a:cs typeface="Arial" pitchFamily="34" charset="0"/>
              </a:rPr>
              <a:t>These are central to Scrum. Without these you probably shouldn’t call it Scrum.</a:t>
            </a:r>
          </a:p>
        </p:txBody>
      </p:sp>
      <p:sp>
        <p:nvSpPr>
          <p:cNvPr id="330" name="TextBox 329"/>
          <p:cNvSpPr txBox="1"/>
          <p:nvPr/>
        </p:nvSpPr>
        <p:spPr>
          <a:xfrm>
            <a:off x="2031014" y="1"/>
            <a:ext cx="1035311" cy="252816"/>
          </a:xfrm>
          <a:prstGeom prst="rect">
            <a:avLst/>
          </a:prstGeom>
          <a:noFill/>
        </p:spPr>
        <p:txBody>
          <a:bodyPr wrap="none" lIns="65306" tIns="32653" rIns="65306" bIns="32653" rtlCol="0">
            <a:spAutoFit/>
          </a:bodyPr>
          <a:lstStyle/>
          <a:p>
            <a:r>
              <a:rPr lang="sv-SE" b="1" smtClean="0">
                <a:latin typeface="+mj-lt"/>
                <a:cs typeface="Arial" pitchFamily="34" charset="0"/>
              </a:rPr>
              <a:t>Core Scrum</a:t>
            </a:r>
            <a:endParaRPr lang="sv-SE" b="1">
              <a:latin typeface="+mj-lt"/>
              <a:cs typeface="Arial" pitchFamily="34" charset="0"/>
            </a:endParaRPr>
          </a:p>
        </p:txBody>
      </p:sp>
      <p:sp>
        <p:nvSpPr>
          <p:cNvPr id="1036" name="Rounded Rectangle 1035"/>
          <p:cNvSpPr/>
          <p:nvPr/>
        </p:nvSpPr>
        <p:spPr bwMode="auto">
          <a:xfrm>
            <a:off x="4929190" y="928670"/>
            <a:ext cx="3724981" cy="4194407"/>
          </a:xfrm>
          <a:prstGeom prst="roundRect">
            <a:avLst>
              <a:gd name="adj" fmla="val 5027"/>
            </a:avLst>
          </a:pr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50000">
                <a:srgbClr val="98D3E8"/>
              </a:gs>
              <a:gs pos="100000">
                <a:srgbClr val="ECF6FA"/>
              </a:gs>
            </a:gsLst>
            <a:lin ang="135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65306" tIns="32653" rIns="65306" bIns="32653" numCol="1" rtlCol="0" anchor="ctr" anchorCtr="0" compatLnSpc="1">
            <a:prstTxWarp prst="textNoShape">
              <a:avLst/>
            </a:prstTxWarp>
          </a:bodyPr>
          <a:lstStyle/>
          <a:p>
            <a:pPr algn="ctr" defTabSz="653064"/>
            <a:endParaRPr lang="sv-SE" sz="900" smtClean="0"/>
          </a:p>
        </p:txBody>
      </p:sp>
      <p:grpSp>
        <p:nvGrpSpPr>
          <p:cNvPr id="796" name="Group 405"/>
          <p:cNvGrpSpPr/>
          <p:nvPr/>
        </p:nvGrpSpPr>
        <p:grpSpPr>
          <a:xfrm>
            <a:off x="5031245" y="2166904"/>
            <a:ext cx="1581841" cy="255136"/>
            <a:chOff x="542884" y="371444"/>
            <a:chExt cx="2214578" cy="357190"/>
          </a:xfrm>
        </p:grpSpPr>
        <p:sp>
          <p:nvSpPr>
            <p:cNvPr id="407" name="Rounded Rectangle 406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408" name="Rectangle 407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409" name="TextBox 408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PO has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product vision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that is in sync with PBL</a:t>
              </a:r>
              <a:endParaRPr lang="sv-SE" sz="7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97" name="Group 595"/>
          <p:cNvGrpSpPr/>
          <p:nvPr/>
        </p:nvGrpSpPr>
        <p:grpSpPr>
          <a:xfrm>
            <a:off x="5031245" y="2422040"/>
            <a:ext cx="1581841" cy="255136"/>
            <a:chOff x="542884" y="371444"/>
            <a:chExt cx="2214578" cy="357190"/>
          </a:xfrm>
        </p:grpSpPr>
        <p:sp>
          <p:nvSpPr>
            <p:cNvPr id="597" name="Rounded Rectangle 596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598" name="Rectangle 597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599" name="TextBox 598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PBL and product vision is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highly visible</a:t>
              </a:r>
            </a:p>
          </p:txBody>
        </p:sp>
      </p:grpSp>
      <p:grpSp>
        <p:nvGrpSpPr>
          <p:cNvPr id="798" name="Group 607"/>
          <p:cNvGrpSpPr/>
          <p:nvPr/>
        </p:nvGrpSpPr>
        <p:grpSpPr>
          <a:xfrm>
            <a:off x="5031245" y="2714620"/>
            <a:ext cx="1581841" cy="255136"/>
            <a:chOff x="542884" y="371444"/>
            <a:chExt cx="2214578" cy="357190"/>
          </a:xfrm>
        </p:grpSpPr>
        <p:sp>
          <p:nvSpPr>
            <p:cNvPr id="609" name="Rounded Rectangle 608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10" name="Rectangle 609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11" name="TextBox 610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Everyone on the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team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participates in estimating</a:t>
              </a:r>
            </a:p>
          </p:txBody>
        </p:sp>
      </p:grpSp>
      <p:grpSp>
        <p:nvGrpSpPr>
          <p:cNvPr id="799" name="Group 619"/>
          <p:cNvGrpSpPr/>
          <p:nvPr/>
        </p:nvGrpSpPr>
        <p:grpSpPr>
          <a:xfrm>
            <a:off x="5031245" y="2969756"/>
            <a:ext cx="1581841" cy="255136"/>
            <a:chOff x="542884" y="371444"/>
            <a:chExt cx="2214578" cy="357190"/>
          </a:xfrm>
        </p:grpSpPr>
        <p:sp>
          <p:nvSpPr>
            <p:cNvPr id="621" name="Rounded Rectangle 620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22" name="Rectangle 621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23" name="TextBox 622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PO available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when team is estimating</a:t>
              </a:r>
              <a:endParaRPr lang="sv-SE" sz="7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00" name="Group 631"/>
          <p:cNvGrpSpPr/>
          <p:nvPr/>
        </p:nvGrpSpPr>
        <p:grpSpPr>
          <a:xfrm>
            <a:off x="5031245" y="1602204"/>
            <a:ext cx="1581841" cy="255136"/>
            <a:chOff x="542884" y="371444"/>
            <a:chExt cx="2214578" cy="357190"/>
          </a:xfrm>
        </p:grpSpPr>
        <p:sp>
          <p:nvSpPr>
            <p:cNvPr id="633" name="Rounded Rectangle 632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34" name="Rectangle 633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35" name="TextBox 634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Team members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not locked into specific roles</a:t>
              </a:r>
              <a:endParaRPr lang="sv-SE" sz="7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01" name="Group 635"/>
          <p:cNvGrpSpPr/>
          <p:nvPr/>
        </p:nvGrpSpPr>
        <p:grpSpPr>
          <a:xfrm>
            <a:off x="5031245" y="1347068"/>
            <a:ext cx="1581841" cy="255136"/>
            <a:chOff x="542884" y="371444"/>
            <a:chExt cx="2214578" cy="357190"/>
          </a:xfrm>
        </p:grpSpPr>
        <p:sp>
          <p:nvSpPr>
            <p:cNvPr id="637" name="Rounded Rectangle 636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38" name="Rectangle 637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39" name="TextBox 638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Team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has all skills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needed to bring backlog items to Done</a:t>
              </a:r>
              <a:endParaRPr lang="sv-SE" sz="7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02" name="Group 639"/>
          <p:cNvGrpSpPr/>
          <p:nvPr/>
        </p:nvGrpSpPr>
        <p:grpSpPr>
          <a:xfrm>
            <a:off x="5031245" y="4578811"/>
            <a:ext cx="1581841" cy="255136"/>
            <a:chOff x="542884" y="371444"/>
            <a:chExt cx="2214578" cy="357190"/>
          </a:xfrm>
        </p:grpSpPr>
        <p:sp>
          <p:nvSpPr>
            <p:cNvPr id="641" name="Rounded Rectangle 640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42" name="Rectangle 641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643" name="TextBox 642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Team has a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Scrum Master (SM)</a:t>
              </a:r>
              <a:endParaRPr lang="sv-SE" sz="7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03" name="Group 724"/>
          <p:cNvGrpSpPr/>
          <p:nvPr/>
        </p:nvGrpSpPr>
        <p:grpSpPr>
          <a:xfrm>
            <a:off x="5031245" y="3524298"/>
            <a:ext cx="1581841" cy="255136"/>
            <a:chOff x="542884" y="371444"/>
            <a:chExt cx="2214578" cy="357190"/>
          </a:xfrm>
        </p:grpSpPr>
        <p:sp>
          <p:nvSpPr>
            <p:cNvPr id="726" name="Rounded Rectangle 725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27" name="Rectangle 726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28" name="TextBox 727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Whole team knows top 1-3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impediments</a:t>
              </a:r>
              <a:endParaRPr lang="sv-SE" sz="70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04" name="Group 732"/>
          <p:cNvGrpSpPr/>
          <p:nvPr/>
        </p:nvGrpSpPr>
        <p:grpSpPr>
          <a:xfrm>
            <a:off x="5235353" y="3779433"/>
            <a:ext cx="1377733" cy="255136"/>
            <a:chOff x="828636" y="800072"/>
            <a:chExt cx="1928826" cy="357190"/>
          </a:xfrm>
        </p:grpSpPr>
        <p:sp>
          <p:nvSpPr>
            <p:cNvPr id="734" name="Rounded Rectangle 733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35" name="Rectangle 734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36" name="TextBox 735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SM has strategy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for how to fix top impediment</a:t>
              </a:r>
            </a:p>
          </p:txBody>
        </p:sp>
      </p:grpSp>
      <p:grpSp>
        <p:nvGrpSpPr>
          <p:cNvPr id="808" name="Group 736"/>
          <p:cNvGrpSpPr/>
          <p:nvPr/>
        </p:nvGrpSpPr>
        <p:grpSpPr>
          <a:xfrm>
            <a:off x="5235353" y="4034569"/>
            <a:ext cx="1377733" cy="255136"/>
            <a:chOff x="828636" y="800072"/>
            <a:chExt cx="1928826" cy="357190"/>
          </a:xfrm>
        </p:grpSpPr>
        <p:sp>
          <p:nvSpPr>
            <p:cNvPr id="738" name="Rounded Rectangle 737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39" name="Rectangle 738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40" name="TextBox 739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SM focusing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on removing impediments</a:t>
              </a:r>
            </a:p>
          </p:txBody>
        </p:sp>
      </p:grpSp>
      <p:grpSp>
        <p:nvGrpSpPr>
          <p:cNvPr id="812" name="Group 740"/>
          <p:cNvGrpSpPr/>
          <p:nvPr/>
        </p:nvGrpSpPr>
        <p:grpSpPr>
          <a:xfrm>
            <a:off x="5235353" y="4289705"/>
            <a:ext cx="1377733" cy="255136"/>
            <a:chOff x="828636" y="800072"/>
            <a:chExt cx="1928826" cy="357190"/>
          </a:xfrm>
        </p:grpSpPr>
        <p:sp>
          <p:nvSpPr>
            <p:cNvPr id="742" name="Rounded Rectangle 741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43" name="Rectangle 742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44" name="TextBox 743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Escalated to management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when team can’t solve</a:t>
              </a:r>
            </a:p>
          </p:txBody>
        </p:sp>
      </p:grpSp>
      <p:grpSp>
        <p:nvGrpSpPr>
          <p:cNvPr id="816" name="Group 746"/>
          <p:cNvGrpSpPr/>
          <p:nvPr/>
        </p:nvGrpSpPr>
        <p:grpSpPr>
          <a:xfrm>
            <a:off x="6919249" y="2173684"/>
            <a:ext cx="1581841" cy="255136"/>
            <a:chOff x="614322" y="5086352"/>
            <a:chExt cx="2214578" cy="357190"/>
          </a:xfrm>
        </p:grpSpPr>
        <p:sp>
          <p:nvSpPr>
            <p:cNvPr id="748" name="Rounded Rectangle 747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49" name="Rectangle 748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50" name="TextBox 749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Velocity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is measured</a:t>
              </a:r>
            </a:p>
          </p:txBody>
        </p:sp>
      </p:grpSp>
      <p:grpSp>
        <p:nvGrpSpPr>
          <p:cNvPr id="817" name="Group 750"/>
          <p:cNvGrpSpPr/>
          <p:nvPr/>
        </p:nvGrpSpPr>
        <p:grpSpPr>
          <a:xfrm>
            <a:off x="7123357" y="2939091"/>
            <a:ext cx="1377733" cy="255136"/>
            <a:chOff x="828636" y="800072"/>
            <a:chExt cx="1928826" cy="357190"/>
          </a:xfrm>
        </p:grpSpPr>
        <p:sp>
          <p:nvSpPr>
            <p:cNvPr id="752" name="Rounded Rectangle 751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53" name="Rectangle 752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54" name="TextBox 753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Velocity only includes</a:t>
              </a:r>
              <a:br>
                <a:rPr lang="sv-SE" sz="700" smtClean="0">
                  <a:latin typeface="Arial" pitchFamily="34" charset="0"/>
                  <a:cs typeface="Arial" pitchFamily="34" charset="0"/>
                </a:rPr>
              </a:br>
              <a:r>
                <a:rPr lang="sv-SE" sz="700" smtClean="0">
                  <a:latin typeface="Arial" pitchFamily="34" charset="0"/>
                  <a:cs typeface="Arial" pitchFamily="34" charset="0"/>
                </a:rPr>
                <a:t>items that are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Done</a:t>
              </a:r>
            </a:p>
          </p:txBody>
        </p:sp>
      </p:grpSp>
      <p:grpSp>
        <p:nvGrpSpPr>
          <p:cNvPr id="818" name="Group 754"/>
          <p:cNvGrpSpPr/>
          <p:nvPr/>
        </p:nvGrpSpPr>
        <p:grpSpPr>
          <a:xfrm>
            <a:off x="7123357" y="2683956"/>
            <a:ext cx="1377733" cy="255136"/>
            <a:chOff x="828636" y="800072"/>
            <a:chExt cx="1928826" cy="357190"/>
          </a:xfrm>
        </p:grpSpPr>
        <p:sp>
          <p:nvSpPr>
            <p:cNvPr id="756" name="Rounded Rectangle 755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57" name="Rectangle 756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58" name="TextBox 757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PO uses velocity for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release planning</a:t>
              </a:r>
            </a:p>
          </p:txBody>
        </p:sp>
      </p:grpSp>
      <p:grpSp>
        <p:nvGrpSpPr>
          <p:cNvPr id="819" name="Group 762"/>
          <p:cNvGrpSpPr/>
          <p:nvPr/>
        </p:nvGrpSpPr>
        <p:grpSpPr>
          <a:xfrm>
            <a:off x="6919249" y="3245254"/>
            <a:ext cx="1581841" cy="255136"/>
            <a:chOff x="614322" y="5086352"/>
            <a:chExt cx="2214578" cy="357190"/>
          </a:xfrm>
        </p:grpSpPr>
        <p:sp>
          <p:nvSpPr>
            <p:cNvPr id="764" name="Rounded Rectangle 763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65" name="Rectangle 764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66" name="TextBox 765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Team has a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sprint burndown chart</a:t>
              </a:r>
            </a:p>
          </p:txBody>
        </p:sp>
      </p:grpSp>
      <p:grpSp>
        <p:nvGrpSpPr>
          <p:cNvPr id="820" name="Group 775"/>
          <p:cNvGrpSpPr/>
          <p:nvPr/>
        </p:nvGrpSpPr>
        <p:grpSpPr>
          <a:xfrm>
            <a:off x="6919249" y="1347068"/>
            <a:ext cx="1581841" cy="255136"/>
            <a:chOff x="542884" y="371444"/>
            <a:chExt cx="2214578" cy="357190"/>
          </a:xfrm>
        </p:grpSpPr>
        <p:sp>
          <p:nvSpPr>
            <p:cNvPr id="777" name="Rounded Rectangle 776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78" name="Rectangle 777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79" name="TextBox 778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PBL items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are broken into tasks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within a sprint</a:t>
              </a:r>
            </a:p>
          </p:txBody>
        </p:sp>
      </p:grpSp>
      <p:grpSp>
        <p:nvGrpSpPr>
          <p:cNvPr id="824" name="Group 783"/>
          <p:cNvGrpSpPr/>
          <p:nvPr/>
        </p:nvGrpSpPr>
        <p:grpSpPr>
          <a:xfrm>
            <a:off x="7123357" y="1857340"/>
            <a:ext cx="1377733" cy="255136"/>
            <a:chOff x="828636" y="800072"/>
            <a:chExt cx="1928826" cy="357190"/>
          </a:xfrm>
        </p:grpSpPr>
        <p:sp>
          <p:nvSpPr>
            <p:cNvPr id="785" name="Rounded Rectangle 784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86" name="Rectangle 785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87" name="TextBox 786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Estimates for ongoing tasks are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updated daily</a:t>
              </a:r>
            </a:p>
          </p:txBody>
        </p:sp>
      </p:grpSp>
      <p:grpSp>
        <p:nvGrpSpPr>
          <p:cNvPr id="825" name="Group 787"/>
          <p:cNvGrpSpPr/>
          <p:nvPr/>
        </p:nvGrpSpPr>
        <p:grpSpPr>
          <a:xfrm>
            <a:off x="7123357" y="3500390"/>
            <a:ext cx="1377733" cy="255136"/>
            <a:chOff x="828636" y="800072"/>
            <a:chExt cx="1928826" cy="357190"/>
          </a:xfrm>
        </p:grpSpPr>
        <p:sp>
          <p:nvSpPr>
            <p:cNvPr id="789" name="Rounded Rectangle 788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90" name="Rectangle 789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791" name="TextBox 790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Highly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visible</a:t>
              </a:r>
            </a:p>
          </p:txBody>
        </p:sp>
      </p:grpSp>
      <p:grpSp>
        <p:nvGrpSpPr>
          <p:cNvPr id="826" name="Group 803"/>
          <p:cNvGrpSpPr/>
          <p:nvPr/>
        </p:nvGrpSpPr>
        <p:grpSpPr>
          <a:xfrm>
            <a:off x="7123357" y="3755526"/>
            <a:ext cx="1377733" cy="255136"/>
            <a:chOff x="828636" y="800072"/>
            <a:chExt cx="1928826" cy="357190"/>
          </a:xfrm>
        </p:grpSpPr>
        <p:sp>
          <p:nvSpPr>
            <p:cNvPr id="805" name="Rounded Rectangle 804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06" name="Rectangle 805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07" name="TextBox 806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Updated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daily</a:t>
              </a:r>
            </a:p>
          </p:txBody>
        </p:sp>
      </p:grpSp>
      <p:grpSp>
        <p:nvGrpSpPr>
          <p:cNvPr id="827" name="Group 819"/>
          <p:cNvGrpSpPr/>
          <p:nvPr/>
        </p:nvGrpSpPr>
        <p:grpSpPr>
          <a:xfrm>
            <a:off x="7123357" y="4327006"/>
            <a:ext cx="1377733" cy="255136"/>
            <a:chOff x="828636" y="800072"/>
            <a:chExt cx="1928826" cy="357190"/>
          </a:xfrm>
        </p:grpSpPr>
        <p:sp>
          <p:nvSpPr>
            <p:cNvPr id="821" name="Rounded Rectangle 820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22" name="Rectangle 821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23" name="TextBox 822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PO participates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at least a  few times per week</a:t>
              </a:r>
            </a:p>
          </p:txBody>
        </p:sp>
      </p:grpSp>
      <p:grpSp>
        <p:nvGrpSpPr>
          <p:cNvPr id="828" name="Group 852"/>
          <p:cNvGrpSpPr/>
          <p:nvPr/>
        </p:nvGrpSpPr>
        <p:grpSpPr>
          <a:xfrm>
            <a:off x="7123357" y="2428820"/>
            <a:ext cx="1377733" cy="255136"/>
            <a:chOff x="828636" y="800072"/>
            <a:chExt cx="1928826" cy="357190"/>
          </a:xfrm>
        </p:grpSpPr>
        <p:sp>
          <p:nvSpPr>
            <p:cNvPr id="854" name="Rounded Rectangle 853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55" name="Rectangle 854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56" name="TextBox 855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All items in sprint plan have an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estimate</a:t>
              </a:r>
            </a:p>
          </p:txBody>
        </p:sp>
      </p:grpSp>
      <p:grpSp>
        <p:nvGrpSpPr>
          <p:cNvPr id="829" name="Group 970"/>
          <p:cNvGrpSpPr/>
          <p:nvPr/>
        </p:nvGrpSpPr>
        <p:grpSpPr>
          <a:xfrm>
            <a:off x="5235353" y="4833947"/>
            <a:ext cx="1377733" cy="255136"/>
            <a:chOff x="828636" y="800072"/>
            <a:chExt cx="1928826" cy="357190"/>
          </a:xfrm>
        </p:grpSpPr>
        <p:sp>
          <p:nvSpPr>
            <p:cNvPr id="972" name="Rounded Rectangle 971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73" name="Rectangle 972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74" name="TextBox 973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SM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sits with the team</a:t>
              </a:r>
              <a:endParaRPr lang="sv-SE" sz="700" b="1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33" name="Group 1003"/>
          <p:cNvGrpSpPr/>
          <p:nvPr/>
        </p:nvGrpSpPr>
        <p:grpSpPr>
          <a:xfrm>
            <a:off x="6919249" y="4071870"/>
            <a:ext cx="1581841" cy="255136"/>
            <a:chOff x="542884" y="371444"/>
            <a:chExt cx="2214578" cy="357190"/>
          </a:xfrm>
        </p:grpSpPr>
        <p:sp>
          <p:nvSpPr>
            <p:cNvPr id="1005" name="Rounded Rectangle 1004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06" name="Rectangle 1005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07" name="TextBox 1006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Daily Scrum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is every day, same time &amp; place</a:t>
              </a:r>
            </a:p>
          </p:txBody>
        </p:sp>
      </p:grpSp>
      <p:grpSp>
        <p:nvGrpSpPr>
          <p:cNvPr id="837" name="Group 1007"/>
          <p:cNvGrpSpPr/>
          <p:nvPr/>
        </p:nvGrpSpPr>
        <p:grpSpPr>
          <a:xfrm>
            <a:off x="7123357" y="1602204"/>
            <a:ext cx="1377733" cy="255136"/>
            <a:chOff x="828636" y="800072"/>
            <a:chExt cx="1928826" cy="357190"/>
          </a:xfrm>
        </p:grpSpPr>
        <p:sp>
          <p:nvSpPr>
            <p:cNvPr id="1009" name="Rounded Rectangle 1008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10" name="Rectangle 1009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11" name="TextBox 1010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Sprint tasks are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estimated</a:t>
              </a:r>
            </a:p>
          </p:txBody>
        </p:sp>
      </p:grpSp>
      <p:grpSp>
        <p:nvGrpSpPr>
          <p:cNvPr id="841" name="Group 1015"/>
          <p:cNvGrpSpPr/>
          <p:nvPr/>
        </p:nvGrpSpPr>
        <p:grpSpPr>
          <a:xfrm>
            <a:off x="5031245" y="3224891"/>
            <a:ext cx="1581841" cy="255136"/>
            <a:chOff x="542884" y="371444"/>
            <a:chExt cx="2214578" cy="357190"/>
          </a:xfrm>
        </p:grpSpPr>
        <p:sp>
          <p:nvSpPr>
            <p:cNvPr id="1017" name="Rounded Rectangle 1016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18" name="Rectangle 1017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19" name="TextBox 1018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Estimate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relative size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(story points) rather than time</a:t>
              </a:r>
            </a:p>
          </p:txBody>
        </p:sp>
      </p:grpSp>
      <p:grpSp>
        <p:nvGrpSpPr>
          <p:cNvPr id="845" name="Group 1024"/>
          <p:cNvGrpSpPr/>
          <p:nvPr/>
        </p:nvGrpSpPr>
        <p:grpSpPr>
          <a:xfrm>
            <a:off x="7123357" y="4582141"/>
            <a:ext cx="1377733" cy="255136"/>
            <a:chOff x="828636" y="800072"/>
            <a:chExt cx="1928826" cy="357190"/>
          </a:xfrm>
        </p:grpSpPr>
        <p:sp>
          <p:nvSpPr>
            <p:cNvPr id="1026" name="Rounded Rectangle 1025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27" name="Rectangle 1026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1028" name="TextBox 1027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Max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15 minutes</a:t>
              </a:r>
            </a:p>
          </p:txBody>
        </p:sp>
      </p:grpSp>
      <p:sp>
        <p:nvSpPr>
          <p:cNvPr id="1030" name="Rounded Rectangle 1029"/>
          <p:cNvSpPr/>
          <p:nvPr/>
        </p:nvSpPr>
        <p:spPr bwMode="auto">
          <a:xfrm>
            <a:off x="7123357" y="4837277"/>
            <a:ext cx="1377733" cy="255136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5306" tIns="32653" rIns="65306" bIns="32653" numCol="1" rtlCol="0" anchor="ctr" anchorCtr="0" compatLnSpc="1">
            <a:prstTxWarp prst="textNoShape">
              <a:avLst/>
            </a:prstTxWarp>
          </a:bodyPr>
          <a:lstStyle/>
          <a:p>
            <a:pPr algn="ctr" defTabSz="653064"/>
            <a:endParaRPr lang="sv-SE" sz="900" smtClean="0"/>
          </a:p>
        </p:txBody>
      </p:sp>
      <p:sp>
        <p:nvSpPr>
          <p:cNvPr id="1031" name="Rectangle 1030"/>
          <p:cNvSpPr/>
          <p:nvPr/>
        </p:nvSpPr>
        <p:spPr bwMode="auto">
          <a:xfrm>
            <a:off x="7174385" y="4888305"/>
            <a:ext cx="153081" cy="15308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5306" tIns="32653" rIns="65306" bIns="32653" numCol="1" rtlCol="0" anchor="ctr" anchorCtr="0" compatLnSpc="1">
            <a:prstTxWarp prst="textNoShape">
              <a:avLst/>
            </a:prstTxWarp>
          </a:bodyPr>
          <a:lstStyle/>
          <a:p>
            <a:pPr algn="ctr" defTabSz="653064"/>
            <a:endParaRPr lang="sv-SE" sz="900" smtClean="0"/>
          </a:p>
        </p:txBody>
      </p:sp>
      <p:sp>
        <p:nvSpPr>
          <p:cNvPr id="1032" name="TextBox 1031"/>
          <p:cNvSpPr txBox="1"/>
          <p:nvPr/>
        </p:nvSpPr>
        <p:spPr>
          <a:xfrm>
            <a:off x="7378493" y="4837277"/>
            <a:ext cx="1122597" cy="25513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sv-SE" sz="700" smtClean="0">
                <a:latin typeface="Arial" pitchFamily="34" charset="0"/>
                <a:cs typeface="Arial" pitchFamily="34" charset="0"/>
              </a:rPr>
              <a:t>Each team member </a:t>
            </a:r>
            <a:r>
              <a:rPr lang="sv-SE" sz="700" b="1" smtClean="0">
                <a:latin typeface="Arial" pitchFamily="34" charset="0"/>
                <a:cs typeface="Arial" pitchFamily="34" charset="0"/>
              </a:rPr>
              <a:t>knows what the others are doing</a:t>
            </a:r>
          </a:p>
        </p:txBody>
      </p:sp>
      <p:sp>
        <p:nvSpPr>
          <p:cNvPr id="332" name="TextBox 331"/>
          <p:cNvSpPr txBox="1"/>
          <p:nvPr/>
        </p:nvSpPr>
        <p:spPr>
          <a:xfrm>
            <a:off x="5031244" y="1153142"/>
            <a:ext cx="3418819" cy="175872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>
              <a:tabLst>
                <a:tab pos="387757" algn="l"/>
              </a:tabLst>
            </a:pPr>
            <a:r>
              <a:rPr lang="sv-SE" sz="700" smtClean="0">
                <a:latin typeface="Arial" pitchFamily="34" charset="0"/>
                <a:cs typeface="Arial" pitchFamily="34" charset="0"/>
              </a:rPr>
              <a:t>Most of these will usually be needed, but not always all of them. Experiment!</a:t>
            </a:r>
            <a:endParaRPr lang="sv-SE" sz="700">
              <a:latin typeface="Arial" pitchFamily="34" charset="0"/>
              <a:cs typeface="Arial" pitchFamily="34" charset="0"/>
            </a:endParaRPr>
          </a:p>
        </p:txBody>
      </p:sp>
      <p:sp>
        <p:nvSpPr>
          <p:cNvPr id="333" name="TextBox 332"/>
          <p:cNvSpPr txBox="1"/>
          <p:nvPr/>
        </p:nvSpPr>
        <p:spPr>
          <a:xfrm>
            <a:off x="5031244" y="938852"/>
            <a:ext cx="3321880" cy="252816"/>
          </a:xfrm>
          <a:prstGeom prst="rect">
            <a:avLst/>
          </a:prstGeom>
          <a:noFill/>
        </p:spPr>
        <p:txBody>
          <a:bodyPr wrap="none" lIns="65306" tIns="32653" rIns="65306" bIns="32653" rtlCol="0">
            <a:spAutoFit/>
          </a:bodyPr>
          <a:lstStyle/>
          <a:p>
            <a:r>
              <a:rPr lang="sv-SE" b="1" smtClean="0">
                <a:latin typeface="+mj-lt"/>
                <a:cs typeface="Arial" pitchFamily="34" charset="0"/>
              </a:rPr>
              <a:t>Recommended but not always necessary</a:t>
            </a:r>
            <a:endParaRPr lang="sv-SE" b="1">
              <a:latin typeface="+mj-lt"/>
              <a:cs typeface="Arial" pitchFamily="34" charset="0"/>
            </a:endParaRPr>
          </a:p>
        </p:txBody>
      </p:sp>
      <p:grpSp>
        <p:nvGrpSpPr>
          <p:cNvPr id="849" name="Group 338"/>
          <p:cNvGrpSpPr/>
          <p:nvPr/>
        </p:nvGrpSpPr>
        <p:grpSpPr>
          <a:xfrm>
            <a:off x="91982" y="4296462"/>
            <a:ext cx="1581841" cy="765407"/>
            <a:chOff x="3257528" y="8801128"/>
            <a:chExt cx="2214578" cy="1071570"/>
          </a:xfrm>
        </p:grpSpPr>
        <p:grpSp>
          <p:nvGrpSpPr>
            <p:cNvPr id="853" name="Group 807"/>
            <p:cNvGrpSpPr/>
            <p:nvPr/>
          </p:nvGrpSpPr>
          <p:grpSpPr>
            <a:xfrm>
              <a:off x="3257528" y="8801128"/>
              <a:ext cx="2214578" cy="357190"/>
              <a:chOff x="542884" y="371444"/>
              <a:chExt cx="2214578" cy="357190"/>
            </a:xfrm>
          </p:grpSpPr>
          <p:sp>
            <p:nvSpPr>
              <p:cNvPr id="809" name="Rounded Rectangle 808"/>
              <p:cNvSpPr/>
              <p:nvPr/>
            </p:nvSpPr>
            <p:spPr bwMode="auto">
              <a:xfrm>
                <a:off x="542884" y="371444"/>
                <a:ext cx="2214578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10" name="Rectangle 809"/>
              <p:cNvSpPr/>
              <p:nvPr/>
            </p:nvSpPr>
            <p:spPr bwMode="auto">
              <a:xfrm>
                <a:off x="614322" y="442882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11" name="TextBox 810"/>
              <p:cNvSpPr txBox="1"/>
              <p:nvPr/>
            </p:nvSpPr>
            <p:spPr>
              <a:xfrm>
                <a:off x="900074" y="371444"/>
                <a:ext cx="1857388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b="1" smtClean="0">
                    <a:latin typeface="Arial" pitchFamily="34" charset="0"/>
                    <a:cs typeface="Arial" pitchFamily="34" charset="0"/>
                  </a:rPr>
                  <a:t>Daily Scrum</a:t>
                </a:r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 happens</a:t>
                </a:r>
              </a:p>
            </p:txBody>
          </p:sp>
        </p:grpSp>
        <p:grpSp>
          <p:nvGrpSpPr>
            <p:cNvPr id="857" name="Group 811"/>
            <p:cNvGrpSpPr/>
            <p:nvPr/>
          </p:nvGrpSpPr>
          <p:grpSpPr>
            <a:xfrm>
              <a:off x="3543280" y="9158318"/>
              <a:ext cx="1928826" cy="357190"/>
              <a:chOff x="828636" y="800072"/>
              <a:chExt cx="1928826" cy="357190"/>
            </a:xfrm>
          </p:grpSpPr>
          <p:sp>
            <p:nvSpPr>
              <p:cNvPr id="813" name="Rounded Rectangle 812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14" name="Rectangle 813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815" name="TextBox 814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Whole team participates</a:t>
                </a:r>
              </a:p>
            </p:txBody>
          </p:sp>
        </p:grpSp>
        <p:grpSp>
          <p:nvGrpSpPr>
            <p:cNvPr id="858" name="Group 333"/>
            <p:cNvGrpSpPr/>
            <p:nvPr/>
          </p:nvGrpSpPr>
          <p:grpSpPr>
            <a:xfrm>
              <a:off x="3543280" y="9515508"/>
              <a:ext cx="1928826" cy="357190"/>
              <a:chOff x="828636" y="800072"/>
              <a:chExt cx="1928826" cy="357190"/>
            </a:xfrm>
          </p:grpSpPr>
          <p:sp>
            <p:nvSpPr>
              <p:cNvPr id="335" name="Rounded Rectangle 334"/>
              <p:cNvSpPr/>
              <p:nvPr/>
            </p:nvSpPr>
            <p:spPr bwMode="auto">
              <a:xfrm>
                <a:off x="828636" y="800072"/>
                <a:ext cx="1928826" cy="357190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336" name="Rectangle 335"/>
              <p:cNvSpPr/>
              <p:nvPr/>
            </p:nvSpPr>
            <p:spPr bwMode="auto">
              <a:xfrm>
                <a:off x="900074" y="871510"/>
                <a:ext cx="214314" cy="21431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53064"/>
                <a:endParaRPr lang="sv-SE" sz="900" smtClean="0"/>
              </a:p>
            </p:txBody>
          </p:sp>
          <p:sp>
            <p:nvSpPr>
              <p:cNvPr id="337" name="TextBox 336"/>
              <p:cNvSpPr txBox="1"/>
              <p:nvPr/>
            </p:nvSpPr>
            <p:spPr>
              <a:xfrm>
                <a:off x="1185826" y="800072"/>
                <a:ext cx="1571636" cy="3571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r>
                  <a:rPr lang="sv-SE" sz="700" smtClean="0">
                    <a:latin typeface="Arial" pitchFamily="34" charset="0"/>
                    <a:cs typeface="Arial" pitchFamily="34" charset="0"/>
                  </a:rPr>
                  <a:t>Problems &amp; impediments are surfaced</a:t>
                </a:r>
              </a:p>
            </p:txBody>
          </p:sp>
        </p:grpSp>
      </p:grpSp>
      <p:sp>
        <p:nvSpPr>
          <p:cNvPr id="368" name="Rounded Rectangle 367"/>
          <p:cNvSpPr/>
          <p:nvPr/>
        </p:nvSpPr>
        <p:spPr bwMode="auto">
          <a:xfrm>
            <a:off x="4929190" y="5163923"/>
            <a:ext cx="1785950" cy="1326706"/>
          </a:xfrm>
          <a:prstGeom prst="roundRect">
            <a:avLst>
              <a:gd name="adj" fmla="val 9378"/>
            </a:avLst>
          </a:prstGeom>
          <a:gradFill flip="none" rotWithShape="1">
            <a:gsLst>
              <a:gs pos="0">
                <a:srgbClr val="AB8ECE"/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F2EFF7"/>
              </a:gs>
            </a:gsLst>
            <a:lin ang="135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65306" tIns="32653" rIns="65306" bIns="32653" numCol="1" rtlCol="0" anchor="ctr" anchorCtr="0" compatLnSpc="1">
            <a:prstTxWarp prst="textNoShape">
              <a:avLst/>
            </a:prstTxWarp>
          </a:bodyPr>
          <a:lstStyle/>
          <a:p>
            <a:pPr algn="ctr" defTabSz="653064"/>
            <a:endParaRPr lang="sv-SE" sz="900" smtClean="0"/>
          </a:p>
        </p:txBody>
      </p:sp>
      <p:grpSp>
        <p:nvGrpSpPr>
          <p:cNvPr id="859" name="Group 350"/>
          <p:cNvGrpSpPr/>
          <p:nvPr/>
        </p:nvGrpSpPr>
        <p:grpSpPr>
          <a:xfrm>
            <a:off x="5031245" y="5673084"/>
            <a:ext cx="1581841" cy="255136"/>
            <a:chOff x="614322" y="5086352"/>
            <a:chExt cx="2214578" cy="357190"/>
          </a:xfrm>
        </p:grpSpPr>
        <p:sp>
          <p:nvSpPr>
            <p:cNvPr id="352" name="Rounded Rectangle 351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53" name="Rectangle 352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54" name="TextBox 353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You have a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Chief Product Owner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(if many POs)</a:t>
              </a:r>
            </a:p>
          </p:txBody>
        </p:sp>
      </p:grpSp>
      <p:grpSp>
        <p:nvGrpSpPr>
          <p:cNvPr id="860" name="Group 354"/>
          <p:cNvGrpSpPr/>
          <p:nvPr/>
        </p:nvGrpSpPr>
        <p:grpSpPr>
          <a:xfrm>
            <a:off x="5031245" y="5928220"/>
            <a:ext cx="1581841" cy="255136"/>
            <a:chOff x="614322" y="5086352"/>
            <a:chExt cx="2214578" cy="357190"/>
          </a:xfrm>
        </p:grpSpPr>
        <p:sp>
          <p:nvSpPr>
            <p:cNvPr id="356" name="Rounded Rectangle 355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57" name="Rectangle 356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58" name="TextBox 357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Dependent teams do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Scrum of Scrums</a:t>
              </a:r>
              <a:endParaRPr lang="sv-SE" sz="70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1" name="Group 362"/>
          <p:cNvGrpSpPr/>
          <p:nvPr/>
        </p:nvGrpSpPr>
        <p:grpSpPr>
          <a:xfrm>
            <a:off x="5031245" y="6184466"/>
            <a:ext cx="1581841" cy="255136"/>
            <a:chOff x="614322" y="5086352"/>
            <a:chExt cx="2214578" cy="357190"/>
          </a:xfrm>
        </p:grpSpPr>
        <p:sp>
          <p:nvSpPr>
            <p:cNvPr id="364" name="Rounded Rectangle 363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65" name="Rectangle 364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66" name="TextBox 365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Dependent teams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 integrate within each sprint</a:t>
              </a:r>
            </a:p>
          </p:txBody>
        </p:sp>
      </p:grpSp>
      <p:sp>
        <p:nvSpPr>
          <p:cNvPr id="369" name="TextBox 368"/>
          <p:cNvSpPr txBox="1"/>
          <p:nvPr/>
        </p:nvSpPr>
        <p:spPr>
          <a:xfrm>
            <a:off x="4980218" y="5174105"/>
            <a:ext cx="697535" cy="252816"/>
          </a:xfrm>
          <a:prstGeom prst="rect">
            <a:avLst/>
          </a:prstGeom>
          <a:noFill/>
        </p:spPr>
        <p:txBody>
          <a:bodyPr wrap="none" lIns="65306" tIns="32653" rIns="65306" bIns="32653" rtlCol="0">
            <a:spAutoFit/>
          </a:bodyPr>
          <a:lstStyle/>
          <a:p>
            <a:r>
              <a:rPr lang="sv-SE" b="1" smtClean="0">
                <a:latin typeface="+mj-lt"/>
                <a:cs typeface="Arial" pitchFamily="34" charset="0"/>
              </a:rPr>
              <a:t>Scaling</a:t>
            </a:r>
            <a:endParaRPr lang="sv-SE" b="1">
              <a:latin typeface="+mj-lt"/>
              <a:cs typeface="Arial" pitchFamily="34" charset="0"/>
            </a:endParaRPr>
          </a:p>
        </p:txBody>
      </p:sp>
      <p:sp>
        <p:nvSpPr>
          <p:cNvPr id="370" name="Rounded Rectangle 369"/>
          <p:cNvSpPr/>
          <p:nvPr/>
        </p:nvSpPr>
        <p:spPr bwMode="auto">
          <a:xfrm>
            <a:off x="6817194" y="5163923"/>
            <a:ext cx="1836977" cy="1326706"/>
          </a:xfrm>
          <a:prstGeom prst="roundRect">
            <a:avLst>
              <a:gd name="adj" fmla="val 10166"/>
            </a:avLst>
          </a:prstGeom>
          <a:gradFill flip="none" rotWithShape="1">
            <a:gsLst>
              <a:gs pos="0">
                <a:srgbClr val="8FCE4A"/>
              </a:gs>
              <a:gs pos="50000">
                <a:srgbClr val="BCE292"/>
              </a:gs>
              <a:gs pos="100000">
                <a:srgbClr val="ECF6FA"/>
              </a:gs>
            </a:gsLst>
            <a:lin ang="135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65306" tIns="32653" rIns="65306" bIns="32653" numCol="1" rtlCol="0" anchor="ctr" anchorCtr="0" compatLnSpc="1">
            <a:prstTxWarp prst="textNoShape">
              <a:avLst/>
            </a:prstTxWarp>
          </a:bodyPr>
          <a:lstStyle/>
          <a:p>
            <a:pPr algn="ctr" defTabSz="653064"/>
            <a:endParaRPr lang="sv-SE" sz="900" smtClean="0"/>
          </a:p>
        </p:txBody>
      </p:sp>
      <p:grpSp>
        <p:nvGrpSpPr>
          <p:cNvPr id="862" name="Group 880"/>
          <p:cNvGrpSpPr/>
          <p:nvPr/>
        </p:nvGrpSpPr>
        <p:grpSpPr>
          <a:xfrm>
            <a:off x="6919249" y="5684376"/>
            <a:ext cx="1581841" cy="255136"/>
            <a:chOff x="614322" y="5086352"/>
            <a:chExt cx="2214578" cy="357190"/>
          </a:xfrm>
        </p:grpSpPr>
        <p:sp>
          <p:nvSpPr>
            <p:cNvPr id="882" name="Rounded Rectangle 881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83" name="Rectangle 882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884" name="TextBox 883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Having fun!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High energy level. </a:t>
              </a:r>
              <a:endParaRPr lang="sv-SE" sz="700" b="1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3" name="Group 936"/>
          <p:cNvGrpSpPr/>
          <p:nvPr/>
        </p:nvGrpSpPr>
        <p:grpSpPr>
          <a:xfrm>
            <a:off x="6919249" y="5939511"/>
            <a:ext cx="1581841" cy="255136"/>
            <a:chOff x="614322" y="5086352"/>
            <a:chExt cx="2214578" cy="357190"/>
          </a:xfrm>
        </p:grpSpPr>
        <p:sp>
          <p:nvSpPr>
            <p:cNvPr id="938" name="Rounded Rectangle 937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39" name="Rectangle 938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40" name="TextBox 939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Overtime work is rare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and happens voluntarily</a:t>
              </a:r>
            </a:p>
          </p:txBody>
        </p:sp>
      </p:grpSp>
      <p:grpSp>
        <p:nvGrpSpPr>
          <p:cNvPr id="864" name="Group 941"/>
          <p:cNvGrpSpPr/>
          <p:nvPr/>
        </p:nvGrpSpPr>
        <p:grpSpPr>
          <a:xfrm>
            <a:off x="6919249" y="6194647"/>
            <a:ext cx="1581841" cy="255136"/>
            <a:chOff x="614322" y="5086352"/>
            <a:chExt cx="2214578" cy="357190"/>
          </a:xfrm>
        </p:grpSpPr>
        <p:sp>
          <p:nvSpPr>
            <p:cNvPr id="943" name="Rounded Rectangle 942"/>
            <p:cNvSpPr/>
            <p:nvPr/>
          </p:nvSpPr>
          <p:spPr bwMode="auto">
            <a:xfrm>
              <a:off x="614322" y="5086352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44" name="Rectangle 943"/>
            <p:cNvSpPr/>
            <p:nvPr/>
          </p:nvSpPr>
          <p:spPr bwMode="auto">
            <a:xfrm>
              <a:off x="685760" y="515779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945" name="TextBox 944"/>
            <p:cNvSpPr txBox="1"/>
            <p:nvPr/>
          </p:nvSpPr>
          <p:spPr>
            <a:xfrm>
              <a:off x="971512" y="5086352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Discussing, criticizing, and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experimenting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 with the process</a:t>
              </a:r>
            </a:p>
          </p:txBody>
        </p:sp>
      </p:grpSp>
      <p:sp>
        <p:nvSpPr>
          <p:cNvPr id="371" name="TextBox 370"/>
          <p:cNvSpPr txBox="1"/>
          <p:nvPr/>
        </p:nvSpPr>
        <p:spPr>
          <a:xfrm>
            <a:off x="6868222" y="5163923"/>
            <a:ext cx="1574607" cy="252816"/>
          </a:xfrm>
          <a:prstGeom prst="rect">
            <a:avLst/>
          </a:prstGeom>
          <a:noFill/>
        </p:spPr>
        <p:txBody>
          <a:bodyPr wrap="none" lIns="65306" tIns="32653" rIns="65306" bIns="32653" rtlCol="0">
            <a:spAutoFit/>
          </a:bodyPr>
          <a:lstStyle/>
          <a:p>
            <a:r>
              <a:rPr lang="sv-SE" b="1" smtClean="0">
                <a:latin typeface="+mj-lt"/>
                <a:cs typeface="Arial" pitchFamily="34" charset="0"/>
              </a:rPr>
              <a:t>Positive indicators</a:t>
            </a:r>
            <a:endParaRPr lang="sv-SE" b="1">
              <a:latin typeface="+mj-lt"/>
              <a:cs typeface="Arial" pitchFamily="34" charset="0"/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5184326" y="0"/>
            <a:ext cx="3741960" cy="549601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>
              <a:tabLst>
                <a:tab pos="387757" algn="l"/>
              </a:tabLst>
            </a:pPr>
            <a:r>
              <a:rPr lang="sv-SE" sz="3100" b="1" smtClean="0">
                <a:solidFill>
                  <a:schemeClr val="tx1">
                    <a:lumMod val="75000"/>
                  </a:schemeClr>
                </a:solidFill>
                <a:latin typeface="Bradley Hand ITC TT-Bold"/>
                <a:cs typeface="Bradley Hand ITC TT-Bold"/>
              </a:rPr>
              <a:t>Scrum Checklist</a:t>
            </a:r>
          </a:p>
        </p:txBody>
      </p:sp>
      <p:pic>
        <p:nvPicPr>
          <p:cNvPr id="2" name="Picture 2" descr="D:\files\Crisp\svn\trunk\Grafisk Profil\Logotyp\RGB-färg\crisp_logo_mot_vitt_rgb-sma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1429" y="435428"/>
            <a:ext cx="357190" cy="362186"/>
          </a:xfrm>
          <a:prstGeom prst="rect">
            <a:avLst/>
          </a:prstGeom>
          <a:noFill/>
        </p:spPr>
      </p:pic>
      <p:sp>
        <p:nvSpPr>
          <p:cNvPr id="376" name="Rectangle 375"/>
          <p:cNvSpPr/>
          <p:nvPr/>
        </p:nvSpPr>
        <p:spPr>
          <a:xfrm>
            <a:off x="4776109" y="6643710"/>
            <a:ext cx="3673954" cy="189054"/>
          </a:xfrm>
          <a:prstGeom prst="rect">
            <a:avLst/>
          </a:prstGeom>
        </p:spPr>
        <p:txBody>
          <a:bodyPr wrap="square" lIns="65306" tIns="32653" rIns="65306" bIns="32653">
            <a:spAutoFit/>
          </a:bodyPr>
          <a:lstStyle/>
          <a:p>
            <a:pPr marL="129252" algn="ctr">
              <a:tabLst>
                <a:tab pos="258505" algn="l"/>
              </a:tabLst>
            </a:pPr>
            <a:r>
              <a:rPr lang="sv-SE" sz="80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http://www.crisp.se/scrum/checklist     |    Version 2.1 (2009-08-17)</a:t>
            </a:r>
          </a:p>
        </p:txBody>
      </p:sp>
      <p:sp>
        <p:nvSpPr>
          <p:cNvPr id="377" name="TextBox 376"/>
          <p:cNvSpPr txBox="1"/>
          <p:nvPr/>
        </p:nvSpPr>
        <p:spPr>
          <a:xfrm>
            <a:off x="6102814" y="-40845"/>
            <a:ext cx="1066226" cy="252816"/>
          </a:xfrm>
          <a:prstGeom prst="rect">
            <a:avLst/>
          </a:prstGeom>
          <a:noFill/>
        </p:spPr>
        <p:txBody>
          <a:bodyPr wrap="none" lIns="65306" tIns="32653" rIns="65306" bIns="32653" rtlCol="0">
            <a:spAutoFit/>
          </a:bodyPr>
          <a:lstStyle/>
          <a:p>
            <a:r>
              <a:rPr lang="sv-SE" smtClean="0">
                <a:solidFill>
                  <a:schemeClr val="tx1">
                    <a:lumMod val="75000"/>
                  </a:schemeClr>
                </a:solidFill>
                <a:latin typeface="Bradley Hand ITC TT-Bold"/>
                <a:cs typeface="Bradley Hand ITC TT-Bold"/>
              </a:rPr>
              <a:t>the unofficial</a:t>
            </a:r>
            <a:endParaRPr lang="sv-SE">
              <a:solidFill>
                <a:schemeClr val="tx1">
                  <a:lumMod val="75000"/>
                </a:schemeClr>
              </a:solidFill>
              <a:latin typeface="Bradley Hand ITC TT-Bold"/>
              <a:cs typeface="Bradley Hand ITC TT-Bold"/>
            </a:endParaRPr>
          </a:p>
        </p:txBody>
      </p:sp>
      <p:sp>
        <p:nvSpPr>
          <p:cNvPr id="381" name="Rectangle 380"/>
          <p:cNvSpPr/>
          <p:nvPr/>
        </p:nvSpPr>
        <p:spPr>
          <a:xfrm>
            <a:off x="6251489" y="732157"/>
            <a:ext cx="931742" cy="204443"/>
          </a:xfrm>
          <a:prstGeom prst="rect">
            <a:avLst/>
          </a:prstGeom>
        </p:spPr>
        <p:txBody>
          <a:bodyPr wrap="none" lIns="65306" tIns="32653" rIns="65306" bIns="32653">
            <a:spAutoFit/>
          </a:bodyPr>
          <a:lstStyle/>
          <a:p>
            <a:pPr marL="129252" algn="ctr">
              <a:tabLst>
                <a:tab pos="258505" algn="l"/>
              </a:tabLst>
            </a:pPr>
            <a:r>
              <a:rPr lang="sv-SE" sz="900" smtClean="0">
                <a:solidFill>
                  <a:schemeClr val="tx1">
                    <a:lumMod val="75000"/>
                  </a:schemeClr>
                </a:solidFill>
                <a:latin typeface="Century Gothic" pitchFamily="34" charset="0"/>
                <a:cs typeface="Arial" pitchFamily="34" charset="0"/>
              </a:rPr>
              <a:t>Henrik Kniberg</a:t>
            </a:r>
          </a:p>
        </p:txBody>
      </p:sp>
      <p:sp>
        <p:nvSpPr>
          <p:cNvPr id="383" name="TextBox 382"/>
          <p:cNvSpPr txBox="1"/>
          <p:nvPr/>
        </p:nvSpPr>
        <p:spPr>
          <a:xfrm>
            <a:off x="4623027" y="6512895"/>
            <a:ext cx="4592443" cy="189054"/>
          </a:xfrm>
          <a:prstGeom prst="rect">
            <a:avLst/>
          </a:prstGeom>
          <a:noFill/>
          <a:ln w="3175">
            <a:noFill/>
            <a:prstDash val="sysDot"/>
          </a:ln>
        </p:spPr>
        <p:txBody>
          <a:bodyPr wrap="square" lIns="65306" tIns="32653" rIns="65306" bIns="32653" rtlCol="0">
            <a:spAutoFit/>
          </a:bodyPr>
          <a:lstStyle/>
          <a:p>
            <a:pPr>
              <a:tabLst>
                <a:tab pos="258505" algn="l"/>
              </a:tabLst>
            </a:pPr>
            <a:r>
              <a:rPr lang="sv-SE" sz="800" b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PO </a:t>
            </a:r>
            <a:r>
              <a:rPr lang="sv-SE" sz="80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= Product owner   </a:t>
            </a:r>
            <a:r>
              <a:rPr lang="sv-SE" sz="800" b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SM </a:t>
            </a:r>
            <a:r>
              <a:rPr lang="sv-SE" sz="80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= Scrum Master    </a:t>
            </a:r>
            <a:r>
              <a:rPr lang="sv-SE" sz="800" b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PBL </a:t>
            </a:r>
            <a:r>
              <a:rPr lang="sv-SE" sz="80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= Product Backlog   </a:t>
            </a:r>
            <a:r>
              <a:rPr lang="sv-SE" sz="800" b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DoD </a:t>
            </a:r>
            <a:r>
              <a:rPr lang="sv-SE" sz="80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= Definition of Done</a:t>
            </a:r>
            <a:endParaRPr lang="sv-SE" sz="80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65" name="Group 366"/>
          <p:cNvGrpSpPr/>
          <p:nvPr/>
        </p:nvGrpSpPr>
        <p:grpSpPr>
          <a:xfrm>
            <a:off x="2490258" y="5989428"/>
            <a:ext cx="1377733" cy="255136"/>
            <a:chOff x="828636" y="800072"/>
            <a:chExt cx="1928826" cy="357190"/>
          </a:xfrm>
        </p:grpSpPr>
        <p:sp>
          <p:nvSpPr>
            <p:cNvPr id="374" name="Rounded Rectangle 373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78" name="Rectangle 377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79" name="TextBox 378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Team usually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delivers what they committed to</a:t>
              </a:r>
            </a:p>
          </p:txBody>
        </p:sp>
      </p:grpSp>
      <p:sp>
        <p:nvSpPr>
          <p:cNvPr id="380" name="TextBox 379"/>
          <p:cNvSpPr txBox="1"/>
          <p:nvPr/>
        </p:nvSpPr>
        <p:spPr>
          <a:xfrm>
            <a:off x="6868221" y="5378213"/>
            <a:ext cx="173492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>
              <a:tabLst>
                <a:tab pos="387757" algn="l"/>
              </a:tabLst>
            </a:pPr>
            <a:r>
              <a:rPr lang="sv-SE" sz="700" smtClean="0">
                <a:latin typeface="Arial" pitchFamily="34" charset="0"/>
                <a:cs typeface="Arial" pitchFamily="34" charset="0"/>
              </a:rPr>
              <a:t>Leading indicators of a</a:t>
            </a:r>
            <a:br>
              <a:rPr lang="sv-SE" sz="700" smtClean="0">
                <a:latin typeface="Arial" pitchFamily="34" charset="0"/>
                <a:cs typeface="Arial" pitchFamily="34" charset="0"/>
              </a:rPr>
            </a:br>
            <a:r>
              <a:rPr lang="sv-SE" sz="700" smtClean="0">
                <a:latin typeface="Arial" pitchFamily="34" charset="0"/>
                <a:cs typeface="Arial" pitchFamily="34" charset="0"/>
              </a:rPr>
              <a:t>good Scrum implementation.</a:t>
            </a:r>
            <a:endParaRPr lang="sv-SE" sz="7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" name="TextBox 381"/>
          <p:cNvSpPr txBox="1"/>
          <p:nvPr/>
        </p:nvSpPr>
        <p:spPr>
          <a:xfrm>
            <a:off x="4980217" y="5388401"/>
            <a:ext cx="173492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>
              <a:tabLst>
                <a:tab pos="387757" algn="l"/>
              </a:tabLst>
            </a:pPr>
            <a:r>
              <a:rPr lang="sv-SE" sz="700" smtClean="0">
                <a:latin typeface="Arial" pitchFamily="34" charset="0"/>
                <a:cs typeface="Arial" pitchFamily="34" charset="0"/>
              </a:rPr>
              <a:t>These are pretty fundamental to any Scrum scaling effort.</a:t>
            </a:r>
            <a:endParaRPr lang="sv-SE" sz="7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69" name="Group 383"/>
          <p:cNvGrpSpPr/>
          <p:nvPr/>
        </p:nvGrpSpPr>
        <p:grpSpPr>
          <a:xfrm>
            <a:off x="2479887" y="6541656"/>
            <a:ext cx="1377733" cy="255136"/>
            <a:chOff x="828636" y="800072"/>
            <a:chExt cx="1928826" cy="357190"/>
          </a:xfrm>
        </p:grpSpPr>
        <p:sp>
          <p:nvSpPr>
            <p:cNvPr id="385" name="Rounded Rectangle 384"/>
            <p:cNvSpPr/>
            <p:nvPr/>
          </p:nvSpPr>
          <p:spPr bwMode="auto">
            <a:xfrm>
              <a:off x="828636" y="800072"/>
              <a:ext cx="1928826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86" name="Rectangle 385"/>
            <p:cNvSpPr/>
            <p:nvPr/>
          </p:nvSpPr>
          <p:spPr bwMode="auto">
            <a:xfrm>
              <a:off x="900074" y="871510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87" name="TextBox 386"/>
            <p:cNvSpPr txBox="1"/>
            <p:nvPr/>
          </p:nvSpPr>
          <p:spPr>
            <a:xfrm>
              <a:off x="1185826" y="800072"/>
              <a:ext cx="1571636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Max 9 people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per team</a:t>
              </a:r>
              <a:endParaRPr lang="sv-SE" sz="700" b="1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73" name="Group 387"/>
          <p:cNvGrpSpPr/>
          <p:nvPr/>
        </p:nvGrpSpPr>
        <p:grpSpPr>
          <a:xfrm>
            <a:off x="5031245" y="1860766"/>
            <a:ext cx="1581841" cy="255136"/>
            <a:chOff x="542884" y="371444"/>
            <a:chExt cx="2214578" cy="357190"/>
          </a:xfrm>
        </p:grpSpPr>
        <p:sp>
          <p:nvSpPr>
            <p:cNvPr id="389" name="Rounded Rectangle 388"/>
            <p:cNvSpPr/>
            <p:nvPr/>
          </p:nvSpPr>
          <p:spPr bwMode="auto">
            <a:xfrm>
              <a:off x="542884" y="371444"/>
              <a:ext cx="2214578" cy="357190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90" name="Rectangle 389"/>
            <p:cNvSpPr/>
            <p:nvPr/>
          </p:nvSpPr>
          <p:spPr bwMode="auto">
            <a:xfrm>
              <a:off x="614322" y="442882"/>
              <a:ext cx="214314" cy="2143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53064"/>
              <a:endParaRPr lang="sv-SE" sz="900" smtClean="0"/>
            </a:p>
          </p:txBody>
        </p:sp>
        <p:sp>
          <p:nvSpPr>
            <p:cNvPr id="391" name="TextBox 390"/>
            <p:cNvSpPr txBox="1"/>
            <p:nvPr/>
          </p:nvSpPr>
          <p:spPr>
            <a:xfrm>
              <a:off x="900074" y="371444"/>
              <a:ext cx="1857388" cy="3571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r>
                <a:rPr lang="sv-SE" sz="700" smtClean="0">
                  <a:latin typeface="Arial" pitchFamily="34" charset="0"/>
                  <a:cs typeface="Arial" pitchFamily="34" charset="0"/>
                </a:rPr>
                <a:t>Iterations that are </a:t>
              </a:r>
              <a:r>
                <a:rPr lang="sv-SE" sz="700" b="1" smtClean="0">
                  <a:latin typeface="Arial" pitchFamily="34" charset="0"/>
                  <a:cs typeface="Arial" pitchFamily="34" charset="0"/>
                </a:rPr>
                <a:t>doomed to fail </a:t>
              </a:r>
              <a:r>
                <a:rPr lang="sv-SE" sz="700" smtClean="0">
                  <a:latin typeface="Arial" pitchFamily="34" charset="0"/>
                  <a:cs typeface="Arial" pitchFamily="34" charset="0"/>
                </a:rPr>
                <a:t>are terminated early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Simulation:</a:t>
            </a:r>
            <a:br>
              <a:rPr lang="sv-SE" sz="9600" smtClean="0"/>
            </a:br>
            <a:r>
              <a:rPr lang="sv-SE" sz="9600" smtClean="0"/>
              <a:t>Ball points game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41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Exercise </a:t>
            </a:r>
            <a:r>
              <a:rPr lang="sv-SE" dirty="0" smtClean="0"/>
              <a:t>–</a:t>
            </a:r>
            <a:r>
              <a:rPr lang="en-GB" dirty="0" smtClean="0"/>
              <a:t> Ball points game</a:t>
            </a:r>
            <a:endParaRPr lang="en-GB" dirty="0"/>
          </a:p>
        </p:txBody>
      </p:sp>
      <p:sp>
        <p:nvSpPr>
          <p:cNvPr id="7" name="Platshållare för innehåll 6"/>
          <p:cNvSpPr>
            <a:spLocks noGrp="1"/>
          </p:cNvSpPr>
          <p:nvPr>
            <p:ph idx="1"/>
          </p:nvPr>
        </p:nvSpPr>
        <p:spPr>
          <a:xfrm>
            <a:off x="142908" y="1071546"/>
            <a:ext cx="9144000" cy="2357454"/>
          </a:xfrm>
        </p:spPr>
        <p:txBody>
          <a:bodyPr/>
          <a:lstStyle/>
          <a:p>
            <a:pPr>
              <a:buNone/>
            </a:pPr>
            <a:r>
              <a:rPr lang="en-GB" smtClean="0"/>
              <a:t>Goal: Pass </a:t>
            </a:r>
            <a:r>
              <a:rPr lang="en-GB" dirty="0" smtClean="0"/>
              <a:t>as </a:t>
            </a:r>
            <a:r>
              <a:rPr lang="en-GB" smtClean="0"/>
              <a:t>many balls as possible </a:t>
            </a:r>
            <a:r>
              <a:rPr lang="en-GB" dirty="0" smtClean="0"/>
              <a:t>during </a:t>
            </a:r>
            <a:r>
              <a:rPr lang="en-GB" smtClean="0"/>
              <a:t>2 minutes</a:t>
            </a:r>
            <a:endParaRPr lang="en-GB" dirty="0" smtClean="0"/>
          </a:p>
          <a:p>
            <a:pPr lvl="1"/>
            <a:r>
              <a:rPr lang="en-GB" dirty="0" smtClean="0"/>
              <a:t>Ball </a:t>
            </a:r>
            <a:r>
              <a:rPr lang="en-GB" smtClean="0"/>
              <a:t>should be touched by everyone </a:t>
            </a:r>
            <a:r>
              <a:rPr lang="en-GB" dirty="0" smtClean="0"/>
              <a:t>before it counts</a:t>
            </a:r>
          </a:p>
          <a:p>
            <a:pPr lvl="1"/>
            <a:r>
              <a:rPr lang="en-GB" smtClean="0"/>
              <a:t>Ball must have air time when passed (can’t be handed over)</a:t>
            </a:r>
            <a:endParaRPr lang="en-GB" dirty="0" smtClean="0"/>
          </a:p>
          <a:p>
            <a:pPr lvl="1"/>
            <a:r>
              <a:rPr lang="en-GB" smtClean="0"/>
              <a:t>Can’t pass to your direct neighbour</a:t>
            </a:r>
          </a:p>
          <a:p>
            <a:pPr lvl="1"/>
            <a:r>
              <a:rPr lang="en-GB" smtClean="0"/>
              <a:t>Use </a:t>
            </a:r>
            <a:r>
              <a:rPr lang="en-GB" dirty="0" smtClean="0"/>
              <a:t>nothing </a:t>
            </a:r>
            <a:r>
              <a:rPr lang="en-GB" smtClean="0"/>
              <a:t>but hands</a:t>
            </a: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71472" y="3357562"/>
          <a:ext cx="7858180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6"/>
                <a:gridCol w="571504"/>
                <a:gridCol w="642942"/>
                <a:gridCol w="5786478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Sprint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Est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Act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mtClean="0"/>
                        <a:t>Changes after sprint</a:t>
                      </a:r>
                      <a:endParaRPr lang="sv-S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1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2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3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4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5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mtClean="0"/>
                        <a:t>6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Scrum scaling example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43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400" smtClean="0"/>
              <a:t>Example: Simplest possible Scrum organization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42844" y="6215082"/>
            <a:ext cx="2133600" cy="476250"/>
          </a:xfrm>
        </p:spPr>
        <p:txBody>
          <a:bodyPr/>
          <a:lstStyle/>
          <a:p>
            <a:pPr algn="r">
              <a:defRPr/>
            </a:pPr>
            <a:r>
              <a:rPr lang="sv-SE" smtClean="0"/>
              <a:t>Henrik Kniberg</a:t>
            </a:r>
            <a:endParaRPr lang="sv-SE"/>
          </a:p>
        </p:txBody>
      </p:sp>
      <p:pic>
        <p:nvPicPr>
          <p:cNvPr id="46085" name="Picture 2" descr="D:\files\Crisp\svn\trunk\www.crisp.se\ROOT\henrik.kniberg\scrum\ScruML\ScruM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1785938"/>
            <a:ext cx="5929313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Box 5"/>
          <p:cNvSpPr txBox="1">
            <a:spLocks noChangeArrowheads="1"/>
          </p:cNvSpPr>
          <p:nvPr/>
        </p:nvSpPr>
        <p:spPr bwMode="auto">
          <a:xfrm>
            <a:off x="5246688" y="4786313"/>
            <a:ext cx="3540125" cy="646112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000"/>
              <a:t>ScrUML</a:t>
            </a:r>
          </a:p>
          <a:p>
            <a:r>
              <a:rPr lang="sv-SE" sz="1600"/>
              <a:t>(inofficial Scrum Modeling Language)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Example: multiple teams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</p:txBody>
      </p:sp>
      <p:pic>
        <p:nvPicPr>
          <p:cNvPr id="47110" name="Picture 2" descr="D:\files\Crisp\svn\trunk\www.crisp.se\ROOT\henrik.kniberg\scrum\ScruML\ScruM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643063"/>
            <a:ext cx="7974013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Example: multiple product owners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</p:txBody>
      </p:sp>
      <p:pic>
        <p:nvPicPr>
          <p:cNvPr id="48134" name="Picture 2" descr="D:\files\Crisp\svn\trunk\www.crisp.se\ROOT\henrik.kniberg\scrum\ScruML\ScruML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928688"/>
            <a:ext cx="672465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8099" name="Picture 3" descr="D:\files\Crisp\svn\trunk\www.crisp.se\ROOT\henrik.kniberg\scrum\ScruML\ScruML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" y="1062038"/>
            <a:ext cx="661035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2BA270F2-9814-40C8-9031-2249747999F2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34CDF5-89B2-4762-8BA8-DDEB74CA7A1A}" type="slidenum">
              <a:rPr lang="en-US" smtClean="0"/>
              <a:pPr>
                <a:defRPr/>
              </a:pPr>
              <a:t>47</a:t>
            </a:fld>
            <a:endParaRPr lang="en-US" smtClean="0"/>
          </a:p>
        </p:txBody>
      </p:sp>
      <p:sp>
        <p:nvSpPr>
          <p:cNvPr id="3789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49288"/>
          </a:xfrm>
        </p:spPr>
        <p:txBody>
          <a:bodyPr/>
          <a:lstStyle/>
          <a:p>
            <a:pPr eaLnBrk="1" hangingPunct="1"/>
            <a:r>
              <a:rPr lang="sv-SE" smtClean="0"/>
              <a:t>Virtual teams</a:t>
            </a:r>
            <a:br>
              <a:rPr lang="sv-SE" smtClean="0"/>
            </a:br>
            <a:r>
              <a:rPr lang="sv-SE" smtClean="0"/>
              <a:t>- examples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3444859" y="1571612"/>
            <a:ext cx="463738" cy="642941"/>
            <a:chOff x="2971" y="981"/>
            <a:chExt cx="339" cy="470"/>
          </a:xfrm>
        </p:grpSpPr>
        <p:pic>
          <p:nvPicPr>
            <p:cNvPr id="37995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996" name="Text Box 31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3" name="Group 70"/>
          <p:cNvGrpSpPr>
            <a:grpSpLocks/>
          </p:cNvGrpSpPr>
          <p:nvPr/>
        </p:nvGrpSpPr>
        <p:grpSpPr bwMode="auto">
          <a:xfrm>
            <a:off x="3911583" y="1135826"/>
            <a:ext cx="757538" cy="1221604"/>
            <a:chOff x="587" y="773"/>
            <a:chExt cx="635" cy="1024"/>
          </a:xfrm>
        </p:grpSpPr>
        <p:sp>
          <p:nvSpPr>
            <p:cNvPr id="37970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7971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2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3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4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5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6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7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8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9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0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1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2" name="Text Box 83"/>
            <p:cNvSpPr txBox="1">
              <a:spLocks noChangeArrowheads="1"/>
            </p:cNvSpPr>
            <p:nvPr/>
          </p:nvSpPr>
          <p:spPr bwMode="auto">
            <a:xfrm>
              <a:off x="673" y="773"/>
              <a:ext cx="49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7983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4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5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6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37946" name="Oval 117"/>
          <p:cNvSpPr>
            <a:spLocks noChangeArrowheads="1"/>
          </p:cNvSpPr>
          <p:nvPr/>
        </p:nvSpPr>
        <p:spPr bwMode="auto">
          <a:xfrm>
            <a:off x="3373421" y="3000372"/>
            <a:ext cx="642942" cy="2571768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37950" name="Picture 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297" y="4857760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7951" name="Picture 1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297" y="3714752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7952" name="Picture 1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6297" y="4214818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4" name="Group 109"/>
          <p:cNvGrpSpPr/>
          <p:nvPr/>
        </p:nvGrpSpPr>
        <p:grpSpPr>
          <a:xfrm>
            <a:off x="3473887" y="3143243"/>
            <a:ext cx="415498" cy="500065"/>
            <a:chOff x="3293379" y="3932239"/>
            <a:chExt cx="597522" cy="719138"/>
          </a:xfrm>
        </p:grpSpPr>
        <p:pic>
          <p:nvPicPr>
            <p:cNvPr id="37949" name="Picture 1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4368" y="3932239"/>
              <a:ext cx="519113" cy="719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7953" name="Text Box 125"/>
            <p:cNvSpPr txBox="1">
              <a:spLocks noChangeArrowheads="1"/>
            </p:cNvSpPr>
            <p:nvPr/>
          </p:nvSpPr>
          <p:spPr bwMode="auto">
            <a:xfrm>
              <a:off x="3293379" y="4230227"/>
              <a:ext cx="597522" cy="398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>
                  <a:solidFill>
                    <a:schemeClr val="tx1"/>
                  </a:solidFill>
                  <a:latin typeface="Arial" charset="0"/>
                </a:rPr>
                <a:t>SM</a:t>
              </a:r>
            </a:p>
          </p:txBody>
        </p:sp>
      </p:grpSp>
      <p:grpSp>
        <p:nvGrpSpPr>
          <p:cNvPr id="5" name="Group 98"/>
          <p:cNvGrpSpPr>
            <a:grpSpLocks/>
          </p:cNvGrpSpPr>
          <p:nvPr/>
        </p:nvGrpSpPr>
        <p:grpSpPr bwMode="auto">
          <a:xfrm>
            <a:off x="3944925" y="2876544"/>
            <a:ext cx="740940" cy="766770"/>
            <a:chOff x="1202" y="1344"/>
            <a:chExt cx="545" cy="564"/>
          </a:xfrm>
        </p:grpSpPr>
        <p:sp>
          <p:nvSpPr>
            <p:cNvPr id="37956" name="AutoShape 99"/>
            <p:cNvSpPr>
              <a:spLocks noChangeArrowheads="1"/>
            </p:cNvSpPr>
            <p:nvPr/>
          </p:nvSpPr>
          <p:spPr bwMode="auto">
            <a:xfrm rot="10800000" flipH="1">
              <a:off x="1202" y="1344"/>
              <a:ext cx="545" cy="56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7957" name="Line 100"/>
            <p:cNvSpPr>
              <a:spLocks noChangeShapeType="1"/>
            </p:cNvSpPr>
            <p:nvPr/>
          </p:nvSpPr>
          <p:spPr bwMode="auto">
            <a:xfrm>
              <a:off x="1324" y="1620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58" name="Text Box 101"/>
            <p:cNvSpPr txBox="1">
              <a:spLocks noChangeArrowheads="1"/>
            </p:cNvSpPr>
            <p:nvPr/>
          </p:nvSpPr>
          <p:spPr bwMode="auto">
            <a:xfrm>
              <a:off x="1278" y="1348"/>
              <a:ext cx="43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7959" name="Line 102"/>
            <p:cNvSpPr>
              <a:spLocks noChangeShapeType="1"/>
            </p:cNvSpPr>
            <p:nvPr/>
          </p:nvSpPr>
          <p:spPr bwMode="auto">
            <a:xfrm>
              <a:off x="1323" y="166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0" name="Line 103"/>
            <p:cNvSpPr>
              <a:spLocks noChangeShapeType="1"/>
            </p:cNvSpPr>
            <p:nvPr/>
          </p:nvSpPr>
          <p:spPr bwMode="auto">
            <a:xfrm>
              <a:off x="1323" y="1711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1" name="Line 104"/>
            <p:cNvSpPr>
              <a:spLocks noChangeShapeType="1"/>
            </p:cNvSpPr>
            <p:nvPr/>
          </p:nvSpPr>
          <p:spPr bwMode="auto">
            <a:xfrm>
              <a:off x="1323" y="175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62" name="Line 105"/>
            <p:cNvSpPr>
              <a:spLocks noChangeShapeType="1"/>
            </p:cNvSpPr>
            <p:nvPr/>
          </p:nvSpPr>
          <p:spPr bwMode="auto">
            <a:xfrm>
              <a:off x="1323" y="1802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5087933" y="1571612"/>
            <a:ext cx="463738" cy="642941"/>
            <a:chOff x="2971" y="981"/>
            <a:chExt cx="339" cy="470"/>
          </a:xfrm>
        </p:grpSpPr>
        <p:pic>
          <p:nvPicPr>
            <p:cNvPr id="112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7" name="Group 70"/>
          <p:cNvGrpSpPr>
            <a:grpSpLocks/>
          </p:cNvGrpSpPr>
          <p:nvPr/>
        </p:nvGrpSpPr>
        <p:grpSpPr bwMode="auto">
          <a:xfrm>
            <a:off x="5554657" y="1135826"/>
            <a:ext cx="757538" cy="1221604"/>
            <a:chOff x="587" y="773"/>
            <a:chExt cx="635" cy="1024"/>
          </a:xfrm>
        </p:grpSpPr>
        <p:sp>
          <p:nvSpPr>
            <p:cNvPr id="115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16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17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18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19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0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1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2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3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4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5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6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7" name="Text Box 83"/>
            <p:cNvSpPr txBox="1">
              <a:spLocks noChangeArrowheads="1"/>
            </p:cNvSpPr>
            <p:nvPr/>
          </p:nvSpPr>
          <p:spPr bwMode="auto">
            <a:xfrm>
              <a:off x="673" y="773"/>
              <a:ext cx="49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28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29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30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31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32" name="Oval 117"/>
          <p:cNvSpPr>
            <a:spLocks noChangeArrowheads="1"/>
          </p:cNvSpPr>
          <p:nvPr/>
        </p:nvSpPr>
        <p:spPr bwMode="auto">
          <a:xfrm>
            <a:off x="5016495" y="3000372"/>
            <a:ext cx="642942" cy="2571768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133" name="Picture 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71" y="4857760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34" name="Picture 1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71" y="3714752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35" name="Picture 1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371" y="4214818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8" name="Group 135"/>
          <p:cNvGrpSpPr/>
          <p:nvPr/>
        </p:nvGrpSpPr>
        <p:grpSpPr>
          <a:xfrm>
            <a:off x="5116961" y="3143243"/>
            <a:ext cx="415498" cy="500065"/>
            <a:chOff x="3293379" y="3932239"/>
            <a:chExt cx="597522" cy="719138"/>
          </a:xfrm>
        </p:grpSpPr>
        <p:pic>
          <p:nvPicPr>
            <p:cNvPr id="137" name="Picture 1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4368" y="3932239"/>
              <a:ext cx="519113" cy="719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38" name="Text Box 125"/>
            <p:cNvSpPr txBox="1">
              <a:spLocks noChangeArrowheads="1"/>
            </p:cNvSpPr>
            <p:nvPr/>
          </p:nvSpPr>
          <p:spPr bwMode="auto">
            <a:xfrm>
              <a:off x="3293379" y="4230227"/>
              <a:ext cx="597522" cy="398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>
                  <a:solidFill>
                    <a:schemeClr val="tx1"/>
                  </a:solidFill>
                  <a:latin typeface="Arial" charset="0"/>
                </a:rPr>
                <a:t>SM</a:t>
              </a:r>
            </a:p>
          </p:txBody>
        </p:sp>
      </p:grpSp>
      <p:grpSp>
        <p:nvGrpSpPr>
          <p:cNvPr id="9" name="Group 98"/>
          <p:cNvGrpSpPr>
            <a:grpSpLocks/>
          </p:cNvGrpSpPr>
          <p:nvPr/>
        </p:nvGrpSpPr>
        <p:grpSpPr bwMode="auto">
          <a:xfrm>
            <a:off x="5587999" y="2876544"/>
            <a:ext cx="740940" cy="766770"/>
            <a:chOff x="1202" y="1344"/>
            <a:chExt cx="545" cy="564"/>
          </a:xfrm>
        </p:grpSpPr>
        <p:sp>
          <p:nvSpPr>
            <p:cNvPr id="140" name="AutoShape 99"/>
            <p:cNvSpPr>
              <a:spLocks noChangeArrowheads="1"/>
            </p:cNvSpPr>
            <p:nvPr/>
          </p:nvSpPr>
          <p:spPr bwMode="auto">
            <a:xfrm rot="10800000" flipH="1">
              <a:off x="1202" y="1344"/>
              <a:ext cx="545" cy="56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41" name="Line 100"/>
            <p:cNvSpPr>
              <a:spLocks noChangeShapeType="1"/>
            </p:cNvSpPr>
            <p:nvPr/>
          </p:nvSpPr>
          <p:spPr bwMode="auto">
            <a:xfrm>
              <a:off x="1324" y="1620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2" name="Text Box 101"/>
            <p:cNvSpPr txBox="1">
              <a:spLocks noChangeArrowheads="1"/>
            </p:cNvSpPr>
            <p:nvPr/>
          </p:nvSpPr>
          <p:spPr bwMode="auto">
            <a:xfrm>
              <a:off x="1278" y="1348"/>
              <a:ext cx="43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43" name="Line 102"/>
            <p:cNvSpPr>
              <a:spLocks noChangeShapeType="1"/>
            </p:cNvSpPr>
            <p:nvPr/>
          </p:nvSpPr>
          <p:spPr bwMode="auto">
            <a:xfrm>
              <a:off x="1323" y="166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4" name="Line 103"/>
            <p:cNvSpPr>
              <a:spLocks noChangeShapeType="1"/>
            </p:cNvSpPr>
            <p:nvPr/>
          </p:nvSpPr>
          <p:spPr bwMode="auto">
            <a:xfrm>
              <a:off x="1323" y="1711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5" name="Line 104"/>
            <p:cNvSpPr>
              <a:spLocks noChangeShapeType="1"/>
            </p:cNvSpPr>
            <p:nvPr/>
          </p:nvSpPr>
          <p:spPr bwMode="auto">
            <a:xfrm>
              <a:off x="1323" y="175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46" name="Line 105"/>
            <p:cNvSpPr>
              <a:spLocks noChangeShapeType="1"/>
            </p:cNvSpPr>
            <p:nvPr/>
          </p:nvSpPr>
          <p:spPr bwMode="auto">
            <a:xfrm>
              <a:off x="1323" y="1802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6659569" y="1571612"/>
            <a:ext cx="463738" cy="642941"/>
            <a:chOff x="2971" y="981"/>
            <a:chExt cx="339" cy="470"/>
          </a:xfrm>
        </p:grpSpPr>
        <p:pic>
          <p:nvPicPr>
            <p:cNvPr id="148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9" name="Text Box 31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grpSp>
        <p:nvGrpSpPr>
          <p:cNvPr id="11" name="Group 70"/>
          <p:cNvGrpSpPr>
            <a:grpSpLocks/>
          </p:cNvGrpSpPr>
          <p:nvPr/>
        </p:nvGrpSpPr>
        <p:grpSpPr bwMode="auto">
          <a:xfrm>
            <a:off x="7126293" y="1135826"/>
            <a:ext cx="757538" cy="1221604"/>
            <a:chOff x="587" y="773"/>
            <a:chExt cx="635" cy="1024"/>
          </a:xfrm>
        </p:grpSpPr>
        <p:sp>
          <p:nvSpPr>
            <p:cNvPr id="151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52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3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4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5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6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7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8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59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0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1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2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3" name="Text Box 83"/>
            <p:cNvSpPr txBox="1">
              <a:spLocks noChangeArrowheads="1"/>
            </p:cNvSpPr>
            <p:nvPr/>
          </p:nvSpPr>
          <p:spPr bwMode="auto">
            <a:xfrm>
              <a:off x="673" y="773"/>
              <a:ext cx="49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64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5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6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67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68" name="Oval 117"/>
          <p:cNvSpPr>
            <a:spLocks noChangeArrowheads="1"/>
          </p:cNvSpPr>
          <p:nvPr/>
        </p:nvSpPr>
        <p:spPr bwMode="auto">
          <a:xfrm>
            <a:off x="6588131" y="3000372"/>
            <a:ext cx="642942" cy="2571768"/>
          </a:xfrm>
          <a:prstGeom prst="ellipse">
            <a:avLst/>
          </a:prstGeom>
          <a:solidFill>
            <a:schemeClr val="accent1"/>
          </a:solidFill>
          <a:ln w="28575" algn="ctr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169" name="Picture 1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007" y="4857760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0" name="Picture 1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007" y="3714752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1" name="Picture 1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007" y="4214818"/>
            <a:ext cx="360975" cy="50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12" name="Group 171"/>
          <p:cNvGrpSpPr/>
          <p:nvPr/>
        </p:nvGrpSpPr>
        <p:grpSpPr>
          <a:xfrm>
            <a:off x="6688597" y="3143243"/>
            <a:ext cx="415498" cy="500065"/>
            <a:chOff x="3293379" y="3932239"/>
            <a:chExt cx="597522" cy="719138"/>
          </a:xfrm>
        </p:grpSpPr>
        <p:pic>
          <p:nvPicPr>
            <p:cNvPr id="173" name="Picture 1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4368" y="3932239"/>
              <a:ext cx="519113" cy="7191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74" name="Text Box 125"/>
            <p:cNvSpPr txBox="1">
              <a:spLocks noChangeArrowheads="1"/>
            </p:cNvSpPr>
            <p:nvPr/>
          </p:nvSpPr>
          <p:spPr bwMode="auto">
            <a:xfrm>
              <a:off x="3293379" y="4230227"/>
              <a:ext cx="597522" cy="3983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>
                  <a:solidFill>
                    <a:schemeClr val="tx1"/>
                  </a:solidFill>
                  <a:latin typeface="Arial" charset="0"/>
                </a:rPr>
                <a:t>SM</a:t>
              </a:r>
            </a:p>
          </p:txBody>
        </p:sp>
      </p:grpSp>
      <p:grpSp>
        <p:nvGrpSpPr>
          <p:cNvPr id="13" name="Group 98"/>
          <p:cNvGrpSpPr>
            <a:grpSpLocks/>
          </p:cNvGrpSpPr>
          <p:nvPr/>
        </p:nvGrpSpPr>
        <p:grpSpPr bwMode="auto">
          <a:xfrm>
            <a:off x="7159635" y="2876544"/>
            <a:ext cx="740940" cy="766770"/>
            <a:chOff x="1202" y="1344"/>
            <a:chExt cx="545" cy="564"/>
          </a:xfrm>
        </p:grpSpPr>
        <p:sp>
          <p:nvSpPr>
            <p:cNvPr id="176" name="AutoShape 99"/>
            <p:cNvSpPr>
              <a:spLocks noChangeArrowheads="1"/>
            </p:cNvSpPr>
            <p:nvPr/>
          </p:nvSpPr>
          <p:spPr bwMode="auto">
            <a:xfrm rot="10800000" flipH="1">
              <a:off x="1202" y="1344"/>
              <a:ext cx="545" cy="564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177" name="Line 100"/>
            <p:cNvSpPr>
              <a:spLocks noChangeShapeType="1"/>
            </p:cNvSpPr>
            <p:nvPr/>
          </p:nvSpPr>
          <p:spPr bwMode="auto">
            <a:xfrm>
              <a:off x="1324" y="1620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78" name="Text Box 101"/>
            <p:cNvSpPr txBox="1">
              <a:spLocks noChangeArrowheads="1"/>
            </p:cNvSpPr>
            <p:nvPr/>
          </p:nvSpPr>
          <p:spPr bwMode="auto">
            <a:xfrm>
              <a:off x="1278" y="1348"/>
              <a:ext cx="43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9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179" name="Line 102"/>
            <p:cNvSpPr>
              <a:spLocks noChangeShapeType="1"/>
            </p:cNvSpPr>
            <p:nvPr/>
          </p:nvSpPr>
          <p:spPr bwMode="auto">
            <a:xfrm>
              <a:off x="1323" y="166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0" name="Line 103"/>
            <p:cNvSpPr>
              <a:spLocks noChangeShapeType="1"/>
            </p:cNvSpPr>
            <p:nvPr/>
          </p:nvSpPr>
          <p:spPr bwMode="auto">
            <a:xfrm>
              <a:off x="1323" y="1711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1" name="Line 104"/>
            <p:cNvSpPr>
              <a:spLocks noChangeShapeType="1"/>
            </p:cNvSpPr>
            <p:nvPr/>
          </p:nvSpPr>
          <p:spPr bwMode="auto">
            <a:xfrm>
              <a:off x="1323" y="1756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182" name="Line 105"/>
            <p:cNvSpPr>
              <a:spLocks noChangeShapeType="1"/>
            </p:cNvSpPr>
            <p:nvPr/>
          </p:nvSpPr>
          <p:spPr bwMode="auto">
            <a:xfrm>
              <a:off x="1323" y="1802"/>
              <a:ext cx="3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grpSp>
        <p:nvGrpSpPr>
          <p:cNvPr id="14" name="Group 35"/>
          <p:cNvGrpSpPr>
            <a:grpSpLocks/>
          </p:cNvGrpSpPr>
          <p:nvPr/>
        </p:nvGrpSpPr>
        <p:grpSpPr bwMode="auto">
          <a:xfrm>
            <a:off x="5043055" y="214290"/>
            <a:ext cx="642942" cy="891395"/>
            <a:chOff x="2971" y="981"/>
            <a:chExt cx="339" cy="470"/>
          </a:xfrm>
        </p:grpSpPr>
        <p:pic>
          <p:nvPicPr>
            <p:cNvPr id="184" name="Picture 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85" name="Text Box 31"/>
            <p:cNvSpPr txBox="1">
              <a:spLocks noChangeArrowheads="1"/>
            </p:cNvSpPr>
            <p:nvPr/>
          </p:nvSpPr>
          <p:spPr bwMode="auto">
            <a:xfrm>
              <a:off x="2971" y="1199"/>
              <a:ext cx="331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 smtClean="0">
                  <a:solidFill>
                    <a:srgbClr val="FF0000"/>
                  </a:solidFill>
                  <a:latin typeface="Arial" charset="0"/>
                </a:rPr>
                <a:t>CPO</a:t>
              </a:r>
              <a:endParaRPr lang="sv-SE" sz="16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186" name="Rounded Rectangle 185"/>
          <p:cNvSpPr/>
          <p:nvPr/>
        </p:nvSpPr>
        <p:spPr bwMode="auto">
          <a:xfrm>
            <a:off x="3185667" y="2786058"/>
            <a:ext cx="4929222" cy="928694"/>
          </a:xfrm>
          <a:prstGeom prst="roundRect">
            <a:avLst/>
          </a:prstGeom>
          <a:noFill/>
          <a:ln w="12700" cap="flat" cmpd="sng" algn="ctr">
            <a:solidFill>
              <a:srgbClr val="7030A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7" name="Rounded Rectangle 186"/>
          <p:cNvSpPr/>
          <p:nvPr/>
        </p:nvSpPr>
        <p:spPr bwMode="auto">
          <a:xfrm>
            <a:off x="3185667" y="4786322"/>
            <a:ext cx="4214842" cy="571504"/>
          </a:xfrm>
          <a:prstGeom prst="roundRect">
            <a:avLst/>
          </a:prstGeom>
          <a:noFill/>
          <a:ln w="12700" cap="flat" cmpd="sng" algn="ctr">
            <a:solidFill>
              <a:srgbClr val="00B0F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8" name="Rounded Rectangle 187"/>
          <p:cNvSpPr/>
          <p:nvPr/>
        </p:nvSpPr>
        <p:spPr bwMode="auto">
          <a:xfrm>
            <a:off x="3185667" y="4214818"/>
            <a:ext cx="2643206" cy="500066"/>
          </a:xfrm>
          <a:prstGeom prst="roundRect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0" name="Freeform 189"/>
          <p:cNvSpPr/>
          <p:nvPr/>
        </p:nvSpPr>
        <p:spPr bwMode="auto">
          <a:xfrm>
            <a:off x="3282970" y="214290"/>
            <a:ext cx="4932368" cy="2520530"/>
          </a:xfrm>
          <a:custGeom>
            <a:avLst/>
            <a:gdLst>
              <a:gd name="connsiteX0" fmla="*/ 1886857 w 4932368"/>
              <a:gd name="connsiteY0" fmla="*/ 16010 h 2634716"/>
              <a:gd name="connsiteX1" fmla="*/ 1850571 w 4932368"/>
              <a:gd name="connsiteY1" fmla="*/ 30525 h 2634716"/>
              <a:gd name="connsiteX2" fmla="*/ 1828800 w 4932368"/>
              <a:gd name="connsiteY2" fmla="*/ 37782 h 2634716"/>
              <a:gd name="connsiteX3" fmla="*/ 1807028 w 4932368"/>
              <a:gd name="connsiteY3" fmla="*/ 52296 h 2634716"/>
              <a:gd name="connsiteX4" fmla="*/ 1785257 w 4932368"/>
              <a:gd name="connsiteY4" fmla="*/ 59553 h 2634716"/>
              <a:gd name="connsiteX5" fmla="*/ 1676400 w 4932368"/>
              <a:gd name="connsiteY5" fmla="*/ 103096 h 2634716"/>
              <a:gd name="connsiteX6" fmla="*/ 1603828 w 4932368"/>
              <a:gd name="connsiteY6" fmla="*/ 124867 h 2634716"/>
              <a:gd name="connsiteX7" fmla="*/ 1560285 w 4932368"/>
              <a:gd name="connsiteY7" fmla="*/ 146639 h 2634716"/>
              <a:gd name="connsiteX8" fmla="*/ 1516742 w 4932368"/>
              <a:gd name="connsiteY8" fmla="*/ 161153 h 2634716"/>
              <a:gd name="connsiteX9" fmla="*/ 1458685 w 4932368"/>
              <a:gd name="connsiteY9" fmla="*/ 182925 h 2634716"/>
              <a:gd name="connsiteX10" fmla="*/ 1407885 w 4932368"/>
              <a:gd name="connsiteY10" fmla="*/ 190182 h 2634716"/>
              <a:gd name="connsiteX11" fmla="*/ 1364342 w 4932368"/>
              <a:gd name="connsiteY11" fmla="*/ 211953 h 2634716"/>
              <a:gd name="connsiteX12" fmla="*/ 1342571 w 4932368"/>
              <a:gd name="connsiteY12" fmla="*/ 226467 h 2634716"/>
              <a:gd name="connsiteX13" fmla="*/ 1320800 w 4932368"/>
              <a:gd name="connsiteY13" fmla="*/ 233725 h 2634716"/>
              <a:gd name="connsiteX14" fmla="*/ 1284514 w 4932368"/>
              <a:gd name="connsiteY14" fmla="*/ 248239 h 2634716"/>
              <a:gd name="connsiteX15" fmla="*/ 1255485 w 4932368"/>
              <a:gd name="connsiteY15" fmla="*/ 255496 h 2634716"/>
              <a:gd name="connsiteX16" fmla="*/ 1219200 w 4932368"/>
              <a:gd name="connsiteY16" fmla="*/ 270010 h 2634716"/>
              <a:gd name="connsiteX17" fmla="*/ 1197428 w 4932368"/>
              <a:gd name="connsiteY17" fmla="*/ 277267 h 2634716"/>
              <a:gd name="connsiteX18" fmla="*/ 1132114 w 4932368"/>
              <a:gd name="connsiteY18" fmla="*/ 313553 h 2634716"/>
              <a:gd name="connsiteX19" fmla="*/ 1088571 w 4932368"/>
              <a:gd name="connsiteY19" fmla="*/ 320810 h 2634716"/>
              <a:gd name="connsiteX20" fmla="*/ 1045028 w 4932368"/>
              <a:gd name="connsiteY20" fmla="*/ 342582 h 2634716"/>
              <a:gd name="connsiteX21" fmla="*/ 1023257 w 4932368"/>
              <a:gd name="connsiteY21" fmla="*/ 357096 h 2634716"/>
              <a:gd name="connsiteX22" fmla="*/ 1001485 w 4932368"/>
              <a:gd name="connsiteY22" fmla="*/ 364353 h 2634716"/>
              <a:gd name="connsiteX23" fmla="*/ 972457 w 4932368"/>
              <a:gd name="connsiteY23" fmla="*/ 378867 h 2634716"/>
              <a:gd name="connsiteX24" fmla="*/ 936171 w 4932368"/>
              <a:gd name="connsiteY24" fmla="*/ 400639 h 2634716"/>
              <a:gd name="connsiteX25" fmla="*/ 907142 w 4932368"/>
              <a:gd name="connsiteY25" fmla="*/ 407896 h 2634716"/>
              <a:gd name="connsiteX26" fmla="*/ 783771 w 4932368"/>
              <a:gd name="connsiteY26" fmla="*/ 473210 h 2634716"/>
              <a:gd name="connsiteX27" fmla="*/ 740228 w 4932368"/>
              <a:gd name="connsiteY27" fmla="*/ 494982 h 2634716"/>
              <a:gd name="connsiteX28" fmla="*/ 696685 w 4932368"/>
              <a:gd name="connsiteY28" fmla="*/ 516753 h 2634716"/>
              <a:gd name="connsiteX29" fmla="*/ 674914 w 4932368"/>
              <a:gd name="connsiteY29" fmla="*/ 531267 h 2634716"/>
              <a:gd name="connsiteX30" fmla="*/ 645885 w 4932368"/>
              <a:gd name="connsiteY30" fmla="*/ 553039 h 2634716"/>
              <a:gd name="connsiteX31" fmla="*/ 624114 w 4932368"/>
              <a:gd name="connsiteY31" fmla="*/ 560296 h 2634716"/>
              <a:gd name="connsiteX32" fmla="*/ 580571 w 4932368"/>
              <a:gd name="connsiteY32" fmla="*/ 596582 h 2634716"/>
              <a:gd name="connsiteX33" fmla="*/ 558800 w 4932368"/>
              <a:gd name="connsiteY33" fmla="*/ 603839 h 2634716"/>
              <a:gd name="connsiteX34" fmla="*/ 478971 w 4932368"/>
              <a:gd name="connsiteY34" fmla="*/ 647382 h 2634716"/>
              <a:gd name="connsiteX35" fmla="*/ 449942 w 4932368"/>
              <a:gd name="connsiteY35" fmla="*/ 669153 h 2634716"/>
              <a:gd name="connsiteX36" fmla="*/ 428171 w 4932368"/>
              <a:gd name="connsiteY36" fmla="*/ 690925 h 2634716"/>
              <a:gd name="connsiteX37" fmla="*/ 391885 w 4932368"/>
              <a:gd name="connsiteY37" fmla="*/ 712696 h 2634716"/>
              <a:gd name="connsiteX38" fmla="*/ 362857 w 4932368"/>
              <a:gd name="connsiteY38" fmla="*/ 748982 h 2634716"/>
              <a:gd name="connsiteX39" fmla="*/ 297542 w 4932368"/>
              <a:gd name="connsiteY39" fmla="*/ 814296 h 2634716"/>
              <a:gd name="connsiteX40" fmla="*/ 254000 w 4932368"/>
              <a:gd name="connsiteY40" fmla="*/ 857839 h 2634716"/>
              <a:gd name="connsiteX41" fmla="*/ 195942 w 4932368"/>
              <a:gd name="connsiteY41" fmla="*/ 923153 h 2634716"/>
              <a:gd name="connsiteX42" fmla="*/ 174171 w 4932368"/>
              <a:gd name="connsiteY42" fmla="*/ 944925 h 2634716"/>
              <a:gd name="connsiteX43" fmla="*/ 152400 w 4932368"/>
              <a:gd name="connsiteY43" fmla="*/ 988467 h 2634716"/>
              <a:gd name="connsiteX44" fmla="*/ 130628 w 4932368"/>
              <a:gd name="connsiteY44" fmla="*/ 1032010 h 2634716"/>
              <a:gd name="connsiteX45" fmla="*/ 101600 w 4932368"/>
              <a:gd name="connsiteY45" fmla="*/ 1082810 h 2634716"/>
              <a:gd name="connsiteX46" fmla="*/ 79828 w 4932368"/>
              <a:gd name="connsiteY46" fmla="*/ 1162639 h 2634716"/>
              <a:gd name="connsiteX47" fmla="*/ 65314 w 4932368"/>
              <a:gd name="connsiteY47" fmla="*/ 1191667 h 2634716"/>
              <a:gd name="connsiteX48" fmla="*/ 43542 w 4932368"/>
              <a:gd name="connsiteY48" fmla="*/ 1235210 h 2634716"/>
              <a:gd name="connsiteX49" fmla="*/ 36285 w 4932368"/>
              <a:gd name="connsiteY49" fmla="*/ 1278753 h 2634716"/>
              <a:gd name="connsiteX50" fmla="*/ 21771 w 4932368"/>
              <a:gd name="connsiteY50" fmla="*/ 1300525 h 2634716"/>
              <a:gd name="connsiteX51" fmla="*/ 0 w 4932368"/>
              <a:gd name="connsiteY51" fmla="*/ 1402125 h 2634716"/>
              <a:gd name="connsiteX52" fmla="*/ 7257 w 4932368"/>
              <a:gd name="connsiteY52" fmla="*/ 1598067 h 2634716"/>
              <a:gd name="connsiteX53" fmla="*/ 21771 w 4932368"/>
              <a:gd name="connsiteY53" fmla="*/ 1772239 h 2634716"/>
              <a:gd name="connsiteX54" fmla="*/ 29028 w 4932368"/>
              <a:gd name="connsiteY54" fmla="*/ 1823039 h 2634716"/>
              <a:gd name="connsiteX55" fmla="*/ 65314 w 4932368"/>
              <a:gd name="connsiteY55" fmla="*/ 1953667 h 2634716"/>
              <a:gd name="connsiteX56" fmla="*/ 87085 w 4932368"/>
              <a:gd name="connsiteY56" fmla="*/ 2018982 h 2634716"/>
              <a:gd name="connsiteX57" fmla="*/ 94342 w 4932368"/>
              <a:gd name="connsiteY57" fmla="*/ 2040753 h 2634716"/>
              <a:gd name="connsiteX58" fmla="*/ 108857 w 4932368"/>
              <a:gd name="connsiteY58" fmla="*/ 2077039 h 2634716"/>
              <a:gd name="connsiteX59" fmla="*/ 116114 w 4932368"/>
              <a:gd name="connsiteY59" fmla="*/ 2098810 h 2634716"/>
              <a:gd name="connsiteX60" fmla="*/ 130628 w 4932368"/>
              <a:gd name="connsiteY60" fmla="*/ 2120582 h 2634716"/>
              <a:gd name="connsiteX61" fmla="*/ 152400 w 4932368"/>
              <a:gd name="connsiteY61" fmla="*/ 2164125 h 2634716"/>
              <a:gd name="connsiteX62" fmla="*/ 174171 w 4932368"/>
              <a:gd name="connsiteY62" fmla="*/ 2207667 h 2634716"/>
              <a:gd name="connsiteX63" fmla="*/ 195942 w 4932368"/>
              <a:gd name="connsiteY63" fmla="*/ 2251210 h 2634716"/>
              <a:gd name="connsiteX64" fmla="*/ 261257 w 4932368"/>
              <a:gd name="connsiteY64" fmla="*/ 2316525 h 2634716"/>
              <a:gd name="connsiteX65" fmla="*/ 283028 w 4932368"/>
              <a:gd name="connsiteY65" fmla="*/ 2338296 h 2634716"/>
              <a:gd name="connsiteX66" fmla="*/ 312057 w 4932368"/>
              <a:gd name="connsiteY66" fmla="*/ 2367325 h 2634716"/>
              <a:gd name="connsiteX67" fmla="*/ 333828 w 4932368"/>
              <a:gd name="connsiteY67" fmla="*/ 2381839 h 2634716"/>
              <a:gd name="connsiteX68" fmla="*/ 355600 w 4932368"/>
              <a:gd name="connsiteY68" fmla="*/ 2403610 h 2634716"/>
              <a:gd name="connsiteX69" fmla="*/ 413657 w 4932368"/>
              <a:gd name="connsiteY69" fmla="*/ 2432639 h 2634716"/>
              <a:gd name="connsiteX70" fmla="*/ 551542 w 4932368"/>
              <a:gd name="connsiteY70" fmla="*/ 2497953 h 2634716"/>
              <a:gd name="connsiteX71" fmla="*/ 631371 w 4932368"/>
              <a:gd name="connsiteY71" fmla="*/ 2519725 h 2634716"/>
              <a:gd name="connsiteX72" fmla="*/ 682171 w 4932368"/>
              <a:gd name="connsiteY72" fmla="*/ 2541496 h 2634716"/>
              <a:gd name="connsiteX73" fmla="*/ 725714 w 4932368"/>
              <a:gd name="connsiteY73" fmla="*/ 2556010 h 2634716"/>
              <a:gd name="connsiteX74" fmla="*/ 769257 w 4932368"/>
              <a:gd name="connsiteY74" fmla="*/ 2563267 h 2634716"/>
              <a:gd name="connsiteX75" fmla="*/ 892628 w 4932368"/>
              <a:gd name="connsiteY75" fmla="*/ 2577782 h 2634716"/>
              <a:gd name="connsiteX76" fmla="*/ 1545771 w 4932368"/>
              <a:gd name="connsiteY76" fmla="*/ 2570525 h 2634716"/>
              <a:gd name="connsiteX77" fmla="*/ 1567542 w 4932368"/>
              <a:gd name="connsiteY77" fmla="*/ 2577782 h 2634716"/>
              <a:gd name="connsiteX78" fmla="*/ 1748971 w 4932368"/>
              <a:gd name="connsiteY78" fmla="*/ 2570525 h 2634716"/>
              <a:gd name="connsiteX79" fmla="*/ 3374571 w 4932368"/>
              <a:gd name="connsiteY79" fmla="*/ 2570525 h 2634716"/>
              <a:gd name="connsiteX80" fmla="*/ 3483428 w 4932368"/>
              <a:gd name="connsiteY80" fmla="*/ 2556010 h 2634716"/>
              <a:gd name="connsiteX81" fmla="*/ 3788228 w 4932368"/>
              <a:gd name="connsiteY81" fmla="*/ 2548753 h 2634716"/>
              <a:gd name="connsiteX82" fmla="*/ 3860800 w 4932368"/>
              <a:gd name="connsiteY82" fmla="*/ 2556010 h 2634716"/>
              <a:gd name="connsiteX83" fmla="*/ 3984171 w 4932368"/>
              <a:gd name="connsiteY83" fmla="*/ 2534239 h 2634716"/>
              <a:gd name="connsiteX84" fmla="*/ 4034971 w 4932368"/>
              <a:gd name="connsiteY84" fmla="*/ 2526982 h 2634716"/>
              <a:gd name="connsiteX85" fmla="*/ 4100285 w 4932368"/>
              <a:gd name="connsiteY85" fmla="*/ 2512467 h 2634716"/>
              <a:gd name="connsiteX86" fmla="*/ 4180114 w 4932368"/>
              <a:gd name="connsiteY86" fmla="*/ 2505210 h 2634716"/>
              <a:gd name="connsiteX87" fmla="*/ 4383314 w 4932368"/>
              <a:gd name="connsiteY87" fmla="*/ 2468925 h 2634716"/>
              <a:gd name="connsiteX88" fmla="*/ 4492171 w 4932368"/>
              <a:gd name="connsiteY88" fmla="*/ 2447153 h 2634716"/>
              <a:gd name="connsiteX89" fmla="*/ 4535714 w 4932368"/>
              <a:gd name="connsiteY89" fmla="*/ 2439896 h 2634716"/>
              <a:gd name="connsiteX90" fmla="*/ 4637314 w 4932368"/>
              <a:gd name="connsiteY90" fmla="*/ 2418125 h 2634716"/>
              <a:gd name="connsiteX91" fmla="*/ 4666342 w 4932368"/>
              <a:gd name="connsiteY91" fmla="*/ 2403610 h 2634716"/>
              <a:gd name="connsiteX92" fmla="*/ 4702628 w 4932368"/>
              <a:gd name="connsiteY92" fmla="*/ 2396353 h 2634716"/>
              <a:gd name="connsiteX93" fmla="*/ 4731657 w 4932368"/>
              <a:gd name="connsiteY93" fmla="*/ 2381839 h 2634716"/>
              <a:gd name="connsiteX94" fmla="*/ 4753428 w 4932368"/>
              <a:gd name="connsiteY94" fmla="*/ 2374582 h 2634716"/>
              <a:gd name="connsiteX95" fmla="*/ 4811485 w 4932368"/>
              <a:gd name="connsiteY95" fmla="*/ 2331039 h 2634716"/>
              <a:gd name="connsiteX96" fmla="*/ 4855028 w 4932368"/>
              <a:gd name="connsiteY96" fmla="*/ 2287496 h 2634716"/>
              <a:gd name="connsiteX97" fmla="*/ 4884057 w 4932368"/>
              <a:gd name="connsiteY97" fmla="*/ 2229439 h 2634716"/>
              <a:gd name="connsiteX98" fmla="*/ 4898571 w 4932368"/>
              <a:gd name="connsiteY98" fmla="*/ 2185896 h 2634716"/>
              <a:gd name="connsiteX99" fmla="*/ 4920342 w 4932368"/>
              <a:gd name="connsiteY99" fmla="*/ 2142353 h 2634716"/>
              <a:gd name="connsiteX100" fmla="*/ 4920342 w 4932368"/>
              <a:gd name="connsiteY100" fmla="*/ 1960925 h 2634716"/>
              <a:gd name="connsiteX101" fmla="*/ 4898571 w 4932368"/>
              <a:gd name="connsiteY101" fmla="*/ 1663382 h 2634716"/>
              <a:gd name="connsiteX102" fmla="*/ 4891314 w 4932368"/>
              <a:gd name="connsiteY102" fmla="*/ 1554525 h 2634716"/>
              <a:gd name="connsiteX103" fmla="*/ 4876800 w 4932368"/>
              <a:gd name="connsiteY103" fmla="*/ 1525496 h 2634716"/>
              <a:gd name="connsiteX104" fmla="*/ 4855028 w 4932368"/>
              <a:gd name="connsiteY104" fmla="*/ 1438410 h 2634716"/>
              <a:gd name="connsiteX105" fmla="*/ 4847771 w 4932368"/>
              <a:gd name="connsiteY105" fmla="*/ 1380353 h 2634716"/>
              <a:gd name="connsiteX106" fmla="*/ 4833257 w 4932368"/>
              <a:gd name="connsiteY106" fmla="*/ 1336810 h 2634716"/>
              <a:gd name="connsiteX107" fmla="*/ 4811485 w 4932368"/>
              <a:gd name="connsiteY107" fmla="*/ 1271496 h 2634716"/>
              <a:gd name="connsiteX108" fmla="*/ 4767942 w 4932368"/>
              <a:gd name="connsiteY108" fmla="*/ 1155382 h 2634716"/>
              <a:gd name="connsiteX109" fmla="*/ 4746171 w 4932368"/>
              <a:gd name="connsiteY109" fmla="*/ 1097325 h 2634716"/>
              <a:gd name="connsiteX110" fmla="*/ 4738914 w 4932368"/>
              <a:gd name="connsiteY110" fmla="*/ 1068296 h 2634716"/>
              <a:gd name="connsiteX111" fmla="*/ 4724400 w 4932368"/>
              <a:gd name="connsiteY111" fmla="*/ 1046525 h 2634716"/>
              <a:gd name="connsiteX112" fmla="*/ 4702628 w 4932368"/>
              <a:gd name="connsiteY112" fmla="*/ 1002982 h 2634716"/>
              <a:gd name="connsiteX113" fmla="*/ 4680857 w 4932368"/>
              <a:gd name="connsiteY113" fmla="*/ 966696 h 2634716"/>
              <a:gd name="connsiteX114" fmla="*/ 4673600 w 4932368"/>
              <a:gd name="connsiteY114" fmla="*/ 944925 h 2634716"/>
              <a:gd name="connsiteX115" fmla="*/ 4637314 w 4932368"/>
              <a:gd name="connsiteY115" fmla="*/ 894125 h 2634716"/>
              <a:gd name="connsiteX116" fmla="*/ 4615542 w 4932368"/>
              <a:gd name="connsiteY116" fmla="*/ 857839 h 2634716"/>
              <a:gd name="connsiteX117" fmla="*/ 4593771 w 4932368"/>
              <a:gd name="connsiteY117" fmla="*/ 814296 h 2634716"/>
              <a:gd name="connsiteX118" fmla="*/ 4506685 w 4932368"/>
              <a:gd name="connsiteY118" fmla="*/ 727210 h 2634716"/>
              <a:gd name="connsiteX119" fmla="*/ 4412342 w 4932368"/>
              <a:gd name="connsiteY119" fmla="*/ 640125 h 2634716"/>
              <a:gd name="connsiteX120" fmla="*/ 4368800 w 4932368"/>
              <a:gd name="connsiteY120" fmla="*/ 596582 h 2634716"/>
              <a:gd name="connsiteX121" fmla="*/ 4332514 w 4932368"/>
              <a:gd name="connsiteY121" fmla="*/ 574810 h 2634716"/>
              <a:gd name="connsiteX122" fmla="*/ 4259942 w 4932368"/>
              <a:gd name="connsiteY122" fmla="*/ 502239 h 2634716"/>
              <a:gd name="connsiteX123" fmla="*/ 4194628 w 4932368"/>
              <a:gd name="connsiteY123" fmla="*/ 444182 h 2634716"/>
              <a:gd name="connsiteX124" fmla="*/ 4158342 w 4932368"/>
              <a:gd name="connsiteY124" fmla="*/ 436925 h 2634716"/>
              <a:gd name="connsiteX125" fmla="*/ 4107542 w 4932368"/>
              <a:gd name="connsiteY125" fmla="*/ 415153 h 2634716"/>
              <a:gd name="connsiteX126" fmla="*/ 4049485 w 4932368"/>
              <a:gd name="connsiteY126" fmla="*/ 393382 h 2634716"/>
              <a:gd name="connsiteX127" fmla="*/ 3976914 w 4932368"/>
              <a:gd name="connsiteY127" fmla="*/ 357096 h 2634716"/>
              <a:gd name="connsiteX128" fmla="*/ 3955142 w 4932368"/>
              <a:gd name="connsiteY128" fmla="*/ 349839 h 2634716"/>
              <a:gd name="connsiteX129" fmla="*/ 3918857 w 4932368"/>
              <a:gd name="connsiteY129" fmla="*/ 335325 h 2634716"/>
              <a:gd name="connsiteX130" fmla="*/ 3889828 w 4932368"/>
              <a:gd name="connsiteY130" fmla="*/ 328067 h 2634716"/>
              <a:gd name="connsiteX131" fmla="*/ 3868057 w 4932368"/>
              <a:gd name="connsiteY131" fmla="*/ 313553 h 2634716"/>
              <a:gd name="connsiteX132" fmla="*/ 3759200 w 4932368"/>
              <a:gd name="connsiteY132" fmla="*/ 270010 h 2634716"/>
              <a:gd name="connsiteX133" fmla="*/ 3693885 w 4932368"/>
              <a:gd name="connsiteY133" fmla="*/ 262753 h 2634716"/>
              <a:gd name="connsiteX134" fmla="*/ 3635828 w 4932368"/>
              <a:gd name="connsiteY134" fmla="*/ 240982 h 2634716"/>
              <a:gd name="connsiteX135" fmla="*/ 3548742 w 4932368"/>
              <a:gd name="connsiteY135" fmla="*/ 219210 h 2634716"/>
              <a:gd name="connsiteX136" fmla="*/ 3461657 w 4932368"/>
              <a:gd name="connsiteY136" fmla="*/ 197439 h 2634716"/>
              <a:gd name="connsiteX137" fmla="*/ 3309257 w 4932368"/>
              <a:gd name="connsiteY137" fmla="*/ 175667 h 2634716"/>
              <a:gd name="connsiteX138" fmla="*/ 3113314 w 4932368"/>
              <a:gd name="connsiteY138" fmla="*/ 153896 h 2634716"/>
              <a:gd name="connsiteX139" fmla="*/ 2844800 w 4932368"/>
              <a:gd name="connsiteY139" fmla="*/ 117610 h 2634716"/>
              <a:gd name="connsiteX140" fmla="*/ 2757714 w 4932368"/>
              <a:gd name="connsiteY140" fmla="*/ 110353 h 2634716"/>
              <a:gd name="connsiteX141" fmla="*/ 2409371 w 4932368"/>
              <a:gd name="connsiteY141" fmla="*/ 88582 h 2634716"/>
              <a:gd name="connsiteX142" fmla="*/ 2365828 w 4932368"/>
              <a:gd name="connsiteY142" fmla="*/ 74067 h 2634716"/>
              <a:gd name="connsiteX143" fmla="*/ 2329542 w 4932368"/>
              <a:gd name="connsiteY143" fmla="*/ 66810 h 2634716"/>
              <a:gd name="connsiteX144" fmla="*/ 2300514 w 4932368"/>
              <a:gd name="connsiteY144" fmla="*/ 52296 h 2634716"/>
              <a:gd name="connsiteX145" fmla="*/ 2256971 w 4932368"/>
              <a:gd name="connsiteY145" fmla="*/ 45039 h 2634716"/>
              <a:gd name="connsiteX146" fmla="*/ 2148114 w 4932368"/>
              <a:gd name="connsiteY146" fmla="*/ 23267 h 2634716"/>
              <a:gd name="connsiteX147" fmla="*/ 2002971 w 4932368"/>
              <a:gd name="connsiteY147" fmla="*/ 1496 h 2634716"/>
              <a:gd name="connsiteX148" fmla="*/ 1886857 w 4932368"/>
              <a:gd name="connsiteY148" fmla="*/ 16010 h 263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932368" h="2634716">
                <a:moveTo>
                  <a:pt x="1886857" y="16010"/>
                </a:moveTo>
                <a:cubicBezTo>
                  <a:pt x="1861457" y="20848"/>
                  <a:pt x="1862769" y="25951"/>
                  <a:pt x="1850571" y="30525"/>
                </a:cubicBezTo>
                <a:cubicBezTo>
                  <a:pt x="1843409" y="33211"/>
                  <a:pt x="1835642" y="34361"/>
                  <a:pt x="1828800" y="37782"/>
                </a:cubicBezTo>
                <a:cubicBezTo>
                  <a:pt x="1820999" y="41683"/>
                  <a:pt x="1814829" y="48395"/>
                  <a:pt x="1807028" y="52296"/>
                </a:cubicBezTo>
                <a:cubicBezTo>
                  <a:pt x="1800186" y="55717"/>
                  <a:pt x="1792202" y="56347"/>
                  <a:pt x="1785257" y="59553"/>
                </a:cubicBezTo>
                <a:cubicBezTo>
                  <a:pt x="1689358" y="103814"/>
                  <a:pt x="1744813" y="89413"/>
                  <a:pt x="1676400" y="103096"/>
                </a:cubicBezTo>
                <a:cubicBezTo>
                  <a:pt x="1626477" y="136376"/>
                  <a:pt x="1690558" y="98181"/>
                  <a:pt x="1603828" y="124867"/>
                </a:cubicBezTo>
                <a:cubicBezTo>
                  <a:pt x="1588318" y="129639"/>
                  <a:pt x="1575264" y="140398"/>
                  <a:pt x="1560285" y="146639"/>
                </a:cubicBezTo>
                <a:cubicBezTo>
                  <a:pt x="1546162" y="152523"/>
                  <a:pt x="1531150" y="156007"/>
                  <a:pt x="1516742" y="161153"/>
                </a:cubicBezTo>
                <a:cubicBezTo>
                  <a:pt x="1497278" y="168105"/>
                  <a:pt x="1478655" y="177599"/>
                  <a:pt x="1458685" y="182925"/>
                </a:cubicBezTo>
                <a:cubicBezTo>
                  <a:pt x="1442157" y="187332"/>
                  <a:pt x="1424818" y="187763"/>
                  <a:pt x="1407885" y="190182"/>
                </a:cubicBezTo>
                <a:cubicBezTo>
                  <a:pt x="1345494" y="231776"/>
                  <a:pt x="1424433" y="181908"/>
                  <a:pt x="1364342" y="211953"/>
                </a:cubicBezTo>
                <a:cubicBezTo>
                  <a:pt x="1356541" y="215853"/>
                  <a:pt x="1350372" y="222566"/>
                  <a:pt x="1342571" y="226467"/>
                </a:cubicBezTo>
                <a:cubicBezTo>
                  <a:pt x="1335729" y="229888"/>
                  <a:pt x="1327963" y="231039"/>
                  <a:pt x="1320800" y="233725"/>
                </a:cubicBezTo>
                <a:cubicBezTo>
                  <a:pt x="1308602" y="238299"/>
                  <a:pt x="1296873" y="244120"/>
                  <a:pt x="1284514" y="248239"/>
                </a:cubicBezTo>
                <a:cubicBezTo>
                  <a:pt x="1275052" y="251393"/>
                  <a:pt x="1264947" y="252342"/>
                  <a:pt x="1255485" y="255496"/>
                </a:cubicBezTo>
                <a:cubicBezTo>
                  <a:pt x="1243127" y="259615"/>
                  <a:pt x="1231397" y="265436"/>
                  <a:pt x="1219200" y="270010"/>
                </a:cubicBezTo>
                <a:cubicBezTo>
                  <a:pt x="1212037" y="272696"/>
                  <a:pt x="1204685" y="274848"/>
                  <a:pt x="1197428" y="277267"/>
                </a:cubicBezTo>
                <a:cubicBezTo>
                  <a:pt x="1175951" y="291586"/>
                  <a:pt x="1157791" y="304994"/>
                  <a:pt x="1132114" y="313553"/>
                </a:cubicBezTo>
                <a:cubicBezTo>
                  <a:pt x="1118155" y="318206"/>
                  <a:pt x="1103085" y="318391"/>
                  <a:pt x="1088571" y="320810"/>
                </a:cubicBezTo>
                <a:cubicBezTo>
                  <a:pt x="1026189" y="362401"/>
                  <a:pt x="1105111" y="312541"/>
                  <a:pt x="1045028" y="342582"/>
                </a:cubicBezTo>
                <a:cubicBezTo>
                  <a:pt x="1037227" y="346482"/>
                  <a:pt x="1031058" y="353196"/>
                  <a:pt x="1023257" y="357096"/>
                </a:cubicBezTo>
                <a:cubicBezTo>
                  <a:pt x="1016415" y="360517"/>
                  <a:pt x="1008516" y="361340"/>
                  <a:pt x="1001485" y="364353"/>
                </a:cubicBezTo>
                <a:cubicBezTo>
                  <a:pt x="991542" y="368614"/>
                  <a:pt x="981914" y="373613"/>
                  <a:pt x="972457" y="378867"/>
                </a:cubicBezTo>
                <a:cubicBezTo>
                  <a:pt x="960127" y="385717"/>
                  <a:pt x="949061" y="394910"/>
                  <a:pt x="936171" y="400639"/>
                </a:cubicBezTo>
                <a:cubicBezTo>
                  <a:pt x="927057" y="404690"/>
                  <a:pt x="916818" y="405477"/>
                  <a:pt x="907142" y="407896"/>
                </a:cubicBezTo>
                <a:cubicBezTo>
                  <a:pt x="798900" y="469748"/>
                  <a:pt x="842546" y="453618"/>
                  <a:pt x="783771" y="473210"/>
                </a:cubicBezTo>
                <a:cubicBezTo>
                  <a:pt x="721389" y="514801"/>
                  <a:pt x="800311" y="464941"/>
                  <a:pt x="740228" y="494982"/>
                </a:cubicBezTo>
                <a:cubicBezTo>
                  <a:pt x="683955" y="523118"/>
                  <a:pt x="751410" y="498512"/>
                  <a:pt x="696685" y="516753"/>
                </a:cubicBezTo>
                <a:cubicBezTo>
                  <a:pt x="689428" y="521591"/>
                  <a:pt x="682011" y="526198"/>
                  <a:pt x="674914" y="531267"/>
                </a:cubicBezTo>
                <a:cubicBezTo>
                  <a:pt x="665072" y="538297"/>
                  <a:pt x="656387" y="547038"/>
                  <a:pt x="645885" y="553039"/>
                </a:cubicBezTo>
                <a:cubicBezTo>
                  <a:pt x="639243" y="556834"/>
                  <a:pt x="631371" y="557877"/>
                  <a:pt x="624114" y="560296"/>
                </a:cubicBezTo>
                <a:cubicBezTo>
                  <a:pt x="608066" y="576343"/>
                  <a:pt x="600775" y="586479"/>
                  <a:pt x="580571" y="596582"/>
                </a:cubicBezTo>
                <a:cubicBezTo>
                  <a:pt x="573729" y="600003"/>
                  <a:pt x="565516" y="600176"/>
                  <a:pt x="558800" y="603839"/>
                </a:cubicBezTo>
                <a:cubicBezTo>
                  <a:pt x="470052" y="652247"/>
                  <a:pt x="530505" y="630204"/>
                  <a:pt x="478971" y="647382"/>
                </a:cubicBezTo>
                <a:cubicBezTo>
                  <a:pt x="469295" y="654639"/>
                  <a:pt x="459125" y="661281"/>
                  <a:pt x="449942" y="669153"/>
                </a:cubicBezTo>
                <a:cubicBezTo>
                  <a:pt x="442150" y="675832"/>
                  <a:pt x="436382" y="684767"/>
                  <a:pt x="428171" y="690925"/>
                </a:cubicBezTo>
                <a:cubicBezTo>
                  <a:pt x="416887" y="699388"/>
                  <a:pt x="403980" y="705439"/>
                  <a:pt x="391885" y="712696"/>
                </a:cubicBezTo>
                <a:cubicBezTo>
                  <a:pt x="378909" y="751623"/>
                  <a:pt x="394368" y="720097"/>
                  <a:pt x="362857" y="748982"/>
                </a:cubicBezTo>
                <a:cubicBezTo>
                  <a:pt x="340160" y="769787"/>
                  <a:pt x="319314" y="792525"/>
                  <a:pt x="297542" y="814296"/>
                </a:cubicBezTo>
                <a:lnTo>
                  <a:pt x="254000" y="857839"/>
                </a:lnTo>
                <a:cubicBezTo>
                  <a:pt x="221963" y="900553"/>
                  <a:pt x="240783" y="878311"/>
                  <a:pt x="195942" y="923153"/>
                </a:cubicBezTo>
                <a:lnTo>
                  <a:pt x="174171" y="944925"/>
                </a:lnTo>
                <a:cubicBezTo>
                  <a:pt x="155931" y="999644"/>
                  <a:pt x="180535" y="932199"/>
                  <a:pt x="152400" y="988467"/>
                </a:cubicBezTo>
                <a:cubicBezTo>
                  <a:pt x="122354" y="1048558"/>
                  <a:pt x="172222" y="969619"/>
                  <a:pt x="130628" y="1032010"/>
                </a:cubicBezTo>
                <a:cubicBezTo>
                  <a:pt x="108433" y="1098597"/>
                  <a:pt x="145531" y="994949"/>
                  <a:pt x="101600" y="1082810"/>
                </a:cubicBezTo>
                <a:cubicBezTo>
                  <a:pt x="76152" y="1133706"/>
                  <a:pt x="95755" y="1114857"/>
                  <a:pt x="79828" y="1162639"/>
                </a:cubicBezTo>
                <a:cubicBezTo>
                  <a:pt x="76407" y="1172902"/>
                  <a:pt x="69575" y="1181724"/>
                  <a:pt x="65314" y="1191667"/>
                </a:cubicBezTo>
                <a:cubicBezTo>
                  <a:pt x="47287" y="1233730"/>
                  <a:pt x="71435" y="1193373"/>
                  <a:pt x="43542" y="1235210"/>
                </a:cubicBezTo>
                <a:cubicBezTo>
                  <a:pt x="41123" y="1249724"/>
                  <a:pt x="40938" y="1264794"/>
                  <a:pt x="36285" y="1278753"/>
                </a:cubicBezTo>
                <a:cubicBezTo>
                  <a:pt x="33527" y="1287028"/>
                  <a:pt x="24232" y="1292157"/>
                  <a:pt x="21771" y="1300525"/>
                </a:cubicBezTo>
                <a:cubicBezTo>
                  <a:pt x="11998" y="1333753"/>
                  <a:pt x="0" y="1402125"/>
                  <a:pt x="0" y="1402125"/>
                </a:cubicBezTo>
                <a:cubicBezTo>
                  <a:pt x="2419" y="1467439"/>
                  <a:pt x="3419" y="1532821"/>
                  <a:pt x="7257" y="1598067"/>
                </a:cubicBezTo>
                <a:cubicBezTo>
                  <a:pt x="10678" y="1656225"/>
                  <a:pt x="16159" y="1714251"/>
                  <a:pt x="21771" y="1772239"/>
                </a:cubicBezTo>
                <a:cubicBezTo>
                  <a:pt x="23419" y="1789265"/>
                  <a:pt x="25504" y="1806301"/>
                  <a:pt x="29028" y="1823039"/>
                </a:cubicBezTo>
                <a:cubicBezTo>
                  <a:pt x="65728" y="1997363"/>
                  <a:pt x="35602" y="1844723"/>
                  <a:pt x="65314" y="1953667"/>
                </a:cubicBezTo>
                <a:cubicBezTo>
                  <a:pt x="89781" y="2043380"/>
                  <a:pt x="53821" y="1941366"/>
                  <a:pt x="87085" y="2018982"/>
                </a:cubicBezTo>
                <a:cubicBezTo>
                  <a:pt x="90098" y="2026013"/>
                  <a:pt x="91656" y="2033591"/>
                  <a:pt x="94342" y="2040753"/>
                </a:cubicBezTo>
                <a:cubicBezTo>
                  <a:pt x="98916" y="2052951"/>
                  <a:pt x="104283" y="2064841"/>
                  <a:pt x="108857" y="2077039"/>
                </a:cubicBezTo>
                <a:cubicBezTo>
                  <a:pt x="111543" y="2084201"/>
                  <a:pt x="112693" y="2091968"/>
                  <a:pt x="116114" y="2098810"/>
                </a:cubicBezTo>
                <a:cubicBezTo>
                  <a:pt x="120015" y="2106611"/>
                  <a:pt x="126727" y="2112781"/>
                  <a:pt x="130628" y="2120582"/>
                </a:cubicBezTo>
                <a:cubicBezTo>
                  <a:pt x="160670" y="2180666"/>
                  <a:pt x="110807" y="2101737"/>
                  <a:pt x="152400" y="2164125"/>
                </a:cubicBezTo>
                <a:cubicBezTo>
                  <a:pt x="170642" y="2218850"/>
                  <a:pt x="146034" y="2151392"/>
                  <a:pt x="174171" y="2207667"/>
                </a:cubicBezTo>
                <a:cubicBezTo>
                  <a:pt x="188582" y="2236489"/>
                  <a:pt x="172173" y="2224470"/>
                  <a:pt x="195942" y="2251210"/>
                </a:cubicBezTo>
                <a:lnTo>
                  <a:pt x="261257" y="2316525"/>
                </a:lnTo>
                <a:lnTo>
                  <a:pt x="283028" y="2338296"/>
                </a:lnTo>
                <a:cubicBezTo>
                  <a:pt x="292704" y="2347972"/>
                  <a:pt x="300671" y="2359734"/>
                  <a:pt x="312057" y="2367325"/>
                </a:cubicBezTo>
                <a:cubicBezTo>
                  <a:pt x="319314" y="2372163"/>
                  <a:pt x="327128" y="2376255"/>
                  <a:pt x="333828" y="2381839"/>
                </a:cubicBezTo>
                <a:cubicBezTo>
                  <a:pt x="341712" y="2388409"/>
                  <a:pt x="347389" y="2397452"/>
                  <a:pt x="355600" y="2403610"/>
                </a:cubicBezTo>
                <a:cubicBezTo>
                  <a:pt x="383024" y="2424178"/>
                  <a:pt x="386867" y="2423709"/>
                  <a:pt x="413657" y="2432639"/>
                </a:cubicBezTo>
                <a:cubicBezTo>
                  <a:pt x="469618" y="2469947"/>
                  <a:pt x="432093" y="2446761"/>
                  <a:pt x="551542" y="2497953"/>
                </a:cubicBezTo>
                <a:cubicBezTo>
                  <a:pt x="596039" y="2517023"/>
                  <a:pt x="581135" y="2511351"/>
                  <a:pt x="631371" y="2519725"/>
                </a:cubicBezTo>
                <a:cubicBezTo>
                  <a:pt x="665911" y="2542752"/>
                  <a:pt x="639568" y="2528716"/>
                  <a:pt x="682171" y="2541496"/>
                </a:cubicBezTo>
                <a:cubicBezTo>
                  <a:pt x="696825" y="2545892"/>
                  <a:pt x="710871" y="2552299"/>
                  <a:pt x="725714" y="2556010"/>
                </a:cubicBezTo>
                <a:cubicBezTo>
                  <a:pt x="739989" y="2559579"/>
                  <a:pt x="754666" y="2561364"/>
                  <a:pt x="769257" y="2563267"/>
                </a:cubicBezTo>
                <a:cubicBezTo>
                  <a:pt x="810316" y="2568623"/>
                  <a:pt x="851504" y="2572944"/>
                  <a:pt x="892628" y="2577782"/>
                </a:cubicBezTo>
                <a:lnTo>
                  <a:pt x="1545771" y="2570525"/>
                </a:lnTo>
                <a:cubicBezTo>
                  <a:pt x="1553421" y="2570525"/>
                  <a:pt x="1559892" y="2577782"/>
                  <a:pt x="1567542" y="2577782"/>
                </a:cubicBezTo>
                <a:cubicBezTo>
                  <a:pt x="1628067" y="2577782"/>
                  <a:pt x="1688495" y="2572944"/>
                  <a:pt x="1748971" y="2570525"/>
                </a:cubicBezTo>
                <a:cubicBezTo>
                  <a:pt x="2326700" y="2634716"/>
                  <a:pt x="1899336" y="2589768"/>
                  <a:pt x="3374571" y="2570525"/>
                </a:cubicBezTo>
                <a:cubicBezTo>
                  <a:pt x="3411175" y="2570048"/>
                  <a:pt x="3446872" y="2557934"/>
                  <a:pt x="3483428" y="2556010"/>
                </a:cubicBezTo>
                <a:cubicBezTo>
                  <a:pt x="3584916" y="2550668"/>
                  <a:pt x="3686628" y="2551172"/>
                  <a:pt x="3788228" y="2548753"/>
                </a:cubicBezTo>
                <a:cubicBezTo>
                  <a:pt x="3812419" y="2551172"/>
                  <a:pt x="3836489" y="2556010"/>
                  <a:pt x="3860800" y="2556010"/>
                </a:cubicBezTo>
                <a:cubicBezTo>
                  <a:pt x="3901189" y="2556010"/>
                  <a:pt x="3945329" y="2541522"/>
                  <a:pt x="3984171" y="2534239"/>
                </a:cubicBezTo>
                <a:cubicBezTo>
                  <a:pt x="4000983" y="2531087"/>
                  <a:pt x="4018159" y="2530134"/>
                  <a:pt x="4034971" y="2526982"/>
                </a:cubicBezTo>
                <a:cubicBezTo>
                  <a:pt x="4056891" y="2522872"/>
                  <a:pt x="4078229" y="2515775"/>
                  <a:pt x="4100285" y="2512467"/>
                </a:cubicBezTo>
                <a:cubicBezTo>
                  <a:pt x="4126709" y="2508503"/>
                  <a:pt x="4153504" y="2507629"/>
                  <a:pt x="4180114" y="2505210"/>
                </a:cubicBezTo>
                <a:cubicBezTo>
                  <a:pt x="4265750" y="2462392"/>
                  <a:pt x="4175281" y="2503601"/>
                  <a:pt x="4383314" y="2468925"/>
                </a:cubicBezTo>
                <a:cubicBezTo>
                  <a:pt x="4483927" y="2452154"/>
                  <a:pt x="4359337" y="2473719"/>
                  <a:pt x="4492171" y="2447153"/>
                </a:cubicBezTo>
                <a:cubicBezTo>
                  <a:pt x="4506600" y="2444267"/>
                  <a:pt x="4521200" y="2442315"/>
                  <a:pt x="4535714" y="2439896"/>
                </a:cubicBezTo>
                <a:cubicBezTo>
                  <a:pt x="4625253" y="2404081"/>
                  <a:pt x="4503706" y="2448959"/>
                  <a:pt x="4637314" y="2418125"/>
                </a:cubicBezTo>
                <a:cubicBezTo>
                  <a:pt x="4647855" y="2415692"/>
                  <a:pt x="4656079" y="2407031"/>
                  <a:pt x="4666342" y="2403610"/>
                </a:cubicBezTo>
                <a:cubicBezTo>
                  <a:pt x="4678044" y="2399709"/>
                  <a:pt x="4690533" y="2398772"/>
                  <a:pt x="4702628" y="2396353"/>
                </a:cubicBezTo>
                <a:cubicBezTo>
                  <a:pt x="4712304" y="2391515"/>
                  <a:pt x="4721713" y="2386101"/>
                  <a:pt x="4731657" y="2381839"/>
                </a:cubicBezTo>
                <a:cubicBezTo>
                  <a:pt x="4738688" y="2378826"/>
                  <a:pt x="4746586" y="2378003"/>
                  <a:pt x="4753428" y="2374582"/>
                </a:cubicBezTo>
                <a:cubicBezTo>
                  <a:pt x="4767495" y="2367549"/>
                  <a:pt x="4804958" y="2336972"/>
                  <a:pt x="4811485" y="2331039"/>
                </a:cubicBezTo>
                <a:cubicBezTo>
                  <a:pt x="4826673" y="2317231"/>
                  <a:pt x="4855028" y="2287496"/>
                  <a:pt x="4855028" y="2287496"/>
                </a:cubicBezTo>
                <a:cubicBezTo>
                  <a:pt x="4876040" y="2224459"/>
                  <a:pt x="4841210" y="2323702"/>
                  <a:pt x="4884057" y="2229439"/>
                </a:cubicBezTo>
                <a:cubicBezTo>
                  <a:pt x="4890388" y="2215511"/>
                  <a:pt x="4892687" y="2200019"/>
                  <a:pt x="4898571" y="2185896"/>
                </a:cubicBezTo>
                <a:cubicBezTo>
                  <a:pt x="4904812" y="2170917"/>
                  <a:pt x="4913085" y="2156867"/>
                  <a:pt x="4920342" y="2142353"/>
                </a:cubicBezTo>
                <a:cubicBezTo>
                  <a:pt x="4932368" y="2022112"/>
                  <a:pt x="4927499" y="2111219"/>
                  <a:pt x="4920342" y="1960925"/>
                </a:cubicBezTo>
                <a:cubicBezTo>
                  <a:pt x="4908165" y="1705216"/>
                  <a:pt x="4924241" y="1843073"/>
                  <a:pt x="4898571" y="1663382"/>
                </a:cubicBezTo>
                <a:cubicBezTo>
                  <a:pt x="4896152" y="1627096"/>
                  <a:pt x="4896986" y="1590446"/>
                  <a:pt x="4891314" y="1554525"/>
                </a:cubicBezTo>
                <a:cubicBezTo>
                  <a:pt x="4889627" y="1543839"/>
                  <a:pt x="4879424" y="1535991"/>
                  <a:pt x="4876800" y="1525496"/>
                </a:cubicBezTo>
                <a:cubicBezTo>
                  <a:pt x="4851002" y="1422308"/>
                  <a:pt x="4887803" y="1503963"/>
                  <a:pt x="4855028" y="1438410"/>
                </a:cubicBezTo>
                <a:cubicBezTo>
                  <a:pt x="4852609" y="1419058"/>
                  <a:pt x="4851857" y="1399423"/>
                  <a:pt x="4847771" y="1380353"/>
                </a:cubicBezTo>
                <a:cubicBezTo>
                  <a:pt x="4844565" y="1365393"/>
                  <a:pt x="4837653" y="1351464"/>
                  <a:pt x="4833257" y="1336810"/>
                </a:cubicBezTo>
                <a:cubicBezTo>
                  <a:pt x="4814509" y="1274317"/>
                  <a:pt x="4840586" y="1344245"/>
                  <a:pt x="4811485" y="1271496"/>
                </a:cubicBezTo>
                <a:cubicBezTo>
                  <a:pt x="4795117" y="1173286"/>
                  <a:pt x="4819383" y="1292559"/>
                  <a:pt x="4767942" y="1155382"/>
                </a:cubicBezTo>
                <a:cubicBezTo>
                  <a:pt x="4760685" y="1136030"/>
                  <a:pt x="4752707" y="1116933"/>
                  <a:pt x="4746171" y="1097325"/>
                </a:cubicBezTo>
                <a:cubicBezTo>
                  <a:pt x="4743017" y="1087863"/>
                  <a:pt x="4742843" y="1077464"/>
                  <a:pt x="4738914" y="1068296"/>
                </a:cubicBezTo>
                <a:cubicBezTo>
                  <a:pt x="4735478" y="1060279"/>
                  <a:pt x="4728636" y="1054149"/>
                  <a:pt x="4724400" y="1046525"/>
                </a:cubicBezTo>
                <a:cubicBezTo>
                  <a:pt x="4716519" y="1032340"/>
                  <a:pt x="4710399" y="1017228"/>
                  <a:pt x="4702628" y="1002982"/>
                </a:cubicBezTo>
                <a:cubicBezTo>
                  <a:pt x="4695874" y="990599"/>
                  <a:pt x="4687165" y="979312"/>
                  <a:pt x="4680857" y="966696"/>
                </a:cubicBezTo>
                <a:cubicBezTo>
                  <a:pt x="4677436" y="959854"/>
                  <a:pt x="4677536" y="951484"/>
                  <a:pt x="4673600" y="944925"/>
                </a:cubicBezTo>
                <a:cubicBezTo>
                  <a:pt x="4662894" y="927081"/>
                  <a:pt x="4648857" y="911439"/>
                  <a:pt x="4637314" y="894125"/>
                </a:cubicBezTo>
                <a:cubicBezTo>
                  <a:pt x="4629490" y="882389"/>
                  <a:pt x="4622296" y="870222"/>
                  <a:pt x="4615542" y="857839"/>
                </a:cubicBezTo>
                <a:cubicBezTo>
                  <a:pt x="4607771" y="843593"/>
                  <a:pt x="4604160" y="826762"/>
                  <a:pt x="4593771" y="814296"/>
                </a:cubicBezTo>
                <a:cubicBezTo>
                  <a:pt x="4567490" y="782758"/>
                  <a:pt x="4535714" y="756239"/>
                  <a:pt x="4506685" y="727210"/>
                </a:cubicBezTo>
                <a:cubicBezTo>
                  <a:pt x="4394987" y="615512"/>
                  <a:pt x="4535644" y="753942"/>
                  <a:pt x="4412342" y="640125"/>
                </a:cubicBezTo>
                <a:cubicBezTo>
                  <a:pt x="4397259" y="626203"/>
                  <a:pt x="4384686" y="609580"/>
                  <a:pt x="4368800" y="596582"/>
                </a:cubicBezTo>
                <a:cubicBezTo>
                  <a:pt x="4357883" y="587650"/>
                  <a:pt x="4343350" y="583840"/>
                  <a:pt x="4332514" y="574810"/>
                </a:cubicBezTo>
                <a:cubicBezTo>
                  <a:pt x="4268075" y="521111"/>
                  <a:pt x="4301383" y="539075"/>
                  <a:pt x="4259942" y="502239"/>
                </a:cubicBezTo>
                <a:cubicBezTo>
                  <a:pt x="4238171" y="482887"/>
                  <a:pt x="4219131" y="459934"/>
                  <a:pt x="4194628" y="444182"/>
                </a:cubicBezTo>
                <a:cubicBezTo>
                  <a:pt x="4184252" y="437512"/>
                  <a:pt x="4170437" y="439344"/>
                  <a:pt x="4158342" y="436925"/>
                </a:cubicBezTo>
                <a:cubicBezTo>
                  <a:pt x="4141409" y="429668"/>
                  <a:pt x="4124647" y="421995"/>
                  <a:pt x="4107542" y="415153"/>
                </a:cubicBezTo>
                <a:cubicBezTo>
                  <a:pt x="4088352" y="407477"/>
                  <a:pt x="4068372" y="401776"/>
                  <a:pt x="4049485" y="393382"/>
                </a:cubicBezTo>
                <a:cubicBezTo>
                  <a:pt x="4024770" y="382398"/>
                  <a:pt x="4002572" y="365648"/>
                  <a:pt x="3976914" y="357096"/>
                </a:cubicBezTo>
                <a:cubicBezTo>
                  <a:pt x="3969657" y="354677"/>
                  <a:pt x="3962305" y="352525"/>
                  <a:pt x="3955142" y="349839"/>
                </a:cubicBezTo>
                <a:cubicBezTo>
                  <a:pt x="3942945" y="345265"/>
                  <a:pt x="3931215" y="339445"/>
                  <a:pt x="3918857" y="335325"/>
                </a:cubicBezTo>
                <a:cubicBezTo>
                  <a:pt x="3909395" y="332171"/>
                  <a:pt x="3899504" y="330486"/>
                  <a:pt x="3889828" y="328067"/>
                </a:cubicBezTo>
                <a:cubicBezTo>
                  <a:pt x="3882571" y="323229"/>
                  <a:pt x="3875681" y="317789"/>
                  <a:pt x="3868057" y="313553"/>
                </a:cubicBezTo>
                <a:cubicBezTo>
                  <a:pt x="3833692" y="294462"/>
                  <a:pt x="3797900" y="278610"/>
                  <a:pt x="3759200" y="270010"/>
                </a:cubicBezTo>
                <a:cubicBezTo>
                  <a:pt x="3737816" y="265258"/>
                  <a:pt x="3715657" y="265172"/>
                  <a:pt x="3693885" y="262753"/>
                </a:cubicBezTo>
                <a:cubicBezTo>
                  <a:pt x="3658045" y="238860"/>
                  <a:pt x="3686048" y="253537"/>
                  <a:pt x="3635828" y="240982"/>
                </a:cubicBezTo>
                <a:cubicBezTo>
                  <a:pt x="3528410" y="214127"/>
                  <a:pt x="3633646" y="236190"/>
                  <a:pt x="3548742" y="219210"/>
                </a:cubicBezTo>
                <a:cubicBezTo>
                  <a:pt x="3507342" y="191610"/>
                  <a:pt x="3539162" y="208008"/>
                  <a:pt x="3461657" y="197439"/>
                </a:cubicBezTo>
                <a:cubicBezTo>
                  <a:pt x="3329118" y="179366"/>
                  <a:pt x="3410483" y="187236"/>
                  <a:pt x="3309257" y="175667"/>
                </a:cubicBezTo>
                <a:cubicBezTo>
                  <a:pt x="3243966" y="168205"/>
                  <a:pt x="3178266" y="163888"/>
                  <a:pt x="3113314" y="153896"/>
                </a:cubicBezTo>
                <a:cubicBezTo>
                  <a:pt x="3027266" y="140658"/>
                  <a:pt x="2928949" y="124622"/>
                  <a:pt x="2844800" y="117610"/>
                </a:cubicBezTo>
                <a:cubicBezTo>
                  <a:pt x="2815771" y="115191"/>
                  <a:pt x="2786791" y="112098"/>
                  <a:pt x="2757714" y="110353"/>
                </a:cubicBezTo>
                <a:cubicBezTo>
                  <a:pt x="2402394" y="89034"/>
                  <a:pt x="2588134" y="106458"/>
                  <a:pt x="2409371" y="88582"/>
                </a:cubicBezTo>
                <a:cubicBezTo>
                  <a:pt x="2394857" y="83744"/>
                  <a:pt x="2380588" y="78093"/>
                  <a:pt x="2365828" y="74067"/>
                </a:cubicBezTo>
                <a:cubicBezTo>
                  <a:pt x="2353928" y="70821"/>
                  <a:pt x="2341244" y="70711"/>
                  <a:pt x="2329542" y="66810"/>
                </a:cubicBezTo>
                <a:cubicBezTo>
                  <a:pt x="2319279" y="63389"/>
                  <a:pt x="2310876" y="55405"/>
                  <a:pt x="2300514" y="52296"/>
                </a:cubicBezTo>
                <a:cubicBezTo>
                  <a:pt x="2286420" y="48068"/>
                  <a:pt x="2271359" y="48122"/>
                  <a:pt x="2256971" y="45039"/>
                </a:cubicBezTo>
                <a:cubicBezTo>
                  <a:pt x="2113110" y="14212"/>
                  <a:pt x="2278008" y="43777"/>
                  <a:pt x="2148114" y="23267"/>
                </a:cubicBezTo>
                <a:cubicBezTo>
                  <a:pt x="2125728" y="19732"/>
                  <a:pt x="2034603" y="3002"/>
                  <a:pt x="2002971" y="1496"/>
                </a:cubicBezTo>
                <a:cubicBezTo>
                  <a:pt x="1971559" y="0"/>
                  <a:pt x="1912257" y="11172"/>
                  <a:pt x="1886857" y="16010"/>
                </a:cubicBezTo>
                <a:close/>
              </a:path>
            </a:pathLst>
          </a:custGeom>
          <a:noFill/>
          <a:ln w="12700" cap="flat" cmpd="sng" algn="ctr">
            <a:solidFill>
              <a:srgbClr val="F2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2" name="Rounded Rectangular Callout 191"/>
          <p:cNvSpPr/>
          <p:nvPr/>
        </p:nvSpPr>
        <p:spPr bwMode="auto">
          <a:xfrm>
            <a:off x="685337" y="2643182"/>
            <a:ext cx="1571636" cy="714380"/>
          </a:xfrm>
          <a:prstGeom prst="wedgeRoundRectCallout">
            <a:avLst>
              <a:gd name="adj1" fmla="val 108459"/>
              <a:gd name="adj2" fmla="val 41506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sng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Scrum of Scrums</a:t>
            </a:r>
            <a:endParaRPr lang="sv-SE" sz="1050" u="sng" smtClean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050" smtClean="0"/>
              <a:t>Resolve problems &amp; dependencies in </a:t>
            </a:r>
            <a:r>
              <a:rPr lang="sv-SE" sz="1050" b="1" smtClean="0"/>
              <a:t>current</a:t>
            </a:r>
            <a:r>
              <a:rPr lang="sv-SE" sz="1050" smtClean="0"/>
              <a:t> sprint</a:t>
            </a:r>
            <a:endParaRPr kumimoji="0" lang="sv-SE" sz="105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3" name="Rounded Rectangular Callout 192"/>
          <p:cNvSpPr/>
          <p:nvPr/>
        </p:nvSpPr>
        <p:spPr bwMode="auto">
          <a:xfrm>
            <a:off x="471055" y="4572008"/>
            <a:ext cx="1857356" cy="714380"/>
          </a:xfrm>
          <a:prstGeom prst="wedgeRoundRectCallout">
            <a:avLst>
              <a:gd name="adj1" fmla="val 94357"/>
              <a:gd name="adj2" fmla="val 18140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sng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Testing group</a:t>
            </a:r>
            <a:endParaRPr lang="sv-SE" sz="1050" u="sng" smtClean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Synchronize testing efforts &amp; share knowledge</a:t>
            </a:r>
          </a:p>
        </p:txBody>
      </p:sp>
      <p:sp>
        <p:nvSpPr>
          <p:cNvPr id="194" name="Rounded Rectangular Callout 193"/>
          <p:cNvSpPr/>
          <p:nvPr/>
        </p:nvSpPr>
        <p:spPr bwMode="auto">
          <a:xfrm>
            <a:off x="756775" y="1428736"/>
            <a:ext cx="1571636" cy="857256"/>
          </a:xfrm>
          <a:prstGeom prst="wedgeRoundRectCallout">
            <a:avLst>
              <a:gd name="adj1" fmla="val 110306"/>
              <a:gd name="adj2" fmla="val -99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F2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sng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Product</a:t>
            </a:r>
            <a:r>
              <a:rPr kumimoji="0" lang="sv-SE" sz="1050" b="0" i="0" u="sng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owner group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Prepare and synchronize product backlogs for </a:t>
            </a:r>
            <a:r>
              <a:rPr kumimoji="0" lang="sv-SE" sz="1050" b="1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future </a:t>
            </a:r>
            <a:r>
              <a:rPr kumimoji="0" lang="sv-SE" sz="105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sprints</a:t>
            </a:r>
            <a:endParaRPr kumimoji="0" lang="sv-SE" sz="105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5" name="Rounded Rectangular Callout 194"/>
          <p:cNvSpPr/>
          <p:nvPr/>
        </p:nvSpPr>
        <p:spPr bwMode="auto">
          <a:xfrm>
            <a:off x="609600" y="3571876"/>
            <a:ext cx="1718811" cy="714380"/>
          </a:xfrm>
          <a:prstGeom prst="wedgeRoundRectCallout">
            <a:avLst>
              <a:gd name="adj1" fmla="val 104764"/>
              <a:gd name="adj2" fmla="val 6487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050" u="sng" smtClean="0"/>
              <a:t>DB group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Synchronize</a:t>
            </a:r>
            <a:r>
              <a:rPr kumimoji="0" lang="sv-SE" sz="105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DB efforts &amp; share knowledge</a:t>
            </a:r>
            <a:endParaRPr kumimoji="0" lang="sv-SE" sz="105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3257105" y="5572140"/>
            <a:ext cx="848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Scrum </a:t>
            </a:r>
          </a:p>
          <a:p>
            <a:r>
              <a:rPr lang="sv-SE" sz="1600" smtClean="0"/>
              <a:t>Team 1</a:t>
            </a:r>
            <a:endParaRPr lang="sv-SE" sz="1600"/>
          </a:p>
        </p:txBody>
      </p:sp>
      <p:sp>
        <p:nvSpPr>
          <p:cNvPr id="197" name="TextBox 196"/>
          <p:cNvSpPr txBox="1"/>
          <p:nvPr/>
        </p:nvSpPr>
        <p:spPr>
          <a:xfrm>
            <a:off x="4971617" y="5572140"/>
            <a:ext cx="848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Scrum</a:t>
            </a:r>
          </a:p>
          <a:p>
            <a:r>
              <a:rPr lang="sv-SE" sz="1600" smtClean="0"/>
              <a:t>Team 2</a:t>
            </a:r>
            <a:endParaRPr lang="sv-SE" sz="1600"/>
          </a:p>
        </p:txBody>
      </p:sp>
      <p:sp>
        <p:nvSpPr>
          <p:cNvPr id="198" name="TextBox 197"/>
          <p:cNvSpPr txBox="1"/>
          <p:nvPr/>
        </p:nvSpPr>
        <p:spPr>
          <a:xfrm>
            <a:off x="6471815" y="5572140"/>
            <a:ext cx="848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Scrum </a:t>
            </a:r>
          </a:p>
          <a:p>
            <a:r>
              <a:rPr lang="sv-SE" sz="1600" smtClean="0"/>
              <a:t>Team 3</a:t>
            </a:r>
            <a:endParaRPr lang="sv-SE" sz="1600"/>
          </a:p>
        </p:txBody>
      </p:sp>
      <p:cxnSp>
        <p:nvCxnSpPr>
          <p:cNvPr id="202" name="Straight Connector 201"/>
          <p:cNvCxnSpPr/>
          <p:nvPr/>
        </p:nvCxnSpPr>
        <p:spPr bwMode="auto">
          <a:xfrm rot="16200000" flipH="1">
            <a:off x="3254697" y="2570922"/>
            <a:ext cx="841331" cy="1915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7" name="Straight Connector 206"/>
          <p:cNvCxnSpPr/>
          <p:nvPr/>
        </p:nvCxnSpPr>
        <p:spPr bwMode="auto">
          <a:xfrm rot="16200000" flipH="1">
            <a:off x="4898564" y="2568719"/>
            <a:ext cx="841331" cy="1915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8" name="Straight Connector 207"/>
          <p:cNvCxnSpPr/>
          <p:nvPr/>
        </p:nvCxnSpPr>
        <p:spPr bwMode="auto">
          <a:xfrm rot="16200000" flipH="1">
            <a:off x="6489355" y="2568719"/>
            <a:ext cx="841331" cy="1915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90" grpId="0" animBg="1"/>
      <p:bldP spid="192" grpId="0" animBg="1"/>
      <p:bldP spid="193" grpId="0" animBg="1"/>
      <p:bldP spid="194" grpId="0" animBg="1"/>
      <p:bldP spid="19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Case study:</a:t>
            </a:r>
            <a:br>
              <a:rPr lang="sv-SE" sz="9600" smtClean="0"/>
            </a:br>
            <a:r>
              <a:rPr lang="sv-SE" sz="9600" smtClean="0"/>
              <a:t>Stopping a death march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48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285720" y="2651935"/>
            <a:ext cx="850112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1643042" y="2651935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1643042" y="2651935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3000364" y="2651935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4357686" y="2651935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5733572" y="1466007"/>
            <a:ext cx="83869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b="1" smtClean="0"/>
              <a:t>2007</a:t>
            </a:r>
            <a:endParaRPr lang="sv-SE" sz="2000" b="1"/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5715008" y="2651935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357158" y="1437489"/>
            <a:ext cx="83869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b="1" smtClean="0"/>
              <a:t>2006</a:t>
            </a:r>
            <a:endParaRPr lang="sv-SE" sz="2000" b="1"/>
          </a:p>
        </p:txBody>
      </p:sp>
      <p:sp>
        <p:nvSpPr>
          <p:cNvPr id="14" name="Rectangle 13"/>
          <p:cNvSpPr/>
          <p:nvPr/>
        </p:nvSpPr>
        <p:spPr bwMode="auto">
          <a:xfrm>
            <a:off x="1643042" y="1580365"/>
            <a:ext cx="3071834" cy="21431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Requirements</a:t>
            </a: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5715008" y="1437489"/>
            <a:ext cx="0" cy="164307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285720" y="2651935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7" name="Rectangle 16"/>
          <p:cNvSpPr/>
          <p:nvPr/>
        </p:nvSpPr>
        <p:spPr bwMode="auto">
          <a:xfrm>
            <a:off x="4214810" y="1866117"/>
            <a:ext cx="2000264" cy="21431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Coding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6072198" y="2151869"/>
            <a:ext cx="928694" cy="214314"/>
          </a:xfrm>
          <a:prstGeom prst="rect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Testing?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7072330" y="2651935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0" name="Diamond 19"/>
          <p:cNvSpPr/>
          <p:nvPr/>
        </p:nvSpPr>
        <p:spPr bwMode="auto">
          <a:xfrm>
            <a:off x="7072330" y="2151869"/>
            <a:ext cx="285752" cy="285752"/>
          </a:xfrm>
          <a:prstGeom prst="diamond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768" y="1937555"/>
            <a:ext cx="7076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Release</a:t>
            </a:r>
            <a:endParaRPr lang="sv-SE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285720" y="1437489"/>
            <a:ext cx="0" cy="164307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3" name="TextBox 22"/>
          <p:cNvSpPr txBox="1"/>
          <p:nvPr/>
        </p:nvSpPr>
        <p:spPr>
          <a:xfrm>
            <a:off x="5356058" y="3509191"/>
            <a:ext cx="1565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FF0000"/>
                </a:solidFill>
              </a:rPr>
              <a:t>We are here</a:t>
            </a:r>
            <a:endParaRPr lang="sv-SE" sz="2000">
              <a:solidFill>
                <a:srgbClr val="FF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rot="5400000" flipH="1" flipV="1">
            <a:off x="5607851" y="3115488"/>
            <a:ext cx="785818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357158" y="2366183"/>
            <a:ext cx="43633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Q1</a:t>
            </a:r>
            <a:endParaRPr lang="sv-SE" sz="1400" b="1"/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1635333" y="2366183"/>
            <a:ext cx="43633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Q2</a:t>
            </a:r>
            <a:endParaRPr lang="sv-SE" sz="1400" b="1"/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3000364" y="2366183"/>
            <a:ext cx="43633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Q3</a:t>
            </a:r>
            <a:endParaRPr lang="sv-SE" sz="1400" b="1"/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4349976" y="2366183"/>
            <a:ext cx="43633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Q4</a:t>
            </a:r>
            <a:endParaRPr lang="sv-SE" sz="1400" b="1"/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5715008" y="2366183"/>
            <a:ext cx="43633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Q1</a:t>
            </a:r>
            <a:endParaRPr lang="sv-SE" sz="1400" b="1"/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6993183" y="2366183"/>
            <a:ext cx="43633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Q2</a:t>
            </a:r>
            <a:endParaRPr lang="sv-SE" sz="1400" b="1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20" grpId="0" animBg="1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CSM course objectives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5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28694"/>
          </a:xfrm>
        </p:spPr>
        <p:txBody>
          <a:bodyPr/>
          <a:lstStyle/>
          <a:p>
            <a:r>
              <a:rPr lang="sv-SE" smtClean="0"/>
              <a:t>Symptom: Long, detailed requirements specifications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pic>
        <p:nvPicPr>
          <p:cNvPr id="6246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5" y="1347804"/>
            <a:ext cx="86677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Symptom: Lack of trust &amp; commitment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sp>
        <p:nvSpPr>
          <p:cNvPr id="6" name="Oval 45"/>
          <p:cNvSpPr>
            <a:spLocks noChangeArrowheads="1"/>
          </p:cNvSpPr>
          <p:nvPr/>
        </p:nvSpPr>
        <p:spPr bwMode="auto">
          <a:xfrm>
            <a:off x="3857620" y="1142984"/>
            <a:ext cx="3233231" cy="2362746"/>
          </a:xfrm>
          <a:prstGeom prst="ellips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" name="Oval 45"/>
          <p:cNvSpPr>
            <a:spLocks noChangeArrowheads="1"/>
          </p:cNvSpPr>
          <p:nvPr/>
        </p:nvSpPr>
        <p:spPr bwMode="auto">
          <a:xfrm>
            <a:off x="3981975" y="1516050"/>
            <a:ext cx="1740971" cy="1814136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8" name="Picture 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2946" y="1391694"/>
            <a:ext cx="533882" cy="741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2457" y="1669509"/>
            <a:ext cx="533882" cy="741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Picture 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0366" y="1889115"/>
            <a:ext cx="533882" cy="741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1" name="Picture 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2946" y="2510890"/>
            <a:ext cx="533882" cy="741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" name="Picture 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0953" y="1883823"/>
            <a:ext cx="533882" cy="741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3" name="Picture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1019" y="2428648"/>
            <a:ext cx="533882" cy="7410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6" name="Picture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000240"/>
            <a:ext cx="448471" cy="62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7" name="Picture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9790" y="1428736"/>
            <a:ext cx="448471" cy="62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8" name="Picture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142984"/>
            <a:ext cx="448471" cy="62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9" name="Picture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643182"/>
            <a:ext cx="448471" cy="62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ildobjekt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600" y="990600"/>
            <a:ext cx="4165600" cy="3124200"/>
          </a:xfrm>
          <a:prstGeom prst="rect">
            <a:avLst/>
          </a:prstGeom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9288"/>
          </a:xfrm>
        </p:spPr>
        <p:txBody>
          <a:bodyPr/>
          <a:lstStyle/>
          <a:p>
            <a:r>
              <a:rPr lang="sv-SE" smtClean="0"/>
              <a:t>Strategy: Implement Scrum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2844" y="1000108"/>
            <a:ext cx="4543428" cy="1087431"/>
          </a:xfrm>
        </p:spPr>
        <p:txBody>
          <a:bodyPr/>
          <a:lstStyle/>
          <a:p>
            <a:r>
              <a:rPr lang="sv-SE" smtClean="0"/>
              <a:t>Show us where we stand</a:t>
            </a:r>
          </a:p>
          <a:p>
            <a:r>
              <a:rPr lang="sv-SE" smtClean="0"/>
              <a:t>Help us move faster</a:t>
            </a:r>
            <a:endParaRPr lang="sv-SE"/>
          </a:p>
        </p:txBody>
      </p:sp>
      <p:sp>
        <p:nvSpPr>
          <p:cNvPr id="7" name="Rectangle 6"/>
          <p:cNvSpPr/>
          <p:nvPr/>
        </p:nvSpPr>
        <p:spPr bwMode="auto">
          <a:xfrm>
            <a:off x="962382" y="2285992"/>
            <a:ext cx="1785950" cy="28575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Create product backlog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324864" y="2643182"/>
            <a:ext cx="1852096" cy="28575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Estimate product backlog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676762" y="3000372"/>
            <a:ext cx="2500330" cy="28575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Execute 2 sprints, measure velocity</a:t>
            </a: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214282" y="3571876"/>
            <a:ext cx="4357718" cy="952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248002" y="1928802"/>
            <a:ext cx="83869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b="1" smtClean="0"/>
              <a:t>2007</a:t>
            </a:r>
            <a:endParaRPr lang="sv-SE" sz="2000" b="1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248002" y="3580629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248002" y="2366183"/>
            <a:ext cx="0" cy="164307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3105522" y="3570289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248002" y="3253466"/>
            <a:ext cx="5854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b="1" smtClean="0"/>
              <a:t>Jan</a:t>
            </a:r>
            <a:endParaRPr lang="sv-SE" sz="1800" b="1"/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3105522" y="3259455"/>
            <a:ext cx="60305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b="1" smtClean="0"/>
              <a:t>Feb</a:t>
            </a:r>
            <a:endParaRPr lang="sv-SE" sz="1800" b="1"/>
          </a:p>
        </p:txBody>
      </p:sp>
      <p:sp>
        <p:nvSpPr>
          <p:cNvPr id="22" name="TextBox 21"/>
          <p:cNvSpPr txBox="1"/>
          <p:nvPr/>
        </p:nvSpPr>
        <p:spPr>
          <a:xfrm>
            <a:off x="489954" y="4429132"/>
            <a:ext cx="1565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FF0000"/>
                </a:solidFill>
              </a:rPr>
              <a:t>We are here</a:t>
            </a:r>
            <a:endParaRPr lang="sv-SE" sz="200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 bwMode="auto">
          <a:xfrm rot="5400000" flipH="1" flipV="1">
            <a:off x="741747" y="4035429"/>
            <a:ext cx="785818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8" grpId="0" animBg="1"/>
      <p:bldP spid="9" grpId="0" animBg="1"/>
      <p:bldP spid="11" grpId="0" animBg="1"/>
      <p:bldP spid="12" grpId="0"/>
      <p:bldP spid="13" grpId="0" animBg="1"/>
      <p:bldP spid="14" grpId="0" animBg="1"/>
      <p:bldP spid="16" grpId="0" animBg="1"/>
      <p:bldP spid="21" grpId="0"/>
      <p:bldP spid="26" grpId="0"/>
      <p:bldP spid="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Step 1: Change Definition of Done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mtClean="0"/>
              <a:t>Old definition of done:</a:t>
            </a:r>
          </a:p>
          <a:p>
            <a:pPr lvl="1"/>
            <a:r>
              <a:rPr lang="sv-SE" smtClean="0"/>
              <a:t>Code checked in</a:t>
            </a:r>
          </a:p>
          <a:p>
            <a:r>
              <a:rPr lang="sv-SE" smtClean="0"/>
              <a:t>New definition of done:</a:t>
            </a:r>
          </a:p>
          <a:p>
            <a:pPr lvl="1"/>
            <a:r>
              <a:rPr lang="sv-SE" smtClean="0"/>
              <a:t>Releasable</a:t>
            </a:r>
          </a:p>
          <a:p>
            <a:r>
              <a:rPr lang="sv-SE" smtClean="0"/>
              <a:t>Tester added to team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Create a product backlog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500034" y="1571612"/>
            <a:ext cx="3786214" cy="257176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572000" y="1571612"/>
            <a:ext cx="3786214" cy="257176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214422"/>
            <a:ext cx="2269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Features left to implement</a:t>
            </a:r>
            <a:endParaRPr lang="sv-SE" sz="1400"/>
          </a:p>
        </p:txBody>
      </p:sp>
      <p:sp>
        <p:nvSpPr>
          <p:cNvPr id="9" name="TextBox 8"/>
          <p:cNvSpPr txBox="1"/>
          <p:nvPr/>
        </p:nvSpPr>
        <p:spPr>
          <a:xfrm>
            <a:off x="4367691" y="1214422"/>
            <a:ext cx="4147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Features implemented but not tested &amp; integrated</a:t>
            </a:r>
            <a:endParaRPr lang="sv-SE" sz="140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14348" y="178592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00166" y="171448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57224" y="2214554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642910" y="264318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857224" y="307181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643042" y="2571744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643042" y="214311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1643042" y="300037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1000100" y="350043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785918" y="342900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2428860" y="307181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2428860" y="264318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2285984" y="2214554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2500298" y="178592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3071802" y="228599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214678" y="171448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3214678" y="271462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3071802" y="321468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2428860" y="3643314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3071802" y="357187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1571604" y="371475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571472" y="378619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X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4714876" y="164305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9"/>
          <p:cNvSpPr>
            <a:spLocks noChangeArrowheads="1"/>
          </p:cNvSpPr>
          <p:nvPr/>
        </p:nvSpPr>
        <p:spPr bwMode="auto">
          <a:xfrm>
            <a:off x="4786314" y="207167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5214942" y="2571744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4714876" y="307181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ectangle 9"/>
          <p:cNvSpPr>
            <a:spLocks noChangeArrowheads="1"/>
          </p:cNvSpPr>
          <p:nvPr/>
        </p:nvSpPr>
        <p:spPr bwMode="auto">
          <a:xfrm>
            <a:off x="4572000" y="264318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Rectangle 9"/>
          <p:cNvSpPr>
            <a:spLocks noChangeArrowheads="1"/>
          </p:cNvSpPr>
          <p:nvPr/>
        </p:nvSpPr>
        <p:spPr bwMode="auto">
          <a:xfrm>
            <a:off x="5572132" y="207167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ectangle 9"/>
          <p:cNvSpPr>
            <a:spLocks noChangeArrowheads="1"/>
          </p:cNvSpPr>
          <p:nvPr/>
        </p:nvSpPr>
        <p:spPr bwMode="auto">
          <a:xfrm>
            <a:off x="5500694" y="314324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Rectangle 9"/>
          <p:cNvSpPr>
            <a:spLocks noChangeArrowheads="1"/>
          </p:cNvSpPr>
          <p:nvPr/>
        </p:nvSpPr>
        <p:spPr bwMode="auto">
          <a:xfrm>
            <a:off x="6072198" y="278605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6429388" y="235743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215074" y="192880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Rectangle 9"/>
          <p:cNvSpPr>
            <a:spLocks noChangeArrowheads="1"/>
          </p:cNvSpPr>
          <p:nvPr/>
        </p:nvSpPr>
        <p:spPr bwMode="auto">
          <a:xfrm>
            <a:off x="7000892" y="1714488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Rectangle 9"/>
          <p:cNvSpPr>
            <a:spLocks noChangeArrowheads="1"/>
          </p:cNvSpPr>
          <p:nvPr/>
        </p:nvSpPr>
        <p:spPr bwMode="auto">
          <a:xfrm>
            <a:off x="7143768" y="214311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Rectangle 9"/>
          <p:cNvSpPr>
            <a:spLocks noChangeArrowheads="1"/>
          </p:cNvSpPr>
          <p:nvPr/>
        </p:nvSpPr>
        <p:spPr bwMode="auto">
          <a:xfrm>
            <a:off x="7143768" y="264318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Rectangle 9"/>
          <p:cNvSpPr>
            <a:spLocks noChangeArrowheads="1"/>
          </p:cNvSpPr>
          <p:nvPr/>
        </p:nvSpPr>
        <p:spPr bwMode="auto">
          <a:xfrm>
            <a:off x="6643702" y="307181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Rectangle 9"/>
          <p:cNvSpPr>
            <a:spLocks noChangeArrowheads="1"/>
          </p:cNvSpPr>
          <p:nvPr/>
        </p:nvSpPr>
        <p:spPr bwMode="auto">
          <a:xfrm>
            <a:off x="6929454" y="342900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Rectangle 9"/>
          <p:cNvSpPr>
            <a:spLocks noChangeArrowheads="1"/>
          </p:cNvSpPr>
          <p:nvPr/>
        </p:nvSpPr>
        <p:spPr bwMode="auto">
          <a:xfrm>
            <a:off x="7643834" y="3071810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Rectangle 9"/>
          <p:cNvSpPr>
            <a:spLocks noChangeArrowheads="1"/>
          </p:cNvSpPr>
          <p:nvPr/>
        </p:nvSpPr>
        <p:spPr bwMode="auto">
          <a:xfrm>
            <a:off x="6143636" y="357187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ectangle 9"/>
          <p:cNvSpPr>
            <a:spLocks noChangeArrowheads="1"/>
          </p:cNvSpPr>
          <p:nvPr/>
        </p:nvSpPr>
        <p:spPr bwMode="auto">
          <a:xfrm>
            <a:off x="5286380" y="3714752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ectangle 9"/>
          <p:cNvSpPr>
            <a:spLocks noChangeArrowheads="1"/>
          </p:cNvSpPr>
          <p:nvPr/>
        </p:nvSpPr>
        <p:spPr bwMode="auto">
          <a:xfrm>
            <a:off x="4572000" y="3571876"/>
            <a:ext cx="714380" cy="35719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Test/integr</a:t>
            </a:r>
          </a:p>
          <a:p>
            <a:pPr algn="ctr"/>
            <a:r>
              <a:rPr lang="sv-SE" sz="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feature Y</a:t>
            </a:r>
            <a:endParaRPr lang="sv-SE" sz="80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79"/>
          <p:cNvGrpSpPr/>
          <p:nvPr/>
        </p:nvGrpSpPr>
        <p:grpSpPr>
          <a:xfrm>
            <a:off x="4143372" y="4286256"/>
            <a:ext cx="652170" cy="904191"/>
            <a:chOff x="3929058" y="928670"/>
            <a:chExt cx="652170" cy="904191"/>
          </a:xfrm>
        </p:grpSpPr>
        <p:pic>
          <p:nvPicPr>
            <p:cNvPr id="78" name="Picture 3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29058" y="928670"/>
              <a:ext cx="652170" cy="9041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79" name="Text Box 31"/>
            <p:cNvSpPr txBox="1">
              <a:spLocks noChangeArrowheads="1"/>
            </p:cNvSpPr>
            <p:nvPr/>
          </p:nvSpPr>
          <p:spPr bwMode="auto">
            <a:xfrm>
              <a:off x="3992262" y="1366323"/>
              <a:ext cx="518091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800">
                  <a:solidFill>
                    <a:srgbClr val="FF0000"/>
                  </a:solidFill>
                  <a:latin typeface="Arial" charset="0"/>
                </a:rPr>
                <a:t>PO</a:t>
              </a:r>
              <a:endParaRPr lang="sv-SE" sz="1100">
                <a:solidFill>
                  <a:srgbClr val="FF0000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Estimate product backlog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  <p:grpSp>
        <p:nvGrpSpPr>
          <p:cNvPr id="3" name="Group 81"/>
          <p:cNvGrpSpPr/>
          <p:nvPr/>
        </p:nvGrpSpPr>
        <p:grpSpPr>
          <a:xfrm>
            <a:off x="1275628" y="4419600"/>
            <a:ext cx="2839172" cy="1785950"/>
            <a:chOff x="2616715" y="4434424"/>
            <a:chExt cx="2883979" cy="1814136"/>
          </a:xfrm>
        </p:grpSpPr>
        <p:sp>
          <p:nvSpPr>
            <p:cNvPr id="57" name="Oval 45"/>
            <p:cNvSpPr>
              <a:spLocks noChangeArrowheads="1"/>
            </p:cNvSpPr>
            <p:nvPr/>
          </p:nvSpPr>
          <p:spPr bwMode="auto">
            <a:xfrm>
              <a:off x="2616715" y="4434424"/>
              <a:ext cx="2883979" cy="1814136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58" name="Picture 3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43372" y="4545329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7" name="Picture 3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77197" y="4587883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8" name="Picture 4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4831081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9" name="Picture 4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43372" y="5286388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0" name="Picture 4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05693" y="4802197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81" name="Picture 2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05759" y="5347022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pic>
        <p:nvPicPr>
          <p:cNvPr id="6256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051110"/>
            <a:ext cx="3828265" cy="280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upp 93"/>
          <p:cNvGrpSpPr/>
          <p:nvPr/>
        </p:nvGrpSpPr>
        <p:grpSpPr>
          <a:xfrm>
            <a:off x="1438276" y="4348162"/>
            <a:ext cx="2786082" cy="1643074"/>
            <a:chOff x="1438276" y="4348162"/>
            <a:chExt cx="2786082" cy="1643074"/>
          </a:xfrm>
        </p:grpSpPr>
        <p:sp>
          <p:nvSpPr>
            <p:cNvPr id="83" name="Rounded Rectangle 82"/>
            <p:cNvSpPr/>
            <p:nvPr/>
          </p:nvSpPr>
          <p:spPr bwMode="auto">
            <a:xfrm>
              <a:off x="3224226" y="4348162"/>
              <a:ext cx="357190" cy="428628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84" name="Rounded Rectangle 83"/>
            <p:cNvSpPr/>
            <p:nvPr/>
          </p:nvSpPr>
          <p:spPr bwMode="auto">
            <a:xfrm>
              <a:off x="3867168" y="4705352"/>
              <a:ext cx="357190" cy="428628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5</a:t>
              </a:r>
            </a:p>
          </p:txBody>
        </p:sp>
        <p:sp>
          <p:nvSpPr>
            <p:cNvPr id="85" name="Rounded Rectangle 84"/>
            <p:cNvSpPr/>
            <p:nvPr/>
          </p:nvSpPr>
          <p:spPr bwMode="auto">
            <a:xfrm>
              <a:off x="3152788" y="5491170"/>
              <a:ext cx="357190" cy="428628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  <p:sp>
          <p:nvSpPr>
            <p:cNvPr id="86" name="Rounded Rectangle 85"/>
            <p:cNvSpPr/>
            <p:nvPr/>
          </p:nvSpPr>
          <p:spPr bwMode="auto">
            <a:xfrm>
              <a:off x="2438408" y="4348162"/>
              <a:ext cx="357190" cy="428628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87" name="Rounded Rectangle 86"/>
            <p:cNvSpPr/>
            <p:nvPr/>
          </p:nvSpPr>
          <p:spPr bwMode="auto">
            <a:xfrm>
              <a:off x="1438276" y="4776790"/>
              <a:ext cx="357190" cy="428628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</a:p>
          </p:txBody>
        </p:sp>
        <p:sp>
          <p:nvSpPr>
            <p:cNvPr id="88" name="Rounded Rectangle 87"/>
            <p:cNvSpPr/>
            <p:nvPr/>
          </p:nvSpPr>
          <p:spPr bwMode="auto">
            <a:xfrm>
              <a:off x="1795466" y="5562608"/>
              <a:ext cx="357190" cy="428628"/>
            </a:xfrm>
            <a:prstGeom prst="round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8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2385589" y="1052155"/>
            <a:ext cx="1012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>
                <a:solidFill>
                  <a:srgbClr val="FF0000"/>
                </a:solidFill>
              </a:rPr>
              <a:t>180 points</a:t>
            </a:r>
            <a:endParaRPr lang="sv-SE" sz="1400">
              <a:solidFill>
                <a:srgbClr val="FF0000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000579" y="1063823"/>
            <a:ext cx="9148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>
                <a:solidFill>
                  <a:srgbClr val="FF0000"/>
                </a:solidFill>
              </a:rPr>
              <a:t>70 points</a:t>
            </a:r>
            <a:endParaRPr lang="sv-SE" sz="1400">
              <a:solidFill>
                <a:srgbClr val="FF0000"/>
              </a:solidFill>
            </a:endParaRPr>
          </a:p>
        </p:txBody>
      </p:sp>
      <p:grpSp>
        <p:nvGrpSpPr>
          <p:cNvPr id="7" name="Grupp 90"/>
          <p:cNvGrpSpPr/>
          <p:nvPr/>
        </p:nvGrpSpPr>
        <p:grpSpPr>
          <a:xfrm>
            <a:off x="99986" y="1066800"/>
            <a:ext cx="3786214" cy="2876568"/>
            <a:chOff x="99986" y="1066800"/>
            <a:chExt cx="3786214" cy="2876568"/>
          </a:xfrm>
        </p:grpSpPr>
        <p:sp>
          <p:nvSpPr>
            <p:cNvPr id="8" name="TextBox 7"/>
            <p:cNvSpPr txBox="1"/>
            <p:nvPr/>
          </p:nvSpPr>
          <p:spPr>
            <a:xfrm>
              <a:off x="152400" y="1066800"/>
              <a:ext cx="2269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Features left to implement</a:t>
              </a:r>
              <a:endParaRPr lang="sv-SE" sz="1400"/>
            </a:p>
          </p:txBody>
        </p:sp>
        <p:grpSp>
          <p:nvGrpSpPr>
            <p:cNvPr id="10" name="Grupp 48"/>
            <p:cNvGrpSpPr/>
            <p:nvPr/>
          </p:nvGrpSpPr>
          <p:grpSpPr>
            <a:xfrm>
              <a:off x="99986" y="1371600"/>
              <a:ext cx="3786214" cy="2571768"/>
              <a:chOff x="500034" y="1571612"/>
              <a:chExt cx="3786214" cy="2571768"/>
            </a:xfrm>
          </p:grpSpPr>
          <p:sp>
            <p:nvSpPr>
              <p:cNvPr id="26" name="Rectangle 5"/>
              <p:cNvSpPr/>
              <p:nvPr/>
            </p:nvSpPr>
            <p:spPr bwMode="auto">
              <a:xfrm>
                <a:off x="500034" y="1571612"/>
                <a:ext cx="3786214" cy="2571768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714348" y="178592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" name="Rectangle 9"/>
              <p:cNvSpPr>
                <a:spLocks noChangeArrowheads="1"/>
              </p:cNvSpPr>
              <p:nvPr/>
            </p:nvSpPr>
            <p:spPr bwMode="auto">
              <a:xfrm>
                <a:off x="1500166" y="171448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" name="Rectangle 9"/>
              <p:cNvSpPr>
                <a:spLocks noChangeArrowheads="1"/>
              </p:cNvSpPr>
              <p:nvPr/>
            </p:nvSpPr>
            <p:spPr bwMode="auto">
              <a:xfrm>
                <a:off x="857224" y="2214554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642910" y="264318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Rectangle 9"/>
              <p:cNvSpPr>
                <a:spLocks noChangeArrowheads="1"/>
              </p:cNvSpPr>
              <p:nvPr/>
            </p:nvSpPr>
            <p:spPr bwMode="auto">
              <a:xfrm>
                <a:off x="857224" y="307181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1643042" y="2571744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1643042" y="214311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1643042" y="300037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" name="Rectangle 9"/>
              <p:cNvSpPr>
                <a:spLocks noChangeArrowheads="1"/>
              </p:cNvSpPr>
              <p:nvPr/>
            </p:nvSpPr>
            <p:spPr bwMode="auto">
              <a:xfrm>
                <a:off x="1000100" y="350043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" name="Rectangle 9"/>
              <p:cNvSpPr>
                <a:spLocks noChangeArrowheads="1"/>
              </p:cNvSpPr>
              <p:nvPr/>
            </p:nvSpPr>
            <p:spPr bwMode="auto">
              <a:xfrm>
                <a:off x="1785918" y="342900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7" name="Rectangle 9"/>
              <p:cNvSpPr>
                <a:spLocks noChangeArrowheads="1"/>
              </p:cNvSpPr>
              <p:nvPr/>
            </p:nvSpPr>
            <p:spPr bwMode="auto">
              <a:xfrm>
                <a:off x="2428860" y="307181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8" name="Rectangle 9"/>
              <p:cNvSpPr>
                <a:spLocks noChangeArrowheads="1"/>
              </p:cNvSpPr>
              <p:nvPr/>
            </p:nvSpPr>
            <p:spPr bwMode="auto">
              <a:xfrm>
                <a:off x="2428860" y="264318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" name="Rectangle 9"/>
              <p:cNvSpPr>
                <a:spLocks noChangeArrowheads="1"/>
              </p:cNvSpPr>
              <p:nvPr/>
            </p:nvSpPr>
            <p:spPr bwMode="auto">
              <a:xfrm>
                <a:off x="2285984" y="2214554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0" name="Rectangle 9"/>
              <p:cNvSpPr>
                <a:spLocks noChangeArrowheads="1"/>
              </p:cNvSpPr>
              <p:nvPr/>
            </p:nvSpPr>
            <p:spPr bwMode="auto">
              <a:xfrm>
                <a:off x="2500298" y="178592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" name="Rectangle 9"/>
              <p:cNvSpPr>
                <a:spLocks noChangeArrowheads="1"/>
              </p:cNvSpPr>
              <p:nvPr/>
            </p:nvSpPr>
            <p:spPr bwMode="auto">
              <a:xfrm>
                <a:off x="3071802" y="228599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2" name="Rectangle 9"/>
              <p:cNvSpPr>
                <a:spLocks noChangeArrowheads="1"/>
              </p:cNvSpPr>
              <p:nvPr/>
            </p:nvSpPr>
            <p:spPr bwMode="auto">
              <a:xfrm>
                <a:off x="3214678" y="171448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3" name="Rectangle 9"/>
              <p:cNvSpPr>
                <a:spLocks noChangeArrowheads="1"/>
              </p:cNvSpPr>
              <p:nvPr/>
            </p:nvSpPr>
            <p:spPr bwMode="auto">
              <a:xfrm>
                <a:off x="3214678" y="271462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3071802" y="321468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5" name="Rectangle 9"/>
              <p:cNvSpPr>
                <a:spLocks noChangeArrowheads="1"/>
              </p:cNvSpPr>
              <p:nvPr/>
            </p:nvSpPr>
            <p:spPr bwMode="auto">
              <a:xfrm>
                <a:off x="2428860" y="3643314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3071802" y="357187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" name="Rectangle 9"/>
              <p:cNvSpPr>
                <a:spLocks noChangeArrowheads="1"/>
              </p:cNvSpPr>
              <p:nvPr/>
            </p:nvSpPr>
            <p:spPr bwMode="auto">
              <a:xfrm>
                <a:off x="1571604" y="371475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" name="Rectangle 9"/>
              <p:cNvSpPr>
                <a:spLocks noChangeArrowheads="1"/>
              </p:cNvSpPr>
              <p:nvPr/>
            </p:nvSpPr>
            <p:spPr bwMode="auto">
              <a:xfrm>
                <a:off x="571472" y="378619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X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1" name="Grupp 91"/>
          <p:cNvGrpSpPr/>
          <p:nvPr/>
        </p:nvGrpSpPr>
        <p:grpSpPr>
          <a:xfrm>
            <a:off x="3886200" y="1071546"/>
            <a:ext cx="4147226" cy="2871822"/>
            <a:chOff x="3886200" y="1071546"/>
            <a:chExt cx="4147226" cy="2871822"/>
          </a:xfrm>
        </p:grpSpPr>
        <p:sp>
          <p:nvSpPr>
            <p:cNvPr id="9" name="TextBox 8"/>
            <p:cNvSpPr txBox="1"/>
            <p:nvPr/>
          </p:nvSpPr>
          <p:spPr>
            <a:xfrm>
              <a:off x="3886200" y="1071546"/>
              <a:ext cx="41472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Features implemented but not tested &amp; integrated</a:t>
              </a:r>
              <a:endParaRPr lang="sv-SE" sz="1400"/>
            </a:p>
          </p:txBody>
        </p:sp>
        <p:grpSp>
          <p:nvGrpSpPr>
            <p:cNvPr id="12" name="Grupp 71"/>
            <p:cNvGrpSpPr/>
            <p:nvPr/>
          </p:nvGrpSpPr>
          <p:grpSpPr>
            <a:xfrm>
              <a:off x="4090990" y="1371600"/>
              <a:ext cx="3786214" cy="2571768"/>
              <a:chOff x="4572000" y="1571612"/>
              <a:chExt cx="3786214" cy="2571768"/>
            </a:xfrm>
          </p:grpSpPr>
          <p:sp>
            <p:nvSpPr>
              <p:cNvPr id="50" name="Rectangle 6"/>
              <p:cNvSpPr/>
              <p:nvPr/>
            </p:nvSpPr>
            <p:spPr bwMode="auto">
              <a:xfrm>
                <a:off x="4572000" y="1571612"/>
                <a:ext cx="3786214" cy="2571768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sv-SE" sz="12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endParaRPr>
              </a:p>
            </p:txBody>
          </p:sp>
          <p:sp>
            <p:nvSpPr>
              <p:cNvPr id="51" name="Rectangle 9"/>
              <p:cNvSpPr>
                <a:spLocks noChangeArrowheads="1"/>
              </p:cNvSpPr>
              <p:nvPr/>
            </p:nvSpPr>
            <p:spPr bwMode="auto">
              <a:xfrm>
                <a:off x="4714876" y="164305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Rectangle 9"/>
              <p:cNvSpPr>
                <a:spLocks noChangeArrowheads="1"/>
              </p:cNvSpPr>
              <p:nvPr/>
            </p:nvSpPr>
            <p:spPr bwMode="auto">
              <a:xfrm>
                <a:off x="4786314" y="207167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3" name="Rectangle 9"/>
              <p:cNvSpPr>
                <a:spLocks noChangeArrowheads="1"/>
              </p:cNvSpPr>
              <p:nvPr/>
            </p:nvSpPr>
            <p:spPr bwMode="auto">
              <a:xfrm>
                <a:off x="5214942" y="2571744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Rectangle 9"/>
              <p:cNvSpPr>
                <a:spLocks noChangeArrowheads="1"/>
              </p:cNvSpPr>
              <p:nvPr/>
            </p:nvSpPr>
            <p:spPr bwMode="auto">
              <a:xfrm>
                <a:off x="4714876" y="307181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" name="Rectangle 9"/>
              <p:cNvSpPr>
                <a:spLocks noChangeArrowheads="1"/>
              </p:cNvSpPr>
              <p:nvPr/>
            </p:nvSpPr>
            <p:spPr bwMode="auto">
              <a:xfrm>
                <a:off x="4572000" y="264318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" name="Rectangle 9"/>
              <p:cNvSpPr>
                <a:spLocks noChangeArrowheads="1"/>
              </p:cNvSpPr>
              <p:nvPr/>
            </p:nvSpPr>
            <p:spPr bwMode="auto">
              <a:xfrm>
                <a:off x="5572132" y="207167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Rectangle 9"/>
              <p:cNvSpPr>
                <a:spLocks noChangeArrowheads="1"/>
              </p:cNvSpPr>
              <p:nvPr/>
            </p:nvSpPr>
            <p:spPr bwMode="auto">
              <a:xfrm>
                <a:off x="5500694" y="314324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0" name="Rectangle 9"/>
              <p:cNvSpPr>
                <a:spLocks noChangeArrowheads="1"/>
              </p:cNvSpPr>
              <p:nvPr/>
            </p:nvSpPr>
            <p:spPr bwMode="auto">
              <a:xfrm>
                <a:off x="6072198" y="278605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6429388" y="235743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Rectangle 9"/>
              <p:cNvSpPr>
                <a:spLocks noChangeArrowheads="1"/>
              </p:cNvSpPr>
              <p:nvPr/>
            </p:nvSpPr>
            <p:spPr bwMode="auto">
              <a:xfrm>
                <a:off x="6215074" y="192880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3" name="Rectangle 9"/>
              <p:cNvSpPr>
                <a:spLocks noChangeArrowheads="1"/>
              </p:cNvSpPr>
              <p:nvPr/>
            </p:nvSpPr>
            <p:spPr bwMode="auto">
              <a:xfrm>
                <a:off x="7000892" y="1714488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4" name="Rectangle 9"/>
              <p:cNvSpPr>
                <a:spLocks noChangeArrowheads="1"/>
              </p:cNvSpPr>
              <p:nvPr/>
            </p:nvSpPr>
            <p:spPr bwMode="auto">
              <a:xfrm>
                <a:off x="7143768" y="214311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5" name="Rectangle 9"/>
              <p:cNvSpPr>
                <a:spLocks noChangeArrowheads="1"/>
              </p:cNvSpPr>
              <p:nvPr/>
            </p:nvSpPr>
            <p:spPr bwMode="auto">
              <a:xfrm>
                <a:off x="7143768" y="264318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Rectangle 9"/>
              <p:cNvSpPr>
                <a:spLocks noChangeArrowheads="1"/>
              </p:cNvSpPr>
              <p:nvPr/>
            </p:nvSpPr>
            <p:spPr bwMode="auto">
              <a:xfrm>
                <a:off x="6643702" y="307181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" name="Rectangle 9"/>
              <p:cNvSpPr>
                <a:spLocks noChangeArrowheads="1"/>
              </p:cNvSpPr>
              <p:nvPr/>
            </p:nvSpPr>
            <p:spPr bwMode="auto">
              <a:xfrm>
                <a:off x="6929454" y="342900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8" name="Rectangle 9"/>
              <p:cNvSpPr>
                <a:spLocks noChangeArrowheads="1"/>
              </p:cNvSpPr>
              <p:nvPr/>
            </p:nvSpPr>
            <p:spPr bwMode="auto">
              <a:xfrm>
                <a:off x="7643834" y="3071810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9" name="Rectangle 9"/>
              <p:cNvSpPr>
                <a:spLocks noChangeArrowheads="1"/>
              </p:cNvSpPr>
              <p:nvPr/>
            </p:nvSpPr>
            <p:spPr bwMode="auto">
              <a:xfrm>
                <a:off x="6143636" y="357187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>
                <a:off x="5286380" y="3714752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1" name="Rectangle 9"/>
              <p:cNvSpPr>
                <a:spLocks noChangeArrowheads="1"/>
              </p:cNvSpPr>
              <p:nvPr/>
            </p:nvSpPr>
            <p:spPr bwMode="auto">
              <a:xfrm>
                <a:off x="4572000" y="3571876"/>
                <a:ext cx="714380" cy="357190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</a:gradFill>
              <a:ln>
                <a:solidFill>
                  <a:srgbClr val="000000"/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Test/integr</a:t>
                </a:r>
              </a:p>
              <a:p>
                <a:pPr algn="ctr"/>
                <a:r>
                  <a:rPr lang="sv-SE" sz="80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feature Y</a:t>
                </a:r>
                <a:endParaRPr lang="sv-SE" sz="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74" name="TextBox 99"/>
          <p:cNvSpPr txBox="1"/>
          <p:nvPr/>
        </p:nvSpPr>
        <p:spPr>
          <a:xfrm>
            <a:off x="1600200" y="1447800"/>
            <a:ext cx="31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5" name="TextBox 99"/>
          <p:cNvSpPr txBox="1"/>
          <p:nvPr/>
        </p:nvSpPr>
        <p:spPr>
          <a:xfrm>
            <a:off x="934244" y="1926589"/>
            <a:ext cx="31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6" name="TextBox 99"/>
          <p:cNvSpPr txBox="1"/>
          <p:nvPr/>
        </p:nvSpPr>
        <p:spPr>
          <a:xfrm>
            <a:off x="791766" y="1514079"/>
            <a:ext cx="31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9" name="TextBox 99"/>
          <p:cNvSpPr txBox="1"/>
          <p:nvPr/>
        </p:nvSpPr>
        <p:spPr>
          <a:xfrm>
            <a:off x="4731225" y="1495984"/>
            <a:ext cx="31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0" name="TextBox 99"/>
          <p:cNvSpPr txBox="1"/>
          <p:nvPr/>
        </p:nvSpPr>
        <p:spPr>
          <a:xfrm>
            <a:off x="4807425" y="1916668"/>
            <a:ext cx="31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" name="TextBox 100"/>
          <p:cNvSpPr txBox="1"/>
          <p:nvPr/>
        </p:nvSpPr>
        <p:spPr>
          <a:xfrm>
            <a:off x="6019800" y="533400"/>
            <a:ext cx="2503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solidFill>
                  <a:srgbClr val="FF0000"/>
                </a:solidFill>
              </a:rPr>
              <a:t>180 + 70 = 250 points</a:t>
            </a:r>
            <a:endParaRPr lang="sv-SE" sz="1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74" grpId="0"/>
      <p:bldP spid="75" grpId="0"/>
      <p:bldP spid="76" grpId="0"/>
      <p:bldP spid="89" grpId="0"/>
      <p:bldP spid="90" grpId="0"/>
      <p:bldP spid="9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Execute 2 sprints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785786" y="2216142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785786" y="2714620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785786" y="3214686"/>
            <a:ext cx="2571768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rot="16200000" flipH="1">
            <a:off x="1179885" y="2537215"/>
            <a:ext cx="1640694" cy="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785786" y="1430324"/>
            <a:ext cx="12238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Estimated</a:t>
            </a:r>
          </a:p>
          <a:p>
            <a:r>
              <a:rPr lang="sv-SE" sz="1800" smtClean="0">
                <a:latin typeface="Inkpen2 Script" pitchFamily="2" charset="0"/>
              </a:rPr>
              <a:t>Velocity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1430324"/>
            <a:ext cx="993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Actual</a:t>
            </a:r>
          </a:p>
          <a:p>
            <a:r>
              <a:rPr lang="sv-SE" sz="1800" smtClean="0">
                <a:latin typeface="Inkpen2 Script" pitchFamily="2" charset="0"/>
              </a:rPr>
              <a:t>Velocity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2202871"/>
            <a:ext cx="484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30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7422" y="2216142"/>
            <a:ext cx="3225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9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9454" y="2644770"/>
            <a:ext cx="463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25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57422" y="2702937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3200" smtClean="0">
                <a:solidFill>
                  <a:srgbClr val="0070C0"/>
                </a:solidFill>
                <a:latin typeface="Inkpen2 Script" pitchFamily="2" charset="0"/>
              </a:rPr>
              <a:t>10</a:t>
            </a:r>
            <a:endParaRPr lang="sv-SE" sz="3200">
              <a:solidFill>
                <a:srgbClr val="0070C0"/>
              </a:solidFill>
              <a:latin typeface="Inkpen2 Script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2252955"/>
            <a:ext cx="980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Sprint 1</a:t>
            </a:r>
            <a:endParaRPr lang="sv-SE" sz="1800">
              <a:latin typeface="Inkpen2 Script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2714620"/>
            <a:ext cx="980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>
                <a:latin typeface="Inkpen2 Script" pitchFamily="2" charset="0"/>
              </a:rPr>
              <a:t>Sprint 2</a:t>
            </a:r>
            <a:endParaRPr lang="sv-SE" sz="1800">
              <a:latin typeface="Inkpen2 Script" pitchFamily="2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3161083"/>
            <a:ext cx="4929222" cy="369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Bildobjekt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0" y="1002911"/>
            <a:ext cx="5638800" cy="1892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2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sidfo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/>
              <a:pPr>
                <a:defRPr/>
              </a:pPr>
              <a:t>57</a:t>
            </a:fld>
            <a:endParaRPr lang="en-US"/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68102" y="914400"/>
            <a:ext cx="2895600" cy="4501942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914400"/>
            <a:ext cx="4038600" cy="4501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77411" y="3200400"/>
            <a:ext cx="1666589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Visualize the problem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28596" y="1196752"/>
            <a:ext cx="2573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FF0000"/>
                </a:solidFill>
                <a:latin typeface="Inkpen2 Script" pitchFamily="2" charset="0"/>
              </a:rPr>
              <a:t>Backlog = 230 points</a:t>
            </a:r>
            <a:endParaRPr lang="sv-SE" sz="2000">
              <a:solidFill>
                <a:srgbClr val="FF0000"/>
              </a:solidFill>
              <a:latin typeface="Inkpen2 Script" pitchFamily="2" charset="0"/>
            </a:endParaRPr>
          </a:p>
        </p:txBody>
      </p:sp>
      <p:grpSp>
        <p:nvGrpSpPr>
          <p:cNvPr id="3" name="Grupp 167"/>
          <p:cNvGrpSpPr/>
          <p:nvPr/>
        </p:nvGrpSpPr>
        <p:grpSpPr>
          <a:xfrm>
            <a:off x="444317" y="1556792"/>
            <a:ext cx="2903547" cy="400110"/>
            <a:chOff x="444317" y="1556792"/>
            <a:chExt cx="2903547" cy="400110"/>
          </a:xfrm>
        </p:grpSpPr>
        <p:cxnSp>
          <p:nvCxnSpPr>
            <p:cNvPr id="31" name="Straight Connector 30"/>
            <p:cNvCxnSpPr/>
            <p:nvPr/>
          </p:nvCxnSpPr>
          <p:spPr bwMode="auto">
            <a:xfrm>
              <a:off x="1571604" y="1571612"/>
              <a:ext cx="1500198" cy="158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444317" y="1556792"/>
              <a:ext cx="2903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smtClean="0">
                  <a:solidFill>
                    <a:srgbClr val="007033"/>
                  </a:solidFill>
                  <a:latin typeface="Inkpen2 Script" pitchFamily="2" charset="0"/>
                </a:rPr>
                <a:t>Velocity = 10 points</a:t>
              </a:r>
              <a:r>
                <a:rPr lang="sv-SE" smtClean="0">
                  <a:solidFill>
                    <a:srgbClr val="007033"/>
                  </a:solidFill>
                  <a:latin typeface="Inkpen2 Script" pitchFamily="2" charset="0"/>
                </a:rPr>
                <a:t>/sprint</a:t>
              </a:r>
              <a:endParaRPr lang="sv-SE" sz="2000">
                <a:solidFill>
                  <a:srgbClr val="007033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7" name="Grupp 168"/>
          <p:cNvGrpSpPr/>
          <p:nvPr/>
        </p:nvGrpSpPr>
        <p:grpSpPr>
          <a:xfrm>
            <a:off x="3500430" y="1285860"/>
            <a:ext cx="1939566" cy="428628"/>
            <a:chOff x="3500430" y="1285860"/>
            <a:chExt cx="1939566" cy="428628"/>
          </a:xfrm>
        </p:grpSpPr>
        <p:sp>
          <p:nvSpPr>
            <p:cNvPr id="36" name="Right Arrow 35"/>
            <p:cNvSpPr/>
            <p:nvPr/>
          </p:nvSpPr>
          <p:spPr bwMode="auto">
            <a:xfrm>
              <a:off x="3500430" y="1357298"/>
              <a:ext cx="642942" cy="35719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43372" y="1285860"/>
              <a:ext cx="12966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smtClean="0">
                  <a:solidFill>
                    <a:srgbClr val="0070C0"/>
                  </a:solidFill>
                  <a:latin typeface="Inkpen2 Script" pitchFamily="2" charset="0"/>
                </a:rPr>
                <a:t>23 sprints</a:t>
              </a:r>
              <a:endParaRPr lang="sv-SE" sz="2000">
                <a:solidFill>
                  <a:srgbClr val="0070C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8" name="Grupp 169"/>
          <p:cNvGrpSpPr/>
          <p:nvPr/>
        </p:nvGrpSpPr>
        <p:grpSpPr>
          <a:xfrm>
            <a:off x="5572132" y="1071546"/>
            <a:ext cx="3396425" cy="646331"/>
            <a:chOff x="5572132" y="1071546"/>
            <a:chExt cx="3396425" cy="646331"/>
          </a:xfrm>
        </p:grpSpPr>
        <p:sp>
          <p:nvSpPr>
            <p:cNvPr id="38" name="Right Arrow 37"/>
            <p:cNvSpPr/>
            <p:nvPr/>
          </p:nvSpPr>
          <p:spPr bwMode="auto">
            <a:xfrm>
              <a:off x="5572132" y="1357298"/>
              <a:ext cx="642942" cy="357190"/>
            </a:xfrm>
            <a:prstGeom prst="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204709" y="1071546"/>
              <a:ext cx="27638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3600" smtClean="0">
                  <a:solidFill>
                    <a:srgbClr val="0070C0"/>
                  </a:solidFill>
                  <a:latin typeface="Inkpen2 Script" pitchFamily="2" charset="0"/>
                </a:rPr>
                <a:t>&gt;</a:t>
              </a:r>
              <a:r>
                <a:rPr lang="sv-SE" sz="2000" smtClean="0">
                  <a:solidFill>
                    <a:srgbClr val="0070C0"/>
                  </a:solidFill>
                  <a:latin typeface="Inkpen2 Script" pitchFamily="2" charset="0"/>
                </a:rPr>
                <a:t> 1 year until release!</a:t>
              </a:r>
              <a:endParaRPr lang="sv-SE" sz="2000">
                <a:solidFill>
                  <a:srgbClr val="0070C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9" name="Grupp 175"/>
          <p:cNvGrpSpPr/>
          <p:nvPr/>
        </p:nvGrpSpPr>
        <p:grpSpPr>
          <a:xfrm>
            <a:off x="152400" y="2133600"/>
            <a:ext cx="604732" cy="3413693"/>
            <a:chOff x="76200" y="2133600"/>
            <a:chExt cx="604732" cy="3413693"/>
          </a:xfrm>
        </p:grpSpPr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609600" y="2133600"/>
              <a:ext cx="0" cy="3352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124" name="Oval 102"/>
            <p:cNvSpPr/>
            <p:nvPr/>
          </p:nvSpPr>
          <p:spPr bwMode="auto">
            <a:xfrm>
              <a:off x="533400" y="5410200"/>
              <a:ext cx="147532" cy="137093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131" name="Rak 130"/>
            <p:cNvCxnSpPr/>
            <p:nvPr/>
          </p:nvCxnSpPr>
          <p:spPr bwMode="auto">
            <a:xfrm>
              <a:off x="469728" y="4873624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Rak 132"/>
            <p:cNvCxnSpPr/>
            <p:nvPr/>
          </p:nvCxnSpPr>
          <p:spPr bwMode="auto">
            <a:xfrm>
              <a:off x="469728" y="4265612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6" name="Rak 135"/>
            <p:cNvCxnSpPr/>
            <p:nvPr/>
          </p:nvCxnSpPr>
          <p:spPr bwMode="auto">
            <a:xfrm>
              <a:off x="469728" y="3654424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Rak 136"/>
            <p:cNvCxnSpPr/>
            <p:nvPr/>
          </p:nvCxnSpPr>
          <p:spPr bwMode="auto">
            <a:xfrm>
              <a:off x="469728" y="3046412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Rak 138"/>
            <p:cNvCxnSpPr/>
            <p:nvPr/>
          </p:nvCxnSpPr>
          <p:spPr bwMode="auto">
            <a:xfrm>
              <a:off x="469728" y="2436812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0" name="textruta 139"/>
            <p:cNvSpPr txBox="1"/>
            <p:nvPr/>
          </p:nvSpPr>
          <p:spPr>
            <a:xfrm>
              <a:off x="152400" y="4724400"/>
              <a:ext cx="3526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50</a:t>
              </a:r>
            </a:p>
          </p:txBody>
        </p:sp>
        <p:sp>
          <p:nvSpPr>
            <p:cNvPr id="141" name="textruta 140"/>
            <p:cNvSpPr txBox="1"/>
            <p:nvPr/>
          </p:nvSpPr>
          <p:spPr>
            <a:xfrm>
              <a:off x="76200" y="4142601"/>
              <a:ext cx="4366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100</a:t>
              </a:r>
            </a:p>
          </p:txBody>
        </p:sp>
        <p:sp>
          <p:nvSpPr>
            <p:cNvPr id="142" name="textruta 141"/>
            <p:cNvSpPr txBox="1"/>
            <p:nvPr/>
          </p:nvSpPr>
          <p:spPr>
            <a:xfrm>
              <a:off x="76200" y="3505200"/>
              <a:ext cx="4366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150</a:t>
              </a:r>
            </a:p>
          </p:txBody>
        </p:sp>
        <p:sp>
          <p:nvSpPr>
            <p:cNvPr id="143" name="textruta 142"/>
            <p:cNvSpPr txBox="1"/>
            <p:nvPr/>
          </p:nvSpPr>
          <p:spPr>
            <a:xfrm>
              <a:off x="96712" y="2895600"/>
              <a:ext cx="4366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200</a:t>
              </a:r>
            </a:p>
          </p:txBody>
        </p:sp>
        <p:sp>
          <p:nvSpPr>
            <p:cNvPr id="144" name="textruta 143"/>
            <p:cNvSpPr txBox="1"/>
            <p:nvPr/>
          </p:nvSpPr>
          <p:spPr>
            <a:xfrm>
              <a:off x="76200" y="2313801"/>
              <a:ext cx="4366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250</a:t>
              </a:r>
            </a:p>
          </p:txBody>
        </p:sp>
      </p:grpSp>
      <p:sp>
        <p:nvSpPr>
          <p:cNvPr id="145" name="Oval 102"/>
          <p:cNvSpPr/>
          <p:nvPr/>
        </p:nvSpPr>
        <p:spPr bwMode="auto">
          <a:xfrm>
            <a:off x="881690" y="5297848"/>
            <a:ext cx="147532" cy="137093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5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46" name="Oval 102"/>
          <p:cNvSpPr/>
          <p:nvPr/>
        </p:nvSpPr>
        <p:spPr bwMode="auto">
          <a:xfrm>
            <a:off x="1147868" y="5181355"/>
            <a:ext cx="147532" cy="137093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5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10" name="Grupp 177"/>
          <p:cNvGrpSpPr/>
          <p:nvPr/>
        </p:nvGrpSpPr>
        <p:grpSpPr>
          <a:xfrm>
            <a:off x="685800" y="2438400"/>
            <a:ext cx="8458200" cy="3048000"/>
            <a:chOff x="-152400" y="2438400"/>
            <a:chExt cx="8458200" cy="3048000"/>
          </a:xfrm>
        </p:grpSpPr>
        <p:cxnSp>
          <p:nvCxnSpPr>
            <p:cNvPr id="151" name="Straight Connector 121"/>
            <p:cNvCxnSpPr/>
            <p:nvPr/>
          </p:nvCxnSpPr>
          <p:spPr bwMode="auto">
            <a:xfrm flipV="1">
              <a:off x="-152400" y="2438400"/>
              <a:ext cx="8458200" cy="304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5" name="textruta 164"/>
            <p:cNvSpPr txBox="1"/>
            <p:nvPr/>
          </p:nvSpPr>
          <p:spPr>
            <a:xfrm>
              <a:off x="3886200" y="3962400"/>
              <a:ext cx="10105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>
                  <a:solidFill>
                    <a:srgbClr val="800000"/>
                  </a:solidFill>
                </a:rPr>
                <a:t>Pessimist</a:t>
              </a:r>
            </a:p>
          </p:txBody>
        </p:sp>
      </p:grpSp>
      <p:grpSp>
        <p:nvGrpSpPr>
          <p:cNvPr id="13" name="Grupp 176"/>
          <p:cNvGrpSpPr/>
          <p:nvPr/>
        </p:nvGrpSpPr>
        <p:grpSpPr>
          <a:xfrm>
            <a:off x="685800" y="2438400"/>
            <a:ext cx="6096000" cy="3048000"/>
            <a:chOff x="-152400" y="2438400"/>
            <a:chExt cx="6096000" cy="3048000"/>
          </a:xfrm>
        </p:grpSpPr>
        <p:cxnSp>
          <p:nvCxnSpPr>
            <p:cNvPr id="148" name="Straight Connector 70"/>
            <p:cNvCxnSpPr/>
            <p:nvPr/>
          </p:nvCxnSpPr>
          <p:spPr bwMode="auto">
            <a:xfrm flipV="1">
              <a:off x="-152400" y="2438400"/>
              <a:ext cx="6096000" cy="304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8A3E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6" name="textruta 165"/>
            <p:cNvSpPr txBox="1"/>
            <p:nvPr/>
          </p:nvSpPr>
          <p:spPr>
            <a:xfrm>
              <a:off x="2590800" y="3429000"/>
              <a:ext cx="9510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>
                  <a:solidFill>
                    <a:srgbClr val="007033"/>
                  </a:solidFill>
                </a:rPr>
                <a:t>Optimist</a:t>
              </a:r>
            </a:p>
          </p:txBody>
        </p:sp>
      </p:grpSp>
      <p:grpSp>
        <p:nvGrpSpPr>
          <p:cNvPr id="14" name="Grupp 180"/>
          <p:cNvGrpSpPr/>
          <p:nvPr/>
        </p:nvGrpSpPr>
        <p:grpSpPr>
          <a:xfrm>
            <a:off x="1273795" y="2596577"/>
            <a:ext cx="1545605" cy="2604855"/>
            <a:chOff x="1197595" y="2596577"/>
            <a:chExt cx="1545605" cy="2604855"/>
          </a:xfrm>
        </p:grpSpPr>
        <p:cxnSp>
          <p:nvCxnSpPr>
            <p:cNvPr id="159" name="Straight Connector 70"/>
            <p:cNvCxnSpPr>
              <a:stCxn id="146" idx="7"/>
              <a:endCxn id="20" idx="2"/>
            </p:cNvCxnSpPr>
            <p:nvPr/>
          </p:nvCxnSpPr>
          <p:spPr bwMode="auto">
            <a:xfrm rot="5400000" flipH="1" flipV="1">
              <a:off x="444132" y="3350040"/>
              <a:ext cx="2604855" cy="10979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50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7" name="textruta 166"/>
            <p:cNvSpPr txBox="1"/>
            <p:nvPr/>
          </p:nvSpPr>
          <p:spPr>
            <a:xfrm>
              <a:off x="1837283" y="3429000"/>
              <a:ext cx="90591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>
                  <a:solidFill>
                    <a:schemeClr val="bg2"/>
                  </a:solidFill>
                </a:rPr>
                <a:t>Wishful</a:t>
              </a:r>
            </a:p>
            <a:p>
              <a:r>
                <a:rPr lang="sv-SE" sz="1600">
                  <a:solidFill>
                    <a:schemeClr val="bg2"/>
                  </a:solidFill>
                </a:rPr>
                <a:t>thinking</a:t>
              </a:r>
            </a:p>
          </p:txBody>
        </p:sp>
      </p:grpSp>
      <p:grpSp>
        <p:nvGrpSpPr>
          <p:cNvPr id="16" name="Grupp 173"/>
          <p:cNvGrpSpPr/>
          <p:nvPr/>
        </p:nvGrpSpPr>
        <p:grpSpPr>
          <a:xfrm>
            <a:off x="673272" y="4986326"/>
            <a:ext cx="8546928" cy="1185874"/>
            <a:chOff x="597072" y="4986326"/>
            <a:chExt cx="8546928" cy="1185874"/>
          </a:xfrm>
        </p:grpSpPr>
        <p:grpSp>
          <p:nvGrpSpPr>
            <p:cNvPr id="17" name="Grupp 171"/>
            <p:cNvGrpSpPr/>
            <p:nvPr/>
          </p:nvGrpSpPr>
          <p:grpSpPr>
            <a:xfrm>
              <a:off x="597072" y="5029200"/>
              <a:ext cx="8546928" cy="1143000"/>
              <a:chOff x="597072" y="5029200"/>
              <a:chExt cx="8546928" cy="1143000"/>
            </a:xfrm>
          </p:grpSpPr>
          <p:sp>
            <p:nvSpPr>
              <p:cNvPr id="46" name="Line 15"/>
              <p:cNvSpPr>
                <a:spLocks noChangeShapeType="1"/>
              </p:cNvSpPr>
              <p:nvPr/>
            </p:nvSpPr>
            <p:spPr bwMode="auto">
              <a:xfrm flipH="1">
                <a:off x="6662388" y="5029200"/>
                <a:ext cx="0" cy="838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sv-SE"/>
              </a:p>
            </p:txBody>
          </p:sp>
          <p:grpSp>
            <p:nvGrpSpPr>
              <p:cNvPr id="18" name="Grupp 170"/>
              <p:cNvGrpSpPr/>
              <p:nvPr/>
            </p:nvGrpSpPr>
            <p:grpSpPr>
              <a:xfrm>
                <a:off x="597072" y="5481646"/>
                <a:ext cx="8546928" cy="690554"/>
                <a:chOff x="597072" y="5481646"/>
                <a:chExt cx="8546928" cy="690554"/>
              </a:xfrm>
            </p:grpSpPr>
            <p:sp>
              <p:nvSpPr>
                <p:cNvPr id="6" name="Line 6"/>
                <p:cNvSpPr>
                  <a:spLocks noChangeShapeType="1"/>
                </p:cNvSpPr>
                <p:nvPr/>
              </p:nvSpPr>
              <p:spPr bwMode="auto">
                <a:xfrm>
                  <a:off x="609600" y="5486400"/>
                  <a:ext cx="853440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lg" len="lg"/>
                </a:ln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11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673272" y="5695890"/>
                  <a:ext cx="838692" cy="400110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2000" b="1" smtClean="0"/>
                    <a:t>2007</a:t>
                  </a:r>
                  <a:endParaRPr lang="sv-SE" sz="2000" b="1"/>
                </a:p>
              </p:txBody>
            </p:sp>
            <p:sp>
              <p:nvSpPr>
                <p:cNvPr id="12" name="Line 17"/>
                <p:cNvSpPr>
                  <a:spLocks noChangeShapeType="1"/>
                </p:cNvSpPr>
                <p:nvPr/>
              </p:nvSpPr>
              <p:spPr bwMode="auto">
                <a:xfrm>
                  <a:off x="597072" y="5481646"/>
                  <a:ext cx="0" cy="1444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19" name="Line 17"/>
                <p:cNvSpPr>
                  <a:spLocks noChangeShapeType="1"/>
                </p:cNvSpPr>
                <p:nvPr/>
              </p:nvSpPr>
              <p:spPr bwMode="auto">
                <a:xfrm>
                  <a:off x="2102869" y="5481646"/>
                  <a:ext cx="0" cy="1444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29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6613863" y="5483423"/>
                  <a:ext cx="484067" cy="307777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400" b="1" smtClean="0"/>
                    <a:t>Q1</a:t>
                  </a:r>
                  <a:endParaRPr lang="sv-SE" sz="1400" b="1"/>
                </a:p>
              </p:txBody>
            </p:sp>
            <p:sp>
              <p:nvSpPr>
                <p:cNvPr id="42" name="Line 14"/>
                <p:cNvSpPr>
                  <a:spLocks noChangeShapeType="1"/>
                </p:cNvSpPr>
                <p:nvPr/>
              </p:nvSpPr>
              <p:spPr bwMode="auto">
                <a:xfrm>
                  <a:off x="3615963" y="5481646"/>
                  <a:ext cx="0" cy="1444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43" name="Line 16"/>
                <p:cNvSpPr>
                  <a:spLocks noChangeShapeType="1"/>
                </p:cNvSpPr>
                <p:nvPr/>
              </p:nvSpPr>
              <p:spPr bwMode="auto">
                <a:xfrm>
                  <a:off x="5121758" y="5481646"/>
                  <a:ext cx="0" cy="1444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47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597072" y="5483423"/>
                  <a:ext cx="484067" cy="307777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400" b="1" smtClean="0"/>
                    <a:t>Q1</a:t>
                  </a:r>
                  <a:endParaRPr lang="sv-SE" sz="1400" b="1"/>
                </a:p>
              </p:txBody>
            </p:sp>
            <p:sp>
              <p:nvSpPr>
                <p:cNvPr id="48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015063" y="5483423"/>
                  <a:ext cx="484067" cy="307777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400" b="1" smtClean="0"/>
                    <a:t>Q2</a:t>
                  </a:r>
                  <a:endParaRPr lang="sv-SE" sz="1400" b="1"/>
                </a:p>
              </p:txBody>
            </p:sp>
            <p:sp>
              <p:nvSpPr>
                <p:cNvPr id="49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3529410" y="5483423"/>
                  <a:ext cx="484068" cy="307777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400" b="1" smtClean="0"/>
                    <a:t>Q3</a:t>
                  </a:r>
                  <a:endParaRPr lang="sv-SE" sz="1400" b="1"/>
                </a:p>
              </p:txBody>
            </p:sp>
            <p:sp>
              <p:nvSpPr>
                <p:cNvPr id="50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5026652" y="5483423"/>
                  <a:ext cx="484068" cy="307777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400" b="1" smtClean="0"/>
                    <a:t>Q4</a:t>
                  </a:r>
                  <a:endParaRPr lang="sv-SE" sz="1400" b="1"/>
                </a:p>
              </p:txBody>
            </p:sp>
            <p:sp>
              <p:nvSpPr>
                <p:cNvPr id="51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6692580" y="5772090"/>
                  <a:ext cx="838692" cy="400110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2000" b="1" smtClean="0"/>
                    <a:t>2008</a:t>
                  </a:r>
                  <a:endParaRPr lang="sv-SE" sz="2000" b="1"/>
                </a:p>
              </p:txBody>
            </p:sp>
            <p:sp>
              <p:nvSpPr>
                <p:cNvPr id="55" name="Line 14"/>
                <p:cNvSpPr>
                  <a:spLocks noChangeShapeType="1"/>
                </p:cNvSpPr>
                <p:nvPr/>
              </p:nvSpPr>
              <p:spPr bwMode="auto">
                <a:xfrm>
                  <a:off x="6663705" y="5481646"/>
                  <a:ext cx="0" cy="1444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56" name="Line 16"/>
                <p:cNvSpPr>
                  <a:spLocks noChangeShapeType="1"/>
                </p:cNvSpPr>
                <p:nvPr/>
              </p:nvSpPr>
              <p:spPr bwMode="auto">
                <a:xfrm>
                  <a:off x="8169500" y="5481646"/>
                  <a:ext cx="0" cy="1444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sv-SE"/>
                </a:p>
              </p:txBody>
            </p:sp>
            <p:sp>
              <p:nvSpPr>
                <p:cNvPr id="35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8098062" y="5483423"/>
                  <a:ext cx="436338" cy="307777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sv-SE" sz="1400" b="1" smtClean="0"/>
                    <a:t>Q2</a:t>
                  </a:r>
                  <a:endParaRPr lang="sv-SE" sz="1400" b="1"/>
                </a:p>
              </p:txBody>
            </p:sp>
          </p:grpSp>
        </p:grpSp>
        <p:sp>
          <p:nvSpPr>
            <p:cNvPr id="173" name="Line 15"/>
            <p:cNvSpPr>
              <a:spLocks noChangeShapeType="1"/>
            </p:cNvSpPr>
            <p:nvPr/>
          </p:nvSpPr>
          <p:spPr bwMode="auto">
            <a:xfrm>
              <a:off x="609600" y="4986326"/>
              <a:ext cx="0" cy="8810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</p:grpSp>
      <p:grpSp>
        <p:nvGrpSpPr>
          <p:cNvPr id="22" name="Grupp 174"/>
          <p:cNvGrpSpPr/>
          <p:nvPr/>
        </p:nvGrpSpPr>
        <p:grpSpPr>
          <a:xfrm>
            <a:off x="1524000" y="2023646"/>
            <a:ext cx="2057400" cy="572931"/>
            <a:chOff x="1447800" y="5046821"/>
            <a:chExt cx="2057400" cy="572931"/>
          </a:xfrm>
        </p:grpSpPr>
        <p:sp>
          <p:nvSpPr>
            <p:cNvPr id="20" name="Diamond 19"/>
            <p:cNvSpPr/>
            <p:nvPr/>
          </p:nvSpPr>
          <p:spPr bwMode="auto">
            <a:xfrm>
              <a:off x="2152648" y="5334000"/>
              <a:ext cx="285752" cy="285752"/>
            </a:xfrm>
            <a:prstGeom prst="diamond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47800" y="5046821"/>
              <a:ext cx="2057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600" smtClean="0">
                  <a:solidFill>
                    <a:srgbClr val="FF0000"/>
                  </a:solidFill>
                </a:rPr>
                <a:t>Promised release</a:t>
              </a:r>
              <a:endParaRPr lang="sv-SE" sz="1600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Grupp 178"/>
          <p:cNvGrpSpPr/>
          <p:nvPr/>
        </p:nvGrpSpPr>
        <p:grpSpPr>
          <a:xfrm>
            <a:off x="7300906" y="1981200"/>
            <a:ext cx="1385894" cy="590552"/>
            <a:chOff x="7224706" y="5029200"/>
            <a:chExt cx="1385894" cy="590552"/>
          </a:xfrm>
        </p:grpSpPr>
        <p:sp>
          <p:nvSpPr>
            <p:cNvPr id="52" name="Diamond 51"/>
            <p:cNvSpPr/>
            <p:nvPr/>
          </p:nvSpPr>
          <p:spPr bwMode="auto">
            <a:xfrm>
              <a:off x="7693204" y="5334000"/>
              <a:ext cx="285752" cy="285752"/>
            </a:xfrm>
            <a:prstGeom prst="diamond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224706" y="5029200"/>
              <a:ext cx="1385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600" smtClean="0">
                  <a:solidFill>
                    <a:srgbClr val="FF0000"/>
                  </a:solidFill>
                </a:rPr>
                <a:t>Likely release</a:t>
              </a:r>
              <a:endParaRPr lang="sv-SE" sz="1600">
                <a:solidFill>
                  <a:srgbClr val="FF0000"/>
                </a:solidFill>
              </a:endParaRPr>
            </a:p>
          </p:txBody>
        </p:sp>
      </p:grpSp>
      <p:sp>
        <p:nvSpPr>
          <p:cNvPr id="66" name="textruta 65"/>
          <p:cNvSpPr txBox="1"/>
          <p:nvPr/>
        </p:nvSpPr>
        <p:spPr>
          <a:xfrm rot="16200000">
            <a:off x="-855090" y="3732762"/>
            <a:ext cx="190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/>
              <a:t>Delivered story points</a:t>
            </a:r>
          </a:p>
        </p:txBody>
      </p:sp>
      <p:grpSp>
        <p:nvGrpSpPr>
          <p:cNvPr id="76" name="Grupp 75"/>
          <p:cNvGrpSpPr/>
          <p:nvPr/>
        </p:nvGrpSpPr>
        <p:grpSpPr>
          <a:xfrm>
            <a:off x="678346" y="2209800"/>
            <a:ext cx="8313254" cy="247601"/>
            <a:chOff x="678346" y="2209800"/>
            <a:chExt cx="8313254" cy="247601"/>
          </a:xfrm>
        </p:grpSpPr>
        <p:sp>
          <p:nvSpPr>
            <p:cNvPr id="74" name="Rektangel 73"/>
            <p:cNvSpPr/>
            <p:nvPr/>
          </p:nvSpPr>
          <p:spPr bwMode="auto">
            <a:xfrm>
              <a:off x="762000" y="2411682"/>
              <a:ext cx="8229600" cy="45719"/>
            </a:xfrm>
            <a:prstGeom prst="rect">
              <a:avLst/>
            </a:prstGeom>
            <a:solidFill>
              <a:srgbClr val="FFCC6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textruta 74"/>
            <p:cNvSpPr txBox="1"/>
            <p:nvPr/>
          </p:nvSpPr>
          <p:spPr>
            <a:xfrm>
              <a:off x="678346" y="2209800"/>
              <a:ext cx="8456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000">
                  <a:solidFill>
                    <a:srgbClr val="D5AA57"/>
                  </a:solidFill>
                </a:rPr>
                <a:t>Fixed scope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45" grpId="0" animBg="1"/>
      <p:bldP spid="146" grpId="0" animBg="1"/>
      <p:bldP spid="6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Act 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1341797" y="2334276"/>
            <a:ext cx="1500198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142844" y="1834210"/>
            <a:ext cx="2683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smtClean="0">
                <a:solidFill>
                  <a:srgbClr val="FF0000"/>
                </a:solidFill>
                <a:latin typeface="Inkpen2 Script" pitchFamily="2" charset="0"/>
              </a:rPr>
              <a:t>Backlog = 230 points</a:t>
            </a:r>
            <a:endParaRPr lang="sv-SE" sz="2800">
              <a:solidFill>
                <a:srgbClr val="FF0000"/>
              </a:solidFill>
              <a:latin typeface="Inkpen2 Scrip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06" y="2262838"/>
            <a:ext cx="3127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smtClean="0">
                <a:solidFill>
                  <a:srgbClr val="007033"/>
                </a:solidFill>
                <a:latin typeface="Inkpen2 Script" pitchFamily="2" charset="0"/>
              </a:rPr>
              <a:t>Velocity = 10 points</a:t>
            </a:r>
            <a:r>
              <a:rPr lang="sv-SE" sz="1600" smtClean="0">
                <a:solidFill>
                  <a:srgbClr val="007033"/>
                </a:solidFill>
                <a:latin typeface="Inkpen2 Script" pitchFamily="2" charset="0"/>
              </a:rPr>
              <a:t>/sprint</a:t>
            </a:r>
            <a:endParaRPr lang="sv-SE" sz="2800">
              <a:solidFill>
                <a:srgbClr val="007033"/>
              </a:solidFill>
              <a:latin typeface="Inkpen2 Script" pitchFamily="2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071802" y="3000372"/>
            <a:ext cx="578647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sv-SE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Fix impediments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v-SE" sz="1600" b="1" kern="0" smtClean="0">
                <a:solidFill>
                  <a:schemeClr val="tx1"/>
                </a:solidFill>
                <a:latin typeface="+mn-lt"/>
                <a:cs typeface="+mn-cs"/>
              </a:rPr>
              <a:t>Pressure on team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v-SE" sz="1600" b="1" kern="0" smtClean="0">
                <a:solidFill>
                  <a:schemeClr val="tx1"/>
                </a:solidFill>
                <a:latin typeface="+mn-lt"/>
                <a:cs typeface="+mn-cs"/>
              </a:rPr>
              <a:t>Ineffective build &amp; test environment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v-SE" sz="1600" b="1" kern="0" smtClean="0">
                <a:solidFill>
                  <a:schemeClr val="tx1"/>
                </a:solidFill>
                <a:latin typeface="+mn-lt"/>
                <a:cs typeface="+mn-cs"/>
              </a:rPr>
              <a:t>Lack of teamwork, discipline &amp; motivation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v-SE" sz="1600" b="1" kern="0" smtClean="0">
                <a:solidFill>
                  <a:schemeClr val="tx1"/>
                </a:solidFill>
                <a:latin typeface="+mn-lt"/>
                <a:cs typeface="+mn-cs"/>
              </a:rPr>
              <a:t>Disruptions &amp; context switching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v-SE" sz="1600" b="1" kern="0" smtClean="0">
                <a:solidFill>
                  <a:schemeClr val="tx1"/>
                </a:solidFill>
                <a:latin typeface="+mn-lt"/>
                <a:cs typeface="+mn-cs"/>
              </a:rPr>
              <a:t>Unrealistic expectations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sv-SE" sz="1600" b="1" kern="0" smtClean="0">
                <a:solidFill>
                  <a:srgbClr val="C00000"/>
                </a:solidFill>
                <a:latin typeface="+mn-lt"/>
                <a:cs typeface="+mn-cs"/>
              </a:rPr>
              <a:t>ROOT CAUSE: Company not focused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sz="1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sz="1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ounded Rectangular Callout 11"/>
          <p:cNvSpPr/>
          <p:nvPr/>
        </p:nvSpPr>
        <p:spPr bwMode="auto">
          <a:xfrm>
            <a:off x="1627549" y="1071546"/>
            <a:ext cx="1428760" cy="642942"/>
          </a:xfrm>
          <a:prstGeom prst="wedgeRoundRectCallout">
            <a:avLst>
              <a:gd name="adj1" fmla="val -35633"/>
              <a:gd name="adj2" fmla="val 78796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Reduce</a:t>
            </a:r>
          </a:p>
        </p:txBody>
      </p:sp>
      <p:sp>
        <p:nvSpPr>
          <p:cNvPr id="13" name="Rounded Rectangular Callout 12"/>
          <p:cNvSpPr/>
          <p:nvPr/>
        </p:nvSpPr>
        <p:spPr bwMode="auto">
          <a:xfrm>
            <a:off x="1413235" y="3000372"/>
            <a:ext cx="1428760" cy="642942"/>
          </a:xfrm>
          <a:prstGeom prst="wedgeRoundRectCallout">
            <a:avLst>
              <a:gd name="adj1" fmla="val -28699"/>
              <a:gd name="adj2" fmla="val -93055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smtClean="0"/>
              <a:t>Increase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3214678" y="1000108"/>
            <a:ext cx="578644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sv-SE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Reduce total scope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sv-SE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Incremental releases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sz="1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AutoShape 71"/>
          <p:cNvSpPr>
            <a:spLocks noChangeArrowheads="1"/>
          </p:cNvSpPr>
          <p:nvPr/>
        </p:nvSpPr>
        <p:spPr bwMode="auto">
          <a:xfrm rot="10800000" flipH="1">
            <a:off x="6858016" y="500042"/>
            <a:ext cx="2071702" cy="1714512"/>
          </a:xfrm>
          <a:prstGeom prst="verticalScroll">
            <a:avLst>
              <a:gd name="adj" fmla="val 12500"/>
            </a:avLst>
          </a:prstGeom>
          <a:solidFill>
            <a:srgbClr val="FFFFD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 sz="1100"/>
          </a:p>
        </p:txBody>
      </p:sp>
      <p:sp>
        <p:nvSpPr>
          <p:cNvPr id="17" name="TextBox 16"/>
          <p:cNvSpPr txBox="1"/>
          <p:nvPr/>
        </p:nvSpPr>
        <p:spPr>
          <a:xfrm>
            <a:off x="7044437" y="533925"/>
            <a:ext cx="1857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 smtClean="0"/>
              <a:t>Overall priorities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600" smtClean="0"/>
              <a:t>Operations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600" smtClean="0">
                <a:solidFill>
                  <a:srgbClr val="FF0000"/>
                </a:solidFill>
              </a:rPr>
              <a:t>Project X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600" smtClean="0"/>
              <a:t>Anything else</a:t>
            </a:r>
          </a:p>
        </p:txBody>
      </p:sp>
      <p:sp>
        <p:nvSpPr>
          <p:cNvPr id="18" name="Bent-Up Arrow 17"/>
          <p:cNvSpPr/>
          <p:nvPr/>
        </p:nvSpPr>
        <p:spPr bwMode="auto">
          <a:xfrm>
            <a:off x="8072462" y="2357430"/>
            <a:ext cx="428628" cy="2643206"/>
          </a:xfrm>
          <a:prstGeom prst="ben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  <p:bldP spid="13" grpId="0" animBg="1"/>
      <p:bldP spid="16" grpId="0" animBg="1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Rectangle 12"/>
          <p:cNvSpPr>
            <a:spLocks noChangeArrowheads="1"/>
          </p:cNvSpPr>
          <p:nvPr/>
        </p:nvSpPr>
        <p:spPr bwMode="auto">
          <a:xfrm>
            <a:off x="3276600" y="2781300"/>
            <a:ext cx="1873250" cy="1223963"/>
          </a:xfrm>
          <a:prstGeom prst="rect">
            <a:avLst/>
          </a:prstGeom>
          <a:noFill/>
          <a:ln w="28575" cap="rnd" algn="ctr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grpSp>
        <p:nvGrpSpPr>
          <p:cNvPr id="76" name="Group 3"/>
          <p:cNvGrpSpPr>
            <a:grpSpLocks/>
          </p:cNvGrpSpPr>
          <p:nvPr/>
        </p:nvGrpSpPr>
        <p:grpSpPr bwMode="auto">
          <a:xfrm rot="882052">
            <a:off x="4425685" y="2928601"/>
            <a:ext cx="1035216" cy="935037"/>
            <a:chOff x="2818" y="1344"/>
            <a:chExt cx="541" cy="589"/>
          </a:xfrm>
        </p:grpSpPr>
        <p:sp>
          <p:nvSpPr>
            <p:cNvPr id="77" name="AutoShape 4"/>
            <p:cNvSpPr>
              <a:spLocks noChangeArrowheads="1"/>
            </p:cNvSpPr>
            <p:nvPr/>
          </p:nvSpPr>
          <p:spPr bwMode="auto">
            <a:xfrm>
              <a:off x="2835" y="1344"/>
              <a:ext cx="499" cy="589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 sz="1600" u="sng"/>
            </a:p>
          </p:txBody>
        </p:sp>
        <p:sp>
          <p:nvSpPr>
            <p:cNvPr id="78" name="Line 5"/>
            <p:cNvSpPr>
              <a:spLocks noChangeShapeType="1"/>
            </p:cNvSpPr>
            <p:nvPr/>
          </p:nvSpPr>
          <p:spPr bwMode="auto">
            <a:xfrm>
              <a:off x="2925" y="1616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79" name="Line 6"/>
            <p:cNvSpPr>
              <a:spLocks noChangeShapeType="1"/>
            </p:cNvSpPr>
            <p:nvPr/>
          </p:nvSpPr>
          <p:spPr bwMode="auto">
            <a:xfrm>
              <a:off x="2925" y="1661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925" y="1706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1" name="Line 8"/>
            <p:cNvSpPr>
              <a:spLocks noChangeShapeType="1"/>
            </p:cNvSpPr>
            <p:nvPr/>
          </p:nvSpPr>
          <p:spPr bwMode="auto">
            <a:xfrm>
              <a:off x="2925" y="1752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2" name="Line 9"/>
            <p:cNvSpPr>
              <a:spLocks noChangeShapeType="1"/>
            </p:cNvSpPr>
            <p:nvPr/>
          </p:nvSpPr>
          <p:spPr bwMode="auto">
            <a:xfrm>
              <a:off x="2925" y="1797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3" name="Line 10"/>
            <p:cNvSpPr>
              <a:spLocks noChangeShapeType="1"/>
            </p:cNvSpPr>
            <p:nvPr/>
          </p:nvSpPr>
          <p:spPr bwMode="auto">
            <a:xfrm>
              <a:off x="2925" y="1842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84" name="Text Box 11"/>
            <p:cNvSpPr txBox="1">
              <a:spLocks noChangeArrowheads="1"/>
            </p:cNvSpPr>
            <p:nvPr/>
          </p:nvSpPr>
          <p:spPr bwMode="auto">
            <a:xfrm>
              <a:off x="2818" y="1388"/>
              <a:ext cx="541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sv-SE" sz="1600"/>
                <a:t>Kanban</a:t>
              </a:r>
            </a:p>
          </p:txBody>
        </p:sp>
      </p:grpSp>
      <p:sp>
        <p:nvSpPr>
          <p:cNvPr id="36866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5949950"/>
            <a:ext cx="2133600" cy="358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33D67EC1-FB8C-4548-BE1D-5388BC85ADCA}" type="datetime1">
              <a:rPr lang="sv-SE"/>
              <a:pPr algn="ctr"/>
              <a:t>23/06/16</a:t>
            </a:fld>
            <a:endParaRPr lang="sv-SE"/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0BF1751-82C1-4524-B041-79702C2864D4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6869" name="AutoShape 2"/>
          <p:cNvSpPr>
            <a:spLocks noChangeArrowheads="1"/>
          </p:cNvSpPr>
          <p:nvPr/>
        </p:nvSpPr>
        <p:spPr bwMode="auto">
          <a:xfrm>
            <a:off x="1258888" y="1052513"/>
            <a:ext cx="5832475" cy="1439862"/>
          </a:xfrm>
          <a:prstGeom prst="cloudCallout">
            <a:avLst>
              <a:gd name="adj1" fmla="val -55171"/>
              <a:gd name="adj2" fmla="val 5661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sv-SE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 rot="20213277">
            <a:off x="3352126" y="2904610"/>
            <a:ext cx="792163" cy="935037"/>
            <a:chOff x="2835" y="1344"/>
            <a:chExt cx="499" cy="589"/>
          </a:xfrm>
        </p:grpSpPr>
        <p:sp>
          <p:nvSpPr>
            <p:cNvPr id="36910" name="AutoShape 4"/>
            <p:cNvSpPr>
              <a:spLocks noChangeArrowheads="1"/>
            </p:cNvSpPr>
            <p:nvPr/>
          </p:nvSpPr>
          <p:spPr bwMode="auto">
            <a:xfrm>
              <a:off x="2835" y="1344"/>
              <a:ext cx="499" cy="589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 sz="1600" u="sng"/>
            </a:p>
          </p:txBody>
        </p:sp>
        <p:sp>
          <p:nvSpPr>
            <p:cNvPr id="36911" name="Line 5"/>
            <p:cNvSpPr>
              <a:spLocks noChangeShapeType="1"/>
            </p:cNvSpPr>
            <p:nvPr/>
          </p:nvSpPr>
          <p:spPr bwMode="auto">
            <a:xfrm>
              <a:off x="2925" y="1616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12" name="Line 6"/>
            <p:cNvSpPr>
              <a:spLocks noChangeShapeType="1"/>
            </p:cNvSpPr>
            <p:nvPr/>
          </p:nvSpPr>
          <p:spPr bwMode="auto">
            <a:xfrm>
              <a:off x="2925" y="1661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13" name="Line 7"/>
            <p:cNvSpPr>
              <a:spLocks noChangeShapeType="1"/>
            </p:cNvSpPr>
            <p:nvPr/>
          </p:nvSpPr>
          <p:spPr bwMode="auto">
            <a:xfrm>
              <a:off x="2925" y="1706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14" name="Line 8"/>
            <p:cNvSpPr>
              <a:spLocks noChangeShapeType="1"/>
            </p:cNvSpPr>
            <p:nvPr/>
          </p:nvSpPr>
          <p:spPr bwMode="auto">
            <a:xfrm>
              <a:off x="2925" y="1752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15" name="Line 9"/>
            <p:cNvSpPr>
              <a:spLocks noChangeShapeType="1"/>
            </p:cNvSpPr>
            <p:nvPr/>
          </p:nvSpPr>
          <p:spPr bwMode="auto">
            <a:xfrm>
              <a:off x="2925" y="1797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16" name="Line 10"/>
            <p:cNvSpPr>
              <a:spLocks noChangeShapeType="1"/>
            </p:cNvSpPr>
            <p:nvPr/>
          </p:nvSpPr>
          <p:spPr bwMode="auto">
            <a:xfrm>
              <a:off x="2925" y="1842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17" name="Text Box 11"/>
            <p:cNvSpPr txBox="1">
              <a:spLocks noChangeArrowheads="1"/>
            </p:cNvSpPr>
            <p:nvPr/>
          </p:nvSpPr>
          <p:spPr bwMode="auto">
            <a:xfrm>
              <a:off x="2958" y="1389"/>
              <a:ext cx="26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/>
                <a:t>XP</a:t>
              </a:r>
            </a:p>
          </p:txBody>
        </p:sp>
      </p:grpSp>
      <p:sp>
        <p:nvSpPr>
          <p:cNvPr id="36872" name="Line 13"/>
          <p:cNvSpPr>
            <a:spLocks noChangeShapeType="1"/>
          </p:cNvSpPr>
          <p:nvPr/>
        </p:nvSpPr>
        <p:spPr bwMode="auto">
          <a:xfrm flipV="1">
            <a:off x="1692275" y="4005263"/>
            <a:ext cx="2232025" cy="107950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36873" name="Line 14"/>
          <p:cNvSpPr>
            <a:spLocks noChangeShapeType="1"/>
          </p:cNvSpPr>
          <p:nvPr/>
        </p:nvSpPr>
        <p:spPr bwMode="auto">
          <a:xfrm>
            <a:off x="5148263" y="4005263"/>
            <a:ext cx="1439862" cy="936625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36874" name="Line 15"/>
          <p:cNvSpPr>
            <a:spLocks noChangeShapeType="1"/>
          </p:cNvSpPr>
          <p:nvPr/>
        </p:nvSpPr>
        <p:spPr bwMode="auto">
          <a:xfrm flipH="1">
            <a:off x="4211638" y="4005263"/>
            <a:ext cx="73025" cy="107950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36875" name="Text Box 16"/>
          <p:cNvSpPr txBox="1">
            <a:spLocks noChangeArrowheads="1"/>
          </p:cNvSpPr>
          <p:nvPr/>
        </p:nvSpPr>
        <p:spPr bwMode="auto">
          <a:xfrm>
            <a:off x="6804025" y="5734050"/>
            <a:ext cx="812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Company</a:t>
            </a:r>
          </a:p>
          <a:p>
            <a:pPr algn="ctr"/>
            <a:r>
              <a:rPr lang="sv-SE" sz="2000"/>
              <a:t>C</a:t>
            </a:r>
          </a:p>
        </p:txBody>
      </p:sp>
      <p:sp>
        <p:nvSpPr>
          <p:cNvPr id="36876" name="Text Box 17"/>
          <p:cNvSpPr txBox="1">
            <a:spLocks noChangeArrowheads="1"/>
          </p:cNvSpPr>
          <p:nvPr/>
        </p:nvSpPr>
        <p:spPr bwMode="auto">
          <a:xfrm>
            <a:off x="4114800" y="1412875"/>
            <a:ext cx="8270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400"/>
              <a:t>Lean</a:t>
            </a:r>
          </a:p>
        </p:txBody>
      </p:sp>
      <p:sp>
        <p:nvSpPr>
          <p:cNvPr id="36877" name="Text Box 18"/>
          <p:cNvSpPr txBox="1">
            <a:spLocks noChangeArrowheads="1"/>
          </p:cNvSpPr>
          <p:nvPr/>
        </p:nvSpPr>
        <p:spPr bwMode="auto">
          <a:xfrm>
            <a:off x="2843213" y="1412875"/>
            <a:ext cx="8350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400"/>
              <a:t>Agile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894340" y="2854325"/>
            <a:ext cx="792162" cy="935038"/>
            <a:chOff x="2835" y="1344"/>
            <a:chExt cx="499" cy="589"/>
          </a:xfrm>
        </p:grpSpPr>
        <p:sp>
          <p:nvSpPr>
            <p:cNvPr id="36902" name="AutoShape 20"/>
            <p:cNvSpPr>
              <a:spLocks noChangeArrowheads="1"/>
            </p:cNvSpPr>
            <p:nvPr/>
          </p:nvSpPr>
          <p:spPr bwMode="auto">
            <a:xfrm>
              <a:off x="2835" y="1344"/>
              <a:ext cx="499" cy="589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 sz="1600" u="sng"/>
            </a:p>
          </p:txBody>
        </p:sp>
        <p:sp>
          <p:nvSpPr>
            <p:cNvPr id="36903" name="Line 21"/>
            <p:cNvSpPr>
              <a:spLocks noChangeShapeType="1"/>
            </p:cNvSpPr>
            <p:nvPr/>
          </p:nvSpPr>
          <p:spPr bwMode="auto">
            <a:xfrm>
              <a:off x="2925" y="1616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04" name="Line 22"/>
            <p:cNvSpPr>
              <a:spLocks noChangeShapeType="1"/>
            </p:cNvSpPr>
            <p:nvPr/>
          </p:nvSpPr>
          <p:spPr bwMode="auto">
            <a:xfrm>
              <a:off x="2925" y="1661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05" name="Line 23"/>
            <p:cNvSpPr>
              <a:spLocks noChangeShapeType="1"/>
            </p:cNvSpPr>
            <p:nvPr/>
          </p:nvSpPr>
          <p:spPr bwMode="auto">
            <a:xfrm>
              <a:off x="2925" y="1706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06" name="Line 24"/>
            <p:cNvSpPr>
              <a:spLocks noChangeShapeType="1"/>
            </p:cNvSpPr>
            <p:nvPr/>
          </p:nvSpPr>
          <p:spPr bwMode="auto">
            <a:xfrm>
              <a:off x="2925" y="1752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07" name="Line 25"/>
            <p:cNvSpPr>
              <a:spLocks noChangeShapeType="1"/>
            </p:cNvSpPr>
            <p:nvPr/>
          </p:nvSpPr>
          <p:spPr bwMode="auto">
            <a:xfrm>
              <a:off x="2925" y="1797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08" name="Line 26"/>
            <p:cNvSpPr>
              <a:spLocks noChangeShapeType="1"/>
            </p:cNvSpPr>
            <p:nvPr/>
          </p:nvSpPr>
          <p:spPr bwMode="auto">
            <a:xfrm>
              <a:off x="2925" y="1842"/>
              <a:ext cx="318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sv-SE"/>
            </a:p>
          </p:txBody>
        </p:sp>
        <p:sp>
          <p:nvSpPr>
            <p:cNvPr id="36909" name="Text Box 27"/>
            <p:cNvSpPr txBox="1">
              <a:spLocks noChangeArrowheads="1"/>
            </p:cNvSpPr>
            <p:nvPr/>
          </p:nvSpPr>
          <p:spPr bwMode="auto">
            <a:xfrm>
              <a:off x="2853" y="1389"/>
              <a:ext cx="47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/>
                <a:t>Scrum</a:t>
              </a:r>
            </a:p>
          </p:txBody>
        </p:sp>
      </p:grpSp>
      <p:sp>
        <p:nvSpPr>
          <p:cNvPr id="36879" name="Freeform 28"/>
          <p:cNvSpPr>
            <a:spLocks/>
          </p:cNvSpPr>
          <p:nvPr/>
        </p:nvSpPr>
        <p:spPr bwMode="auto">
          <a:xfrm>
            <a:off x="525463" y="5267325"/>
            <a:ext cx="2662237" cy="1304925"/>
          </a:xfrm>
          <a:custGeom>
            <a:avLst/>
            <a:gdLst>
              <a:gd name="T0" fmla="*/ 88204658 w 1677"/>
              <a:gd name="T1" fmla="*/ 1053425396 h 822"/>
              <a:gd name="T2" fmla="*/ 793848243 w 1677"/>
              <a:gd name="T3" fmla="*/ 1081146313 h 822"/>
              <a:gd name="T4" fmla="*/ 1476811252 w 1677"/>
              <a:gd name="T5" fmla="*/ 1093747885 h 822"/>
              <a:gd name="T6" fmla="*/ 1539814334 w 1677"/>
              <a:gd name="T7" fmla="*/ 1307961896 h 822"/>
              <a:gd name="T8" fmla="*/ 1602819004 w 1677"/>
              <a:gd name="T9" fmla="*/ 1370964990 h 822"/>
              <a:gd name="T10" fmla="*/ 1678424052 w 1677"/>
              <a:gd name="T11" fmla="*/ 1446569655 h 822"/>
              <a:gd name="T12" fmla="*/ 2147483647 w 1677"/>
              <a:gd name="T13" fmla="*/ 1522174320 h 822"/>
              <a:gd name="T14" fmla="*/ 2147483647 w 1677"/>
              <a:gd name="T15" fmla="*/ 1685985618 h 822"/>
              <a:gd name="T16" fmla="*/ 2147483647 w 1677"/>
              <a:gd name="T17" fmla="*/ 1950601152 h 822"/>
              <a:gd name="T18" fmla="*/ 2147483647 w 1677"/>
              <a:gd name="T19" fmla="*/ 1988404278 h 822"/>
              <a:gd name="T20" fmla="*/ 2147483647 w 1677"/>
              <a:gd name="T21" fmla="*/ 2038807388 h 822"/>
              <a:gd name="T22" fmla="*/ 2147483647 w 1677"/>
              <a:gd name="T23" fmla="*/ 2026205817 h 822"/>
              <a:gd name="T24" fmla="*/ 2147483647 w 1677"/>
              <a:gd name="T25" fmla="*/ 1912799613 h 822"/>
              <a:gd name="T26" fmla="*/ 2147483647 w 1677"/>
              <a:gd name="T27" fmla="*/ 1837194948 h 822"/>
              <a:gd name="T28" fmla="*/ 2147483647 w 1677"/>
              <a:gd name="T29" fmla="*/ 1559977446 h 822"/>
              <a:gd name="T30" fmla="*/ 2147483647 w 1677"/>
              <a:gd name="T31" fmla="*/ 1345763435 h 822"/>
              <a:gd name="T32" fmla="*/ 2147483647 w 1677"/>
              <a:gd name="T33" fmla="*/ 940019193 h 822"/>
              <a:gd name="T34" fmla="*/ 2147483647 w 1677"/>
              <a:gd name="T35" fmla="*/ 662801889 h 822"/>
              <a:gd name="T36" fmla="*/ 2147483647 w 1677"/>
              <a:gd name="T37" fmla="*/ 473789433 h 822"/>
              <a:gd name="T38" fmla="*/ 2147483647 w 1677"/>
              <a:gd name="T39" fmla="*/ 246975338 h 822"/>
              <a:gd name="T40" fmla="*/ 2147483647 w 1677"/>
              <a:gd name="T41" fmla="*/ 221773783 h 822"/>
              <a:gd name="T42" fmla="*/ 2147483647 w 1677"/>
              <a:gd name="T43" fmla="*/ 196572179 h 822"/>
              <a:gd name="T44" fmla="*/ 2147483647 w 1677"/>
              <a:gd name="T45" fmla="*/ 209173800 h 822"/>
              <a:gd name="T46" fmla="*/ 2147483647 w 1677"/>
              <a:gd name="T47" fmla="*/ 335181575 h 822"/>
              <a:gd name="T48" fmla="*/ 2069047290 w 1677"/>
              <a:gd name="T49" fmla="*/ 498990988 h 822"/>
              <a:gd name="T50" fmla="*/ 1955641107 w 1677"/>
              <a:gd name="T51" fmla="*/ 536792527 h 822"/>
              <a:gd name="T52" fmla="*/ 1917837988 w 1677"/>
              <a:gd name="T53" fmla="*/ 549394098 h 822"/>
              <a:gd name="T54" fmla="*/ 1854834905 w 1677"/>
              <a:gd name="T55" fmla="*/ 461189449 h 822"/>
              <a:gd name="T56" fmla="*/ 1842233336 w 1677"/>
              <a:gd name="T57" fmla="*/ 423386323 h 822"/>
              <a:gd name="T58" fmla="*/ 1628020555 w 1677"/>
              <a:gd name="T59" fmla="*/ 20161250 h 822"/>
              <a:gd name="T60" fmla="*/ 1539814334 w 1677"/>
              <a:gd name="T61" fmla="*/ 20161250 h 822"/>
              <a:gd name="T62" fmla="*/ 1376005050 w 1677"/>
              <a:gd name="T63" fmla="*/ 45362811 h 822"/>
              <a:gd name="T64" fmla="*/ 1297879450 w 1677"/>
              <a:gd name="T65" fmla="*/ 284776877 h 822"/>
              <a:gd name="T66" fmla="*/ 1159271717 w 1677"/>
              <a:gd name="T67" fmla="*/ 259575322 h 822"/>
              <a:gd name="T68" fmla="*/ 1020662396 w 1677"/>
              <a:gd name="T69" fmla="*/ 32761240 h 822"/>
              <a:gd name="T70" fmla="*/ 882054662 w 1677"/>
              <a:gd name="T71" fmla="*/ 20161250 h 822"/>
              <a:gd name="T72" fmla="*/ 579635858 w 1677"/>
              <a:gd name="T73" fmla="*/ 70564379 h 822"/>
              <a:gd name="T74" fmla="*/ 352821805 w 1677"/>
              <a:gd name="T75" fmla="*/ 448587878 h 822"/>
              <a:gd name="T76" fmla="*/ 201612453 w 1677"/>
              <a:gd name="T77" fmla="*/ 536792527 h 822"/>
              <a:gd name="T78" fmla="*/ 126007802 w 1677"/>
              <a:gd name="T79" fmla="*/ 587195637 h 822"/>
              <a:gd name="T80" fmla="*/ 88204658 w 1677"/>
              <a:gd name="T81" fmla="*/ 612397192 h 822"/>
              <a:gd name="T82" fmla="*/ 0 w 1677"/>
              <a:gd name="T83" fmla="*/ 763608109 h 822"/>
              <a:gd name="T84" fmla="*/ 25201557 w 1677"/>
              <a:gd name="T85" fmla="*/ 914817638 h 822"/>
              <a:gd name="T86" fmla="*/ 88204658 w 1677"/>
              <a:gd name="T87" fmla="*/ 1053425396 h 82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677"/>
              <a:gd name="T133" fmla="*/ 0 h 822"/>
              <a:gd name="T134" fmla="*/ 1677 w 1677"/>
              <a:gd name="T135" fmla="*/ 822 h 82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677" h="822">
                <a:moveTo>
                  <a:pt x="35" y="418"/>
                </a:moveTo>
                <a:cubicBezTo>
                  <a:pt x="134" y="385"/>
                  <a:pt x="221" y="426"/>
                  <a:pt x="315" y="429"/>
                </a:cubicBezTo>
                <a:cubicBezTo>
                  <a:pt x="405" y="432"/>
                  <a:pt x="496" y="432"/>
                  <a:pt x="586" y="434"/>
                </a:cubicBezTo>
                <a:cubicBezTo>
                  <a:pt x="592" y="460"/>
                  <a:pt x="599" y="495"/>
                  <a:pt x="611" y="519"/>
                </a:cubicBezTo>
                <a:cubicBezTo>
                  <a:pt x="622" y="542"/>
                  <a:pt x="618" y="528"/>
                  <a:pt x="636" y="544"/>
                </a:cubicBezTo>
                <a:cubicBezTo>
                  <a:pt x="647" y="553"/>
                  <a:pt x="656" y="564"/>
                  <a:pt x="666" y="574"/>
                </a:cubicBezTo>
                <a:cubicBezTo>
                  <a:pt x="696" y="604"/>
                  <a:pt x="826" y="601"/>
                  <a:pt x="866" y="604"/>
                </a:cubicBezTo>
                <a:cubicBezTo>
                  <a:pt x="911" y="619"/>
                  <a:pt x="961" y="637"/>
                  <a:pt x="996" y="669"/>
                </a:cubicBezTo>
                <a:cubicBezTo>
                  <a:pt x="1032" y="701"/>
                  <a:pt x="1065" y="758"/>
                  <a:pt x="1112" y="774"/>
                </a:cubicBezTo>
                <a:cubicBezTo>
                  <a:pt x="1141" y="784"/>
                  <a:pt x="1172" y="785"/>
                  <a:pt x="1202" y="789"/>
                </a:cubicBezTo>
                <a:cubicBezTo>
                  <a:pt x="1267" y="811"/>
                  <a:pt x="1341" y="806"/>
                  <a:pt x="1407" y="809"/>
                </a:cubicBezTo>
                <a:cubicBezTo>
                  <a:pt x="1480" y="816"/>
                  <a:pt x="1555" y="822"/>
                  <a:pt x="1627" y="804"/>
                </a:cubicBezTo>
                <a:cubicBezTo>
                  <a:pt x="1646" y="791"/>
                  <a:pt x="1658" y="781"/>
                  <a:pt x="1667" y="759"/>
                </a:cubicBezTo>
                <a:cubicBezTo>
                  <a:pt x="1671" y="749"/>
                  <a:pt x="1677" y="729"/>
                  <a:pt x="1677" y="729"/>
                </a:cubicBezTo>
                <a:cubicBezTo>
                  <a:pt x="1677" y="722"/>
                  <a:pt x="1673" y="641"/>
                  <a:pt x="1667" y="619"/>
                </a:cubicBezTo>
                <a:cubicBezTo>
                  <a:pt x="1659" y="588"/>
                  <a:pt x="1640" y="562"/>
                  <a:pt x="1627" y="534"/>
                </a:cubicBezTo>
                <a:cubicBezTo>
                  <a:pt x="1603" y="479"/>
                  <a:pt x="1571" y="428"/>
                  <a:pt x="1547" y="373"/>
                </a:cubicBezTo>
                <a:cubicBezTo>
                  <a:pt x="1531" y="335"/>
                  <a:pt x="1510" y="300"/>
                  <a:pt x="1492" y="263"/>
                </a:cubicBezTo>
                <a:cubicBezTo>
                  <a:pt x="1480" y="238"/>
                  <a:pt x="1473" y="211"/>
                  <a:pt x="1457" y="188"/>
                </a:cubicBezTo>
                <a:cubicBezTo>
                  <a:pt x="1447" y="146"/>
                  <a:pt x="1415" y="110"/>
                  <a:pt x="1372" y="98"/>
                </a:cubicBezTo>
                <a:cubicBezTo>
                  <a:pt x="1360" y="95"/>
                  <a:pt x="1349" y="91"/>
                  <a:pt x="1337" y="88"/>
                </a:cubicBezTo>
                <a:cubicBezTo>
                  <a:pt x="1324" y="84"/>
                  <a:pt x="1297" y="78"/>
                  <a:pt x="1297" y="78"/>
                </a:cubicBezTo>
                <a:cubicBezTo>
                  <a:pt x="1203" y="80"/>
                  <a:pt x="1109" y="75"/>
                  <a:pt x="1016" y="83"/>
                </a:cubicBezTo>
                <a:cubicBezTo>
                  <a:pt x="1008" y="84"/>
                  <a:pt x="954" y="127"/>
                  <a:pt x="941" y="133"/>
                </a:cubicBezTo>
                <a:cubicBezTo>
                  <a:pt x="901" y="153"/>
                  <a:pt x="862" y="180"/>
                  <a:pt x="821" y="198"/>
                </a:cubicBezTo>
                <a:cubicBezTo>
                  <a:pt x="821" y="198"/>
                  <a:pt x="784" y="210"/>
                  <a:pt x="776" y="213"/>
                </a:cubicBezTo>
                <a:cubicBezTo>
                  <a:pt x="771" y="215"/>
                  <a:pt x="761" y="218"/>
                  <a:pt x="761" y="218"/>
                </a:cubicBezTo>
                <a:cubicBezTo>
                  <a:pt x="736" y="210"/>
                  <a:pt x="748" y="218"/>
                  <a:pt x="736" y="183"/>
                </a:cubicBezTo>
                <a:cubicBezTo>
                  <a:pt x="734" y="178"/>
                  <a:pt x="731" y="168"/>
                  <a:pt x="731" y="168"/>
                </a:cubicBezTo>
                <a:cubicBezTo>
                  <a:pt x="725" y="0"/>
                  <a:pt x="767" y="17"/>
                  <a:pt x="646" y="8"/>
                </a:cubicBezTo>
                <a:cubicBezTo>
                  <a:pt x="583" y="24"/>
                  <a:pt x="661" y="8"/>
                  <a:pt x="611" y="8"/>
                </a:cubicBezTo>
                <a:cubicBezTo>
                  <a:pt x="589" y="8"/>
                  <a:pt x="568" y="16"/>
                  <a:pt x="546" y="18"/>
                </a:cubicBezTo>
                <a:cubicBezTo>
                  <a:pt x="551" y="83"/>
                  <a:pt x="576" y="101"/>
                  <a:pt x="515" y="113"/>
                </a:cubicBezTo>
                <a:cubicBezTo>
                  <a:pt x="497" y="107"/>
                  <a:pt x="476" y="112"/>
                  <a:pt x="460" y="103"/>
                </a:cubicBezTo>
                <a:cubicBezTo>
                  <a:pt x="425" y="82"/>
                  <a:pt x="447" y="21"/>
                  <a:pt x="405" y="13"/>
                </a:cubicBezTo>
                <a:cubicBezTo>
                  <a:pt x="387" y="9"/>
                  <a:pt x="368" y="10"/>
                  <a:pt x="350" y="8"/>
                </a:cubicBezTo>
                <a:cubicBezTo>
                  <a:pt x="311" y="12"/>
                  <a:pt x="263" y="6"/>
                  <a:pt x="230" y="28"/>
                </a:cubicBezTo>
                <a:cubicBezTo>
                  <a:pt x="198" y="75"/>
                  <a:pt x="187" y="142"/>
                  <a:pt x="140" y="178"/>
                </a:cubicBezTo>
                <a:cubicBezTo>
                  <a:pt x="119" y="194"/>
                  <a:pt x="101" y="201"/>
                  <a:pt x="80" y="213"/>
                </a:cubicBezTo>
                <a:cubicBezTo>
                  <a:pt x="69" y="219"/>
                  <a:pt x="60" y="226"/>
                  <a:pt x="50" y="233"/>
                </a:cubicBezTo>
                <a:cubicBezTo>
                  <a:pt x="45" y="236"/>
                  <a:pt x="35" y="243"/>
                  <a:pt x="35" y="243"/>
                </a:cubicBezTo>
                <a:cubicBezTo>
                  <a:pt x="21" y="264"/>
                  <a:pt x="8" y="280"/>
                  <a:pt x="0" y="303"/>
                </a:cubicBezTo>
                <a:cubicBezTo>
                  <a:pt x="4" y="323"/>
                  <a:pt x="4" y="344"/>
                  <a:pt x="10" y="363"/>
                </a:cubicBezTo>
                <a:cubicBezTo>
                  <a:pt x="17" y="386"/>
                  <a:pt x="58" y="395"/>
                  <a:pt x="35" y="418"/>
                </a:cubicBezTo>
                <a:close/>
              </a:path>
            </a:pathLst>
          </a:custGeom>
          <a:solidFill>
            <a:srgbClr val="99FF99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6880" name="Freeform 29"/>
          <p:cNvSpPr>
            <a:spLocks/>
          </p:cNvSpPr>
          <p:nvPr/>
        </p:nvSpPr>
        <p:spPr bwMode="auto">
          <a:xfrm>
            <a:off x="3348038" y="5176838"/>
            <a:ext cx="2432050" cy="1335087"/>
          </a:xfrm>
          <a:custGeom>
            <a:avLst/>
            <a:gdLst>
              <a:gd name="T0" fmla="*/ 151209376 w 1532"/>
              <a:gd name="T1" fmla="*/ 441026455 h 841"/>
              <a:gd name="T2" fmla="*/ 151209376 w 1532"/>
              <a:gd name="T3" fmla="*/ 1804431469 h 841"/>
              <a:gd name="T4" fmla="*/ 252015644 w 1532"/>
              <a:gd name="T5" fmla="*/ 1905237652 h 841"/>
              <a:gd name="T6" fmla="*/ 579635951 w 1532"/>
              <a:gd name="T7" fmla="*/ 1993442268 h 841"/>
              <a:gd name="T8" fmla="*/ 781248387 w 1532"/>
              <a:gd name="T9" fmla="*/ 2043845360 h 841"/>
              <a:gd name="T10" fmla="*/ 945059483 w 1532"/>
              <a:gd name="T11" fmla="*/ 2018643814 h 841"/>
              <a:gd name="T12" fmla="*/ 1146670331 w 1532"/>
              <a:gd name="T13" fmla="*/ 1804431469 h 841"/>
              <a:gd name="T14" fmla="*/ 1237395927 w 1532"/>
              <a:gd name="T15" fmla="*/ 1653221798 h 841"/>
              <a:gd name="T16" fmla="*/ 1325602162 w 1532"/>
              <a:gd name="T17" fmla="*/ 1439007865 h 841"/>
              <a:gd name="T18" fmla="*/ 1376005271 w 1532"/>
              <a:gd name="T19" fmla="*/ 1121468389 h 841"/>
              <a:gd name="T20" fmla="*/ 1502013043 w 1532"/>
              <a:gd name="T21" fmla="*/ 869452931 h 841"/>
              <a:gd name="T22" fmla="*/ 2147483647 w 1532"/>
              <a:gd name="T23" fmla="*/ 869452931 h 841"/>
              <a:gd name="T24" fmla="*/ 2147483647 w 1532"/>
              <a:gd name="T25" fmla="*/ 970259114 h 841"/>
              <a:gd name="T26" fmla="*/ 2147483647 w 1532"/>
              <a:gd name="T27" fmla="*/ 1045863752 h 841"/>
              <a:gd name="T28" fmla="*/ 2147483647 w 1532"/>
              <a:gd name="T29" fmla="*/ 1071065297 h 841"/>
              <a:gd name="T30" fmla="*/ 2147483647 w 1532"/>
              <a:gd name="T31" fmla="*/ 1237395499 h 841"/>
              <a:gd name="T32" fmla="*/ 2147483647 w 1532"/>
              <a:gd name="T33" fmla="*/ 1313000136 h 841"/>
              <a:gd name="T34" fmla="*/ 2147483647 w 1532"/>
              <a:gd name="T35" fmla="*/ 1678423740 h 841"/>
              <a:gd name="T36" fmla="*/ 2147483647 w 1532"/>
              <a:gd name="T37" fmla="*/ 1917837631 h 841"/>
              <a:gd name="T38" fmla="*/ 2147483647 w 1532"/>
              <a:gd name="T39" fmla="*/ 2106850018 h 841"/>
              <a:gd name="T40" fmla="*/ 2147483647 w 1532"/>
              <a:gd name="T41" fmla="*/ 2119449997 h 841"/>
              <a:gd name="T42" fmla="*/ 2147483647 w 1532"/>
              <a:gd name="T43" fmla="*/ 2106850018 h 841"/>
              <a:gd name="T44" fmla="*/ 2147483647 w 1532"/>
              <a:gd name="T45" fmla="*/ 2043845360 h 841"/>
              <a:gd name="T46" fmla="*/ 2147483647 w 1532"/>
              <a:gd name="T47" fmla="*/ 1779229923 h 841"/>
              <a:gd name="T48" fmla="*/ 2147483647 w 1532"/>
              <a:gd name="T49" fmla="*/ 1439007865 h 841"/>
              <a:gd name="T50" fmla="*/ 2147483647 w 1532"/>
              <a:gd name="T51" fmla="*/ 1249997066 h 841"/>
              <a:gd name="T52" fmla="*/ 2147483647 w 1532"/>
              <a:gd name="T53" fmla="*/ 1071065297 h 841"/>
              <a:gd name="T54" fmla="*/ 2147483647 w 1532"/>
              <a:gd name="T55" fmla="*/ 831651208 h 841"/>
              <a:gd name="T56" fmla="*/ 2147483647 w 1532"/>
              <a:gd name="T57" fmla="*/ 655240388 h 841"/>
              <a:gd name="T58" fmla="*/ 2147483647 w 1532"/>
              <a:gd name="T59" fmla="*/ 0 h 841"/>
              <a:gd name="T60" fmla="*/ 2147483647 w 1532"/>
              <a:gd name="T61" fmla="*/ 25201552 h 841"/>
              <a:gd name="T62" fmla="*/ 1930439866 w 1532"/>
              <a:gd name="T63" fmla="*/ 176410870 h 841"/>
              <a:gd name="T64" fmla="*/ 1791832110 w 1532"/>
              <a:gd name="T65" fmla="*/ 365421719 h 841"/>
              <a:gd name="T66" fmla="*/ 1665824338 w 1532"/>
              <a:gd name="T67" fmla="*/ 554434205 h 841"/>
              <a:gd name="T68" fmla="*/ 1577617707 w 1532"/>
              <a:gd name="T69" fmla="*/ 201612416 h 841"/>
              <a:gd name="T70" fmla="*/ 1527214598 w 1532"/>
              <a:gd name="T71" fmla="*/ 88204641 h 841"/>
              <a:gd name="T72" fmla="*/ 1514614614 w 1532"/>
              <a:gd name="T73" fmla="*/ 50403104 h 841"/>
              <a:gd name="T74" fmla="*/ 1262597482 w 1532"/>
              <a:gd name="T75" fmla="*/ 201612416 h 841"/>
              <a:gd name="T76" fmla="*/ 894656374 w 1532"/>
              <a:gd name="T77" fmla="*/ 264615536 h 841"/>
              <a:gd name="T78" fmla="*/ 403224971 w 1532"/>
              <a:gd name="T79" fmla="*/ 252015557 h 841"/>
              <a:gd name="T80" fmla="*/ 252015644 w 1532"/>
              <a:gd name="T81" fmla="*/ 352821740 h 841"/>
              <a:gd name="T82" fmla="*/ 176410931 w 1532"/>
              <a:gd name="T83" fmla="*/ 403224831 h 841"/>
              <a:gd name="T84" fmla="*/ 151209376 w 1532"/>
              <a:gd name="T85" fmla="*/ 441026455 h 84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532"/>
              <a:gd name="T130" fmla="*/ 0 h 841"/>
              <a:gd name="T131" fmla="*/ 1532 w 1532"/>
              <a:gd name="T132" fmla="*/ 841 h 84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532" h="841">
                <a:moveTo>
                  <a:pt x="60" y="175"/>
                </a:moveTo>
                <a:cubicBezTo>
                  <a:pt x="0" y="356"/>
                  <a:pt x="46" y="212"/>
                  <a:pt x="60" y="716"/>
                </a:cubicBezTo>
                <a:cubicBezTo>
                  <a:pt x="60" y="730"/>
                  <a:pt x="89" y="750"/>
                  <a:pt x="100" y="756"/>
                </a:cubicBezTo>
                <a:cubicBezTo>
                  <a:pt x="135" y="773"/>
                  <a:pt x="192" y="781"/>
                  <a:pt x="230" y="791"/>
                </a:cubicBezTo>
                <a:cubicBezTo>
                  <a:pt x="257" y="798"/>
                  <a:pt x="310" y="811"/>
                  <a:pt x="310" y="811"/>
                </a:cubicBezTo>
                <a:cubicBezTo>
                  <a:pt x="311" y="811"/>
                  <a:pt x="361" y="810"/>
                  <a:pt x="375" y="801"/>
                </a:cubicBezTo>
                <a:cubicBezTo>
                  <a:pt x="410" y="779"/>
                  <a:pt x="431" y="748"/>
                  <a:pt x="455" y="716"/>
                </a:cubicBezTo>
                <a:cubicBezTo>
                  <a:pt x="460" y="700"/>
                  <a:pt x="480" y="671"/>
                  <a:pt x="491" y="656"/>
                </a:cubicBezTo>
                <a:cubicBezTo>
                  <a:pt x="501" y="627"/>
                  <a:pt x="512" y="598"/>
                  <a:pt x="526" y="571"/>
                </a:cubicBezTo>
                <a:cubicBezTo>
                  <a:pt x="534" y="529"/>
                  <a:pt x="538" y="487"/>
                  <a:pt x="546" y="445"/>
                </a:cubicBezTo>
                <a:cubicBezTo>
                  <a:pt x="554" y="402"/>
                  <a:pt x="550" y="360"/>
                  <a:pt x="596" y="345"/>
                </a:cubicBezTo>
                <a:cubicBezTo>
                  <a:pt x="708" y="355"/>
                  <a:pt x="815" y="353"/>
                  <a:pt x="926" y="345"/>
                </a:cubicBezTo>
                <a:cubicBezTo>
                  <a:pt x="999" y="351"/>
                  <a:pt x="984" y="343"/>
                  <a:pt x="1021" y="385"/>
                </a:cubicBezTo>
                <a:cubicBezTo>
                  <a:pt x="1030" y="396"/>
                  <a:pt x="1041" y="405"/>
                  <a:pt x="1051" y="415"/>
                </a:cubicBezTo>
                <a:cubicBezTo>
                  <a:pt x="1055" y="418"/>
                  <a:pt x="1062" y="425"/>
                  <a:pt x="1062" y="425"/>
                </a:cubicBezTo>
                <a:cubicBezTo>
                  <a:pt x="1053" y="454"/>
                  <a:pt x="1038" y="469"/>
                  <a:pt x="1016" y="491"/>
                </a:cubicBezTo>
                <a:cubicBezTo>
                  <a:pt x="1008" y="500"/>
                  <a:pt x="996" y="521"/>
                  <a:pt x="996" y="521"/>
                </a:cubicBezTo>
                <a:cubicBezTo>
                  <a:pt x="1005" y="575"/>
                  <a:pt x="1059" y="622"/>
                  <a:pt x="1092" y="666"/>
                </a:cubicBezTo>
                <a:cubicBezTo>
                  <a:pt x="1106" y="708"/>
                  <a:pt x="1123" y="727"/>
                  <a:pt x="1147" y="761"/>
                </a:cubicBezTo>
                <a:cubicBezTo>
                  <a:pt x="1158" y="776"/>
                  <a:pt x="1177" y="830"/>
                  <a:pt x="1192" y="836"/>
                </a:cubicBezTo>
                <a:cubicBezTo>
                  <a:pt x="1203" y="840"/>
                  <a:pt x="1215" y="839"/>
                  <a:pt x="1227" y="841"/>
                </a:cubicBezTo>
                <a:cubicBezTo>
                  <a:pt x="1279" y="834"/>
                  <a:pt x="1334" y="839"/>
                  <a:pt x="1387" y="836"/>
                </a:cubicBezTo>
                <a:cubicBezTo>
                  <a:pt x="1416" y="826"/>
                  <a:pt x="1447" y="818"/>
                  <a:pt x="1477" y="811"/>
                </a:cubicBezTo>
                <a:cubicBezTo>
                  <a:pt x="1507" y="781"/>
                  <a:pt x="1524" y="748"/>
                  <a:pt x="1532" y="706"/>
                </a:cubicBezTo>
                <a:cubicBezTo>
                  <a:pt x="1524" y="659"/>
                  <a:pt x="1509" y="611"/>
                  <a:pt x="1482" y="571"/>
                </a:cubicBezTo>
                <a:cubicBezTo>
                  <a:pt x="1476" y="546"/>
                  <a:pt x="1470" y="521"/>
                  <a:pt x="1462" y="496"/>
                </a:cubicBezTo>
                <a:cubicBezTo>
                  <a:pt x="1458" y="469"/>
                  <a:pt x="1448" y="451"/>
                  <a:pt x="1442" y="425"/>
                </a:cubicBezTo>
                <a:cubicBezTo>
                  <a:pt x="1435" y="394"/>
                  <a:pt x="1434" y="361"/>
                  <a:pt x="1427" y="330"/>
                </a:cubicBezTo>
                <a:cubicBezTo>
                  <a:pt x="1421" y="305"/>
                  <a:pt x="1410" y="284"/>
                  <a:pt x="1402" y="260"/>
                </a:cubicBezTo>
                <a:cubicBezTo>
                  <a:pt x="1366" y="153"/>
                  <a:pt x="1375" y="28"/>
                  <a:pt x="1237" y="0"/>
                </a:cubicBezTo>
                <a:cubicBezTo>
                  <a:pt x="1224" y="1"/>
                  <a:pt x="1058" y="8"/>
                  <a:pt x="1036" y="10"/>
                </a:cubicBezTo>
                <a:cubicBezTo>
                  <a:pt x="944" y="19"/>
                  <a:pt x="856" y="52"/>
                  <a:pt x="766" y="70"/>
                </a:cubicBezTo>
                <a:cubicBezTo>
                  <a:pt x="750" y="95"/>
                  <a:pt x="721" y="116"/>
                  <a:pt x="711" y="145"/>
                </a:cubicBezTo>
                <a:cubicBezTo>
                  <a:pt x="701" y="174"/>
                  <a:pt x="682" y="199"/>
                  <a:pt x="661" y="220"/>
                </a:cubicBezTo>
                <a:cubicBezTo>
                  <a:pt x="651" y="172"/>
                  <a:pt x="642" y="127"/>
                  <a:pt x="626" y="80"/>
                </a:cubicBezTo>
                <a:cubicBezTo>
                  <a:pt x="621" y="64"/>
                  <a:pt x="611" y="51"/>
                  <a:pt x="606" y="35"/>
                </a:cubicBezTo>
                <a:cubicBezTo>
                  <a:pt x="604" y="30"/>
                  <a:pt x="601" y="20"/>
                  <a:pt x="601" y="20"/>
                </a:cubicBezTo>
                <a:cubicBezTo>
                  <a:pt x="564" y="35"/>
                  <a:pt x="537" y="62"/>
                  <a:pt x="501" y="80"/>
                </a:cubicBezTo>
                <a:cubicBezTo>
                  <a:pt x="460" y="101"/>
                  <a:pt x="399" y="100"/>
                  <a:pt x="355" y="105"/>
                </a:cubicBezTo>
                <a:cubicBezTo>
                  <a:pt x="275" y="102"/>
                  <a:pt x="232" y="94"/>
                  <a:pt x="160" y="100"/>
                </a:cubicBezTo>
                <a:cubicBezTo>
                  <a:pt x="140" y="113"/>
                  <a:pt x="120" y="127"/>
                  <a:pt x="100" y="140"/>
                </a:cubicBezTo>
                <a:cubicBezTo>
                  <a:pt x="90" y="147"/>
                  <a:pt x="70" y="160"/>
                  <a:pt x="70" y="160"/>
                </a:cubicBezTo>
                <a:cubicBezTo>
                  <a:pt x="67" y="165"/>
                  <a:pt x="60" y="175"/>
                  <a:pt x="60" y="175"/>
                </a:cubicBezTo>
                <a:close/>
              </a:path>
            </a:pathLst>
          </a:custGeom>
          <a:solidFill>
            <a:srgbClr val="CCECF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6881" name="Freeform 30"/>
          <p:cNvSpPr>
            <a:spLocks/>
          </p:cNvSpPr>
          <p:nvPr/>
        </p:nvSpPr>
        <p:spPr bwMode="auto">
          <a:xfrm>
            <a:off x="6107113" y="5121275"/>
            <a:ext cx="2759075" cy="1509713"/>
          </a:xfrm>
          <a:custGeom>
            <a:avLst/>
            <a:gdLst>
              <a:gd name="T0" fmla="*/ 327620320 w 1738"/>
              <a:gd name="T1" fmla="*/ 478829922 h 951"/>
              <a:gd name="T2" fmla="*/ 403224986 w 1738"/>
              <a:gd name="T3" fmla="*/ 378023565 h 951"/>
              <a:gd name="T4" fmla="*/ 478829751 w 1738"/>
              <a:gd name="T5" fmla="*/ 126007871 h 951"/>
              <a:gd name="T6" fmla="*/ 869454853 w 1738"/>
              <a:gd name="T7" fmla="*/ 491431498 h 951"/>
              <a:gd name="T8" fmla="*/ 995462630 w 1738"/>
              <a:gd name="T9" fmla="*/ 201612565 h 951"/>
              <a:gd name="T10" fmla="*/ 1020664185 w 1738"/>
              <a:gd name="T11" fmla="*/ 126007871 h 951"/>
              <a:gd name="T12" fmla="*/ 1033264169 w 1738"/>
              <a:gd name="T13" fmla="*/ 88206294 h 951"/>
              <a:gd name="T14" fmla="*/ 1313002228 w 1738"/>
              <a:gd name="T15" fmla="*/ 428426793 h 951"/>
              <a:gd name="T16" fmla="*/ 1338203783 w 1738"/>
              <a:gd name="T17" fmla="*/ 466229933 h 951"/>
              <a:gd name="T18" fmla="*/ 1413808450 w 1738"/>
              <a:gd name="T19" fmla="*/ 541834626 h 951"/>
              <a:gd name="T20" fmla="*/ 1451609989 w 1738"/>
              <a:gd name="T21" fmla="*/ 579636179 h 951"/>
              <a:gd name="T22" fmla="*/ 1565017782 w 1738"/>
              <a:gd name="T23" fmla="*/ 378023565 h 951"/>
              <a:gd name="T24" fmla="*/ 1691025956 w 1738"/>
              <a:gd name="T25" fmla="*/ 126007871 h 951"/>
              <a:gd name="T26" fmla="*/ 1930439939 w 1738"/>
              <a:gd name="T27" fmla="*/ 453628357 h 951"/>
              <a:gd name="T28" fmla="*/ 2031246161 w 1738"/>
              <a:gd name="T29" fmla="*/ 579636179 h 951"/>
              <a:gd name="T30" fmla="*/ 2147483647 w 1738"/>
              <a:gd name="T31" fmla="*/ 403225129 h 951"/>
              <a:gd name="T32" fmla="*/ 2147483647 w 1738"/>
              <a:gd name="T33" fmla="*/ 0 h 951"/>
              <a:gd name="T34" fmla="*/ 2147483647 w 1738"/>
              <a:gd name="T35" fmla="*/ 189012576 h 951"/>
              <a:gd name="T36" fmla="*/ 2147483647 w 1738"/>
              <a:gd name="T37" fmla="*/ 478829922 h 951"/>
              <a:gd name="T38" fmla="*/ 2147483647 w 1738"/>
              <a:gd name="T39" fmla="*/ 289818883 h 951"/>
              <a:gd name="T40" fmla="*/ 2147483647 w 1738"/>
              <a:gd name="T41" fmla="*/ 239415755 h 951"/>
              <a:gd name="T42" fmla="*/ 2147483647 w 1738"/>
              <a:gd name="T43" fmla="*/ 226814179 h 951"/>
              <a:gd name="T44" fmla="*/ 2147483647 w 1738"/>
              <a:gd name="T45" fmla="*/ 428426793 h 951"/>
              <a:gd name="T46" fmla="*/ 2147483647 w 1738"/>
              <a:gd name="T47" fmla="*/ 541834626 h 951"/>
              <a:gd name="T48" fmla="*/ 2147483647 w 1738"/>
              <a:gd name="T49" fmla="*/ 617439319 h 951"/>
              <a:gd name="T50" fmla="*/ 2147483647 w 1738"/>
              <a:gd name="T51" fmla="*/ 743447141 h 951"/>
              <a:gd name="T52" fmla="*/ 2147483647 w 1738"/>
              <a:gd name="T53" fmla="*/ 1272680192 h 951"/>
              <a:gd name="T54" fmla="*/ 2147483647 w 1738"/>
              <a:gd name="T55" fmla="*/ 1413808952 h 951"/>
              <a:gd name="T56" fmla="*/ 2147483647 w 1738"/>
              <a:gd name="T57" fmla="*/ 1665824993 h 951"/>
              <a:gd name="T58" fmla="*/ 2147483647 w 1738"/>
              <a:gd name="T59" fmla="*/ 1728828110 h 951"/>
              <a:gd name="T60" fmla="*/ 2147483647 w 1738"/>
              <a:gd name="T61" fmla="*/ 1703626546 h 951"/>
              <a:gd name="T62" fmla="*/ 2147483647 w 1738"/>
              <a:gd name="T63" fmla="*/ 1628021456 h 951"/>
              <a:gd name="T64" fmla="*/ 2147483647 w 1738"/>
              <a:gd name="T65" fmla="*/ 1665824993 h 951"/>
              <a:gd name="T66" fmla="*/ 2147483647 w 1738"/>
              <a:gd name="T67" fmla="*/ 1741429686 h 951"/>
              <a:gd name="T68" fmla="*/ 2147483647 w 1738"/>
              <a:gd name="T69" fmla="*/ 1779231239 h 951"/>
              <a:gd name="T70" fmla="*/ 2147483647 w 1738"/>
              <a:gd name="T71" fmla="*/ 1943042201 h 951"/>
              <a:gd name="T72" fmla="*/ 2147483647 w 1738"/>
              <a:gd name="T73" fmla="*/ 2018646894 h 951"/>
              <a:gd name="T74" fmla="*/ 2147483647 w 1738"/>
              <a:gd name="T75" fmla="*/ 2056448447 h 951"/>
              <a:gd name="T76" fmla="*/ 2147483647 w 1738"/>
              <a:gd name="T77" fmla="*/ 2147483647 h 951"/>
              <a:gd name="T78" fmla="*/ 2147483647 w 1738"/>
              <a:gd name="T79" fmla="*/ 2147483647 h 951"/>
              <a:gd name="T80" fmla="*/ 2147483647 w 1738"/>
              <a:gd name="T81" fmla="*/ 2147483647 h 951"/>
              <a:gd name="T82" fmla="*/ 2147483647 w 1738"/>
              <a:gd name="T83" fmla="*/ 2147483647 h 951"/>
              <a:gd name="T84" fmla="*/ 1590219338 w 1738"/>
              <a:gd name="T85" fmla="*/ 2147483647 h 951"/>
              <a:gd name="T86" fmla="*/ 592235957 w 1738"/>
              <a:gd name="T87" fmla="*/ 2147483647 h 951"/>
              <a:gd name="T88" fmla="*/ 415826557 w 1738"/>
              <a:gd name="T89" fmla="*/ 2147483647 h 951"/>
              <a:gd name="T90" fmla="*/ 239415669 w 1738"/>
              <a:gd name="T91" fmla="*/ 2147483647 h 951"/>
              <a:gd name="T92" fmla="*/ 163810954 w 1738"/>
              <a:gd name="T93" fmla="*/ 2147483647 h 951"/>
              <a:gd name="T94" fmla="*/ 0 w 1738"/>
              <a:gd name="T95" fmla="*/ 1943042201 h 951"/>
              <a:gd name="T96" fmla="*/ 151209382 w 1738"/>
              <a:gd name="T97" fmla="*/ 1325602683 h 951"/>
              <a:gd name="T98" fmla="*/ 289817193 w 1738"/>
              <a:gd name="T99" fmla="*/ 1121470805 h 951"/>
              <a:gd name="T100" fmla="*/ 340221891 w 1738"/>
              <a:gd name="T101" fmla="*/ 1071067677 h 951"/>
              <a:gd name="T102" fmla="*/ 390625002 w 1738"/>
              <a:gd name="T103" fmla="*/ 995462984 h 951"/>
              <a:gd name="T104" fmla="*/ 327620320 w 1738"/>
              <a:gd name="T105" fmla="*/ 667842448 h 951"/>
              <a:gd name="T106" fmla="*/ 327620320 w 1738"/>
              <a:gd name="T107" fmla="*/ 478829922 h 95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738"/>
              <a:gd name="T163" fmla="*/ 0 h 951"/>
              <a:gd name="T164" fmla="*/ 1738 w 1738"/>
              <a:gd name="T165" fmla="*/ 951 h 95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738" h="951">
                <a:moveTo>
                  <a:pt x="130" y="190"/>
                </a:moveTo>
                <a:cubicBezTo>
                  <a:pt x="148" y="178"/>
                  <a:pt x="148" y="168"/>
                  <a:pt x="160" y="150"/>
                </a:cubicBezTo>
                <a:cubicBezTo>
                  <a:pt x="168" y="116"/>
                  <a:pt x="182" y="84"/>
                  <a:pt x="190" y="50"/>
                </a:cubicBezTo>
                <a:cubicBezTo>
                  <a:pt x="246" y="88"/>
                  <a:pt x="285" y="155"/>
                  <a:pt x="345" y="195"/>
                </a:cubicBezTo>
                <a:cubicBezTo>
                  <a:pt x="369" y="171"/>
                  <a:pt x="384" y="113"/>
                  <a:pt x="395" y="80"/>
                </a:cubicBezTo>
                <a:cubicBezTo>
                  <a:pt x="398" y="70"/>
                  <a:pt x="402" y="60"/>
                  <a:pt x="405" y="50"/>
                </a:cubicBezTo>
                <a:cubicBezTo>
                  <a:pt x="407" y="45"/>
                  <a:pt x="410" y="35"/>
                  <a:pt x="410" y="35"/>
                </a:cubicBezTo>
                <a:cubicBezTo>
                  <a:pt x="446" y="81"/>
                  <a:pt x="484" y="125"/>
                  <a:pt x="521" y="170"/>
                </a:cubicBezTo>
                <a:cubicBezTo>
                  <a:pt x="525" y="175"/>
                  <a:pt x="527" y="181"/>
                  <a:pt x="531" y="185"/>
                </a:cubicBezTo>
                <a:cubicBezTo>
                  <a:pt x="540" y="196"/>
                  <a:pt x="551" y="205"/>
                  <a:pt x="561" y="215"/>
                </a:cubicBezTo>
                <a:cubicBezTo>
                  <a:pt x="566" y="220"/>
                  <a:pt x="576" y="230"/>
                  <a:pt x="576" y="230"/>
                </a:cubicBezTo>
                <a:cubicBezTo>
                  <a:pt x="591" y="201"/>
                  <a:pt x="602" y="176"/>
                  <a:pt x="621" y="150"/>
                </a:cubicBezTo>
                <a:cubicBezTo>
                  <a:pt x="634" y="112"/>
                  <a:pt x="649" y="84"/>
                  <a:pt x="671" y="50"/>
                </a:cubicBezTo>
                <a:cubicBezTo>
                  <a:pt x="719" y="74"/>
                  <a:pt x="739" y="135"/>
                  <a:pt x="766" y="180"/>
                </a:cubicBezTo>
                <a:cubicBezTo>
                  <a:pt x="777" y="199"/>
                  <a:pt x="794" y="212"/>
                  <a:pt x="806" y="230"/>
                </a:cubicBezTo>
                <a:cubicBezTo>
                  <a:pt x="834" y="221"/>
                  <a:pt x="851" y="185"/>
                  <a:pt x="866" y="160"/>
                </a:cubicBezTo>
                <a:cubicBezTo>
                  <a:pt x="879" y="107"/>
                  <a:pt x="875" y="53"/>
                  <a:pt x="886" y="0"/>
                </a:cubicBezTo>
                <a:cubicBezTo>
                  <a:pt x="916" y="20"/>
                  <a:pt x="929" y="48"/>
                  <a:pt x="951" y="75"/>
                </a:cubicBezTo>
                <a:cubicBezTo>
                  <a:pt x="985" y="116"/>
                  <a:pt x="1029" y="172"/>
                  <a:pt x="1082" y="190"/>
                </a:cubicBezTo>
                <a:cubicBezTo>
                  <a:pt x="1146" y="181"/>
                  <a:pt x="1199" y="150"/>
                  <a:pt x="1252" y="115"/>
                </a:cubicBezTo>
                <a:cubicBezTo>
                  <a:pt x="1276" y="99"/>
                  <a:pt x="1261" y="107"/>
                  <a:pt x="1297" y="95"/>
                </a:cubicBezTo>
                <a:cubicBezTo>
                  <a:pt x="1302" y="93"/>
                  <a:pt x="1312" y="90"/>
                  <a:pt x="1312" y="90"/>
                </a:cubicBezTo>
                <a:cubicBezTo>
                  <a:pt x="1353" y="100"/>
                  <a:pt x="1374" y="148"/>
                  <a:pt x="1412" y="170"/>
                </a:cubicBezTo>
                <a:cubicBezTo>
                  <a:pt x="1467" y="202"/>
                  <a:pt x="1524" y="210"/>
                  <a:pt x="1587" y="215"/>
                </a:cubicBezTo>
                <a:cubicBezTo>
                  <a:pt x="1616" y="225"/>
                  <a:pt x="1619" y="229"/>
                  <a:pt x="1643" y="245"/>
                </a:cubicBezTo>
                <a:cubicBezTo>
                  <a:pt x="1667" y="281"/>
                  <a:pt x="1658" y="264"/>
                  <a:pt x="1673" y="295"/>
                </a:cubicBezTo>
                <a:cubicBezTo>
                  <a:pt x="1687" y="364"/>
                  <a:pt x="1691" y="441"/>
                  <a:pt x="1723" y="505"/>
                </a:cubicBezTo>
                <a:cubicBezTo>
                  <a:pt x="1728" y="524"/>
                  <a:pt x="1733" y="542"/>
                  <a:pt x="1738" y="561"/>
                </a:cubicBezTo>
                <a:cubicBezTo>
                  <a:pt x="1735" y="584"/>
                  <a:pt x="1735" y="640"/>
                  <a:pt x="1718" y="661"/>
                </a:cubicBezTo>
                <a:cubicBezTo>
                  <a:pt x="1696" y="688"/>
                  <a:pt x="1625" y="684"/>
                  <a:pt x="1602" y="686"/>
                </a:cubicBezTo>
                <a:cubicBezTo>
                  <a:pt x="1566" y="674"/>
                  <a:pt x="1609" y="687"/>
                  <a:pt x="1537" y="676"/>
                </a:cubicBezTo>
                <a:cubicBezTo>
                  <a:pt x="1494" y="669"/>
                  <a:pt x="1451" y="653"/>
                  <a:pt x="1407" y="646"/>
                </a:cubicBezTo>
                <a:cubicBezTo>
                  <a:pt x="1389" y="647"/>
                  <a:pt x="1345" y="640"/>
                  <a:pt x="1327" y="661"/>
                </a:cubicBezTo>
                <a:cubicBezTo>
                  <a:pt x="1319" y="670"/>
                  <a:pt x="1314" y="681"/>
                  <a:pt x="1307" y="691"/>
                </a:cubicBezTo>
                <a:cubicBezTo>
                  <a:pt x="1304" y="696"/>
                  <a:pt x="1297" y="706"/>
                  <a:pt x="1297" y="706"/>
                </a:cubicBezTo>
                <a:cubicBezTo>
                  <a:pt x="1292" y="749"/>
                  <a:pt x="1288" y="741"/>
                  <a:pt x="1297" y="771"/>
                </a:cubicBezTo>
                <a:cubicBezTo>
                  <a:pt x="1300" y="781"/>
                  <a:pt x="1304" y="791"/>
                  <a:pt x="1307" y="801"/>
                </a:cubicBezTo>
                <a:cubicBezTo>
                  <a:pt x="1309" y="806"/>
                  <a:pt x="1312" y="816"/>
                  <a:pt x="1312" y="816"/>
                </a:cubicBezTo>
                <a:cubicBezTo>
                  <a:pt x="1306" y="841"/>
                  <a:pt x="1289" y="861"/>
                  <a:pt x="1262" y="866"/>
                </a:cubicBezTo>
                <a:cubicBezTo>
                  <a:pt x="1239" y="870"/>
                  <a:pt x="1192" y="876"/>
                  <a:pt x="1192" y="876"/>
                </a:cubicBezTo>
                <a:cubicBezTo>
                  <a:pt x="1133" y="896"/>
                  <a:pt x="1084" y="902"/>
                  <a:pt x="1021" y="906"/>
                </a:cubicBezTo>
                <a:cubicBezTo>
                  <a:pt x="986" y="910"/>
                  <a:pt x="951" y="916"/>
                  <a:pt x="916" y="921"/>
                </a:cubicBezTo>
                <a:cubicBezTo>
                  <a:pt x="821" y="916"/>
                  <a:pt x="726" y="917"/>
                  <a:pt x="631" y="906"/>
                </a:cubicBezTo>
                <a:cubicBezTo>
                  <a:pt x="495" y="951"/>
                  <a:pt x="635" y="906"/>
                  <a:pt x="235" y="916"/>
                </a:cubicBezTo>
                <a:cubicBezTo>
                  <a:pt x="211" y="917"/>
                  <a:pt x="165" y="931"/>
                  <a:pt x="165" y="931"/>
                </a:cubicBezTo>
                <a:cubicBezTo>
                  <a:pt x="142" y="929"/>
                  <a:pt x="117" y="934"/>
                  <a:pt x="95" y="926"/>
                </a:cubicBezTo>
                <a:cubicBezTo>
                  <a:pt x="78" y="919"/>
                  <a:pt x="75" y="896"/>
                  <a:pt x="65" y="881"/>
                </a:cubicBezTo>
                <a:cubicBezTo>
                  <a:pt x="41" y="845"/>
                  <a:pt x="19" y="810"/>
                  <a:pt x="0" y="771"/>
                </a:cubicBezTo>
                <a:cubicBezTo>
                  <a:pt x="5" y="680"/>
                  <a:pt x="10" y="603"/>
                  <a:pt x="60" y="526"/>
                </a:cubicBezTo>
                <a:cubicBezTo>
                  <a:pt x="76" y="502"/>
                  <a:pt x="95" y="465"/>
                  <a:pt x="115" y="445"/>
                </a:cubicBezTo>
                <a:cubicBezTo>
                  <a:pt x="122" y="438"/>
                  <a:pt x="129" y="432"/>
                  <a:pt x="135" y="425"/>
                </a:cubicBezTo>
                <a:cubicBezTo>
                  <a:pt x="143" y="416"/>
                  <a:pt x="155" y="395"/>
                  <a:pt x="155" y="395"/>
                </a:cubicBezTo>
                <a:cubicBezTo>
                  <a:pt x="165" y="355"/>
                  <a:pt x="153" y="299"/>
                  <a:pt x="130" y="265"/>
                </a:cubicBezTo>
                <a:cubicBezTo>
                  <a:pt x="125" y="229"/>
                  <a:pt x="117" y="222"/>
                  <a:pt x="130" y="190"/>
                </a:cubicBezTo>
                <a:close/>
              </a:path>
            </a:pathLst>
          </a:custGeom>
          <a:solidFill>
            <a:srgbClr val="FFFF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6882" name="Text Box 31"/>
          <p:cNvSpPr txBox="1">
            <a:spLocks noChangeArrowheads="1"/>
          </p:cNvSpPr>
          <p:nvPr/>
        </p:nvSpPr>
        <p:spPr bwMode="auto">
          <a:xfrm>
            <a:off x="4695825" y="5226050"/>
            <a:ext cx="812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Company</a:t>
            </a:r>
          </a:p>
          <a:p>
            <a:pPr algn="ctr"/>
            <a:r>
              <a:rPr lang="sv-SE" sz="2000"/>
              <a:t>B</a:t>
            </a:r>
          </a:p>
        </p:txBody>
      </p:sp>
      <p:sp>
        <p:nvSpPr>
          <p:cNvPr id="36883" name="Text Box 32"/>
          <p:cNvSpPr txBox="1">
            <a:spLocks noChangeArrowheads="1"/>
          </p:cNvSpPr>
          <p:nvPr/>
        </p:nvSpPr>
        <p:spPr bwMode="auto">
          <a:xfrm>
            <a:off x="7315200" y="5562600"/>
            <a:ext cx="812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Company</a:t>
            </a:r>
          </a:p>
          <a:p>
            <a:pPr algn="ctr"/>
            <a:r>
              <a:rPr lang="sv-SE" sz="2000"/>
              <a:t>C</a:t>
            </a:r>
          </a:p>
        </p:txBody>
      </p:sp>
      <p:sp>
        <p:nvSpPr>
          <p:cNvPr id="36884" name="Text Box 33"/>
          <p:cNvSpPr txBox="1">
            <a:spLocks noChangeArrowheads="1"/>
          </p:cNvSpPr>
          <p:nvPr/>
        </p:nvSpPr>
        <p:spPr bwMode="auto">
          <a:xfrm>
            <a:off x="1524000" y="5638800"/>
            <a:ext cx="812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/>
              <a:t>Company</a:t>
            </a:r>
          </a:p>
          <a:p>
            <a:pPr algn="ctr"/>
            <a:r>
              <a:rPr lang="sv-SE" sz="2000"/>
              <a:t>A</a:t>
            </a:r>
          </a:p>
        </p:txBody>
      </p:sp>
      <p:sp>
        <p:nvSpPr>
          <p:cNvPr id="36885" name="Freeform 34"/>
          <p:cNvSpPr>
            <a:spLocks/>
          </p:cNvSpPr>
          <p:nvPr/>
        </p:nvSpPr>
        <p:spPr bwMode="auto">
          <a:xfrm>
            <a:off x="874713" y="5065713"/>
            <a:ext cx="1306512" cy="476250"/>
          </a:xfrm>
          <a:custGeom>
            <a:avLst/>
            <a:gdLst>
              <a:gd name="T0" fmla="*/ 50403103 w 823"/>
              <a:gd name="T1" fmla="*/ 289817156 h 300"/>
              <a:gd name="T2" fmla="*/ 176410867 w 823"/>
              <a:gd name="T3" fmla="*/ 289817156 h 300"/>
              <a:gd name="T4" fmla="*/ 567034176 w 823"/>
              <a:gd name="T5" fmla="*/ 302418726 h 300"/>
              <a:gd name="T6" fmla="*/ 705643469 w 823"/>
              <a:gd name="T7" fmla="*/ 504031243 h 300"/>
              <a:gd name="T8" fmla="*/ 743444993 w 823"/>
              <a:gd name="T9" fmla="*/ 415824918 h 300"/>
              <a:gd name="T10" fmla="*/ 756046560 w 823"/>
              <a:gd name="T11" fmla="*/ 340221848 h 300"/>
              <a:gd name="T12" fmla="*/ 796369032 w 823"/>
              <a:gd name="T13" fmla="*/ 327620278 h 300"/>
              <a:gd name="T14" fmla="*/ 1048384685 w 823"/>
              <a:gd name="T15" fmla="*/ 289817156 h 300"/>
              <a:gd name="T16" fmla="*/ 1338201663 w 823"/>
              <a:gd name="T17" fmla="*/ 327620278 h 300"/>
              <a:gd name="T18" fmla="*/ 1376004775 w 823"/>
              <a:gd name="T19" fmla="*/ 441026569 h 300"/>
              <a:gd name="T20" fmla="*/ 1388604754 w 823"/>
              <a:gd name="T21" fmla="*/ 478829691 h 300"/>
              <a:gd name="T22" fmla="*/ 1451609411 w 823"/>
              <a:gd name="T23" fmla="*/ 756046766 h 300"/>
              <a:gd name="T24" fmla="*/ 1791829876 w 823"/>
              <a:gd name="T25" fmla="*/ 579635900 h 300"/>
              <a:gd name="T26" fmla="*/ 1943039149 w 823"/>
              <a:gd name="T27" fmla="*/ 529232796 h 300"/>
              <a:gd name="T28" fmla="*/ 2018643785 w 823"/>
              <a:gd name="T29" fmla="*/ 504031243 h 300"/>
              <a:gd name="T30" fmla="*/ 1892636058 w 823"/>
              <a:gd name="T31" fmla="*/ 0 h 300"/>
              <a:gd name="T32" fmla="*/ 151209322 w 823"/>
              <a:gd name="T33" fmla="*/ 37801547 h 300"/>
              <a:gd name="T34" fmla="*/ 0 w 823"/>
              <a:gd name="T35" fmla="*/ 176410915 h 300"/>
              <a:gd name="T36" fmla="*/ 50403103 w 823"/>
              <a:gd name="T37" fmla="*/ 289817156 h 3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23"/>
              <a:gd name="T58" fmla="*/ 0 h 300"/>
              <a:gd name="T59" fmla="*/ 823 w 823"/>
              <a:gd name="T60" fmla="*/ 300 h 3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23" h="300">
                <a:moveTo>
                  <a:pt x="20" y="115"/>
                </a:moveTo>
                <a:cubicBezTo>
                  <a:pt x="54" y="126"/>
                  <a:pt x="13" y="115"/>
                  <a:pt x="70" y="115"/>
                </a:cubicBezTo>
                <a:cubicBezTo>
                  <a:pt x="122" y="115"/>
                  <a:pt x="173" y="118"/>
                  <a:pt x="225" y="120"/>
                </a:cubicBezTo>
                <a:cubicBezTo>
                  <a:pt x="250" y="145"/>
                  <a:pt x="244" y="188"/>
                  <a:pt x="280" y="200"/>
                </a:cubicBezTo>
                <a:cubicBezTo>
                  <a:pt x="301" y="193"/>
                  <a:pt x="302" y="186"/>
                  <a:pt x="295" y="165"/>
                </a:cubicBezTo>
                <a:cubicBezTo>
                  <a:pt x="297" y="155"/>
                  <a:pt x="295" y="144"/>
                  <a:pt x="300" y="135"/>
                </a:cubicBezTo>
                <a:cubicBezTo>
                  <a:pt x="303" y="130"/>
                  <a:pt x="311" y="131"/>
                  <a:pt x="316" y="130"/>
                </a:cubicBezTo>
                <a:cubicBezTo>
                  <a:pt x="368" y="118"/>
                  <a:pt x="363" y="120"/>
                  <a:pt x="416" y="115"/>
                </a:cubicBezTo>
                <a:cubicBezTo>
                  <a:pt x="455" y="117"/>
                  <a:pt x="511" y="97"/>
                  <a:pt x="531" y="130"/>
                </a:cubicBezTo>
                <a:cubicBezTo>
                  <a:pt x="539" y="143"/>
                  <a:pt x="541" y="160"/>
                  <a:pt x="546" y="175"/>
                </a:cubicBezTo>
                <a:cubicBezTo>
                  <a:pt x="548" y="180"/>
                  <a:pt x="551" y="190"/>
                  <a:pt x="551" y="190"/>
                </a:cubicBezTo>
                <a:cubicBezTo>
                  <a:pt x="553" y="223"/>
                  <a:pt x="536" y="287"/>
                  <a:pt x="576" y="300"/>
                </a:cubicBezTo>
                <a:cubicBezTo>
                  <a:pt x="612" y="264"/>
                  <a:pt x="665" y="250"/>
                  <a:pt x="711" y="230"/>
                </a:cubicBezTo>
                <a:cubicBezTo>
                  <a:pt x="730" y="222"/>
                  <a:pt x="752" y="216"/>
                  <a:pt x="771" y="210"/>
                </a:cubicBezTo>
                <a:cubicBezTo>
                  <a:pt x="781" y="207"/>
                  <a:pt x="801" y="200"/>
                  <a:pt x="801" y="200"/>
                </a:cubicBezTo>
                <a:cubicBezTo>
                  <a:pt x="819" y="145"/>
                  <a:pt x="823" y="24"/>
                  <a:pt x="751" y="0"/>
                </a:cubicBezTo>
                <a:cubicBezTo>
                  <a:pt x="532" y="27"/>
                  <a:pt x="256" y="13"/>
                  <a:pt x="60" y="15"/>
                </a:cubicBezTo>
                <a:cubicBezTo>
                  <a:pt x="27" y="26"/>
                  <a:pt x="12" y="35"/>
                  <a:pt x="0" y="70"/>
                </a:cubicBezTo>
                <a:cubicBezTo>
                  <a:pt x="2" y="79"/>
                  <a:pt x="2" y="115"/>
                  <a:pt x="20" y="115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6886" name="Freeform 35"/>
          <p:cNvSpPr>
            <a:spLocks/>
          </p:cNvSpPr>
          <p:nvPr/>
        </p:nvSpPr>
        <p:spPr bwMode="auto">
          <a:xfrm>
            <a:off x="3562350" y="5016500"/>
            <a:ext cx="1327150" cy="382588"/>
          </a:xfrm>
          <a:custGeom>
            <a:avLst/>
            <a:gdLst>
              <a:gd name="T0" fmla="*/ 37801551 w 836"/>
              <a:gd name="T1" fmla="*/ 204133715 h 241"/>
              <a:gd name="T2" fmla="*/ 100806245 w 836"/>
              <a:gd name="T3" fmla="*/ 355343299 h 241"/>
              <a:gd name="T4" fmla="*/ 113407841 w 836"/>
              <a:gd name="T5" fmla="*/ 443548166 h 241"/>
              <a:gd name="T6" fmla="*/ 189012507 w 836"/>
              <a:gd name="T7" fmla="*/ 468749755 h 241"/>
              <a:gd name="T8" fmla="*/ 743446869 w 836"/>
              <a:gd name="T9" fmla="*/ 443548166 h 241"/>
              <a:gd name="T10" fmla="*/ 897175760 w 836"/>
              <a:gd name="T11" fmla="*/ 380544888 h 241"/>
              <a:gd name="T12" fmla="*/ 1048385091 w 836"/>
              <a:gd name="T13" fmla="*/ 317540121 h 241"/>
              <a:gd name="T14" fmla="*/ 1123989756 w 836"/>
              <a:gd name="T15" fmla="*/ 267136943 h 241"/>
              <a:gd name="T16" fmla="*/ 1161791295 w 836"/>
              <a:gd name="T17" fmla="*/ 241935354 h 241"/>
              <a:gd name="T18" fmla="*/ 1350803752 w 836"/>
              <a:gd name="T19" fmla="*/ 493951344 h 241"/>
              <a:gd name="T20" fmla="*/ 1376005308 w 836"/>
              <a:gd name="T21" fmla="*/ 569556111 h 241"/>
              <a:gd name="T22" fmla="*/ 1388606879 w 836"/>
              <a:gd name="T23" fmla="*/ 607359288 h 241"/>
              <a:gd name="T24" fmla="*/ 1489413099 w 836"/>
              <a:gd name="T25" fmla="*/ 393144888 h 241"/>
              <a:gd name="T26" fmla="*/ 1691025937 w 836"/>
              <a:gd name="T27" fmla="*/ 355343299 h 241"/>
              <a:gd name="T28" fmla="*/ 1993444599 w 836"/>
              <a:gd name="T29" fmla="*/ 279738531 h 241"/>
              <a:gd name="T30" fmla="*/ 2069049265 w 836"/>
              <a:gd name="T31" fmla="*/ 254536942 h 241"/>
              <a:gd name="T32" fmla="*/ 2106850803 w 836"/>
              <a:gd name="T33" fmla="*/ 241935354 h 241"/>
              <a:gd name="T34" fmla="*/ 1917839934 w 836"/>
              <a:gd name="T35" fmla="*/ 0 h 241"/>
              <a:gd name="T36" fmla="*/ 1262597516 w 836"/>
              <a:gd name="T37" fmla="*/ 40322555 h 241"/>
              <a:gd name="T38" fmla="*/ 667842203 w 836"/>
              <a:gd name="T39" fmla="*/ 78125745 h 241"/>
              <a:gd name="T40" fmla="*/ 189012507 w 836"/>
              <a:gd name="T41" fmla="*/ 128528948 h 241"/>
              <a:gd name="T42" fmla="*/ 25201561 w 836"/>
              <a:gd name="T43" fmla="*/ 166330537 h 241"/>
              <a:gd name="T44" fmla="*/ 37801551 w 836"/>
              <a:gd name="T45" fmla="*/ 204133715 h 24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36"/>
              <a:gd name="T70" fmla="*/ 0 h 241"/>
              <a:gd name="T71" fmla="*/ 836 w 836"/>
              <a:gd name="T72" fmla="*/ 241 h 24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36" h="241">
                <a:moveTo>
                  <a:pt x="15" y="81"/>
                </a:moveTo>
                <a:cubicBezTo>
                  <a:pt x="22" y="103"/>
                  <a:pt x="33" y="120"/>
                  <a:pt x="40" y="141"/>
                </a:cubicBezTo>
                <a:cubicBezTo>
                  <a:pt x="42" y="153"/>
                  <a:pt x="38" y="167"/>
                  <a:pt x="45" y="176"/>
                </a:cubicBezTo>
                <a:cubicBezTo>
                  <a:pt x="51" y="184"/>
                  <a:pt x="75" y="186"/>
                  <a:pt x="75" y="186"/>
                </a:cubicBezTo>
                <a:cubicBezTo>
                  <a:pt x="76" y="186"/>
                  <a:pt x="256" y="182"/>
                  <a:pt x="295" y="176"/>
                </a:cubicBezTo>
                <a:cubicBezTo>
                  <a:pt x="319" y="172"/>
                  <a:pt x="334" y="158"/>
                  <a:pt x="356" y="151"/>
                </a:cubicBezTo>
                <a:cubicBezTo>
                  <a:pt x="375" y="139"/>
                  <a:pt x="398" y="138"/>
                  <a:pt x="416" y="126"/>
                </a:cubicBezTo>
                <a:cubicBezTo>
                  <a:pt x="426" y="119"/>
                  <a:pt x="436" y="113"/>
                  <a:pt x="446" y="106"/>
                </a:cubicBezTo>
                <a:cubicBezTo>
                  <a:pt x="451" y="103"/>
                  <a:pt x="461" y="96"/>
                  <a:pt x="461" y="96"/>
                </a:cubicBezTo>
                <a:cubicBezTo>
                  <a:pt x="495" y="118"/>
                  <a:pt x="520" y="159"/>
                  <a:pt x="536" y="196"/>
                </a:cubicBezTo>
                <a:cubicBezTo>
                  <a:pt x="540" y="206"/>
                  <a:pt x="543" y="216"/>
                  <a:pt x="546" y="226"/>
                </a:cubicBezTo>
                <a:cubicBezTo>
                  <a:pt x="548" y="231"/>
                  <a:pt x="551" y="241"/>
                  <a:pt x="551" y="241"/>
                </a:cubicBezTo>
                <a:cubicBezTo>
                  <a:pt x="574" y="218"/>
                  <a:pt x="570" y="169"/>
                  <a:pt x="591" y="156"/>
                </a:cubicBezTo>
                <a:cubicBezTo>
                  <a:pt x="611" y="143"/>
                  <a:pt x="651" y="143"/>
                  <a:pt x="671" y="141"/>
                </a:cubicBezTo>
                <a:cubicBezTo>
                  <a:pt x="711" y="131"/>
                  <a:pt x="751" y="122"/>
                  <a:pt x="791" y="111"/>
                </a:cubicBezTo>
                <a:cubicBezTo>
                  <a:pt x="801" y="108"/>
                  <a:pt x="811" y="104"/>
                  <a:pt x="821" y="101"/>
                </a:cubicBezTo>
                <a:cubicBezTo>
                  <a:pt x="826" y="99"/>
                  <a:pt x="836" y="96"/>
                  <a:pt x="836" y="96"/>
                </a:cubicBezTo>
                <a:cubicBezTo>
                  <a:pt x="827" y="31"/>
                  <a:pt x="819" y="19"/>
                  <a:pt x="761" y="0"/>
                </a:cubicBezTo>
                <a:cubicBezTo>
                  <a:pt x="674" y="4"/>
                  <a:pt x="588" y="9"/>
                  <a:pt x="501" y="16"/>
                </a:cubicBezTo>
                <a:cubicBezTo>
                  <a:pt x="423" y="32"/>
                  <a:pt x="346" y="29"/>
                  <a:pt x="265" y="31"/>
                </a:cubicBezTo>
                <a:cubicBezTo>
                  <a:pt x="209" y="17"/>
                  <a:pt x="131" y="42"/>
                  <a:pt x="75" y="51"/>
                </a:cubicBezTo>
                <a:cubicBezTo>
                  <a:pt x="53" y="55"/>
                  <a:pt x="10" y="66"/>
                  <a:pt x="10" y="66"/>
                </a:cubicBezTo>
                <a:cubicBezTo>
                  <a:pt x="4" y="84"/>
                  <a:pt x="0" y="81"/>
                  <a:pt x="15" y="81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6887" name="Freeform 36"/>
          <p:cNvSpPr>
            <a:spLocks/>
          </p:cNvSpPr>
          <p:nvPr/>
        </p:nvSpPr>
        <p:spPr bwMode="auto">
          <a:xfrm>
            <a:off x="6275388" y="4873625"/>
            <a:ext cx="1887537" cy="527050"/>
          </a:xfrm>
          <a:custGeom>
            <a:avLst/>
            <a:gdLst>
              <a:gd name="T0" fmla="*/ 136088395 w 1189"/>
              <a:gd name="T1" fmla="*/ 393144330 h 332"/>
              <a:gd name="T2" fmla="*/ 400703879 w 1189"/>
              <a:gd name="T3" fmla="*/ 569555302 h 332"/>
              <a:gd name="T4" fmla="*/ 589716363 w 1189"/>
              <a:gd name="T5" fmla="*/ 745966174 h 332"/>
              <a:gd name="T6" fmla="*/ 665320999 w 1189"/>
              <a:gd name="T7" fmla="*/ 506550625 h 332"/>
              <a:gd name="T8" fmla="*/ 715724090 w 1189"/>
              <a:gd name="T9" fmla="*/ 430945965 h 332"/>
              <a:gd name="T10" fmla="*/ 740925635 w 1189"/>
              <a:gd name="T11" fmla="*/ 393144330 h 332"/>
              <a:gd name="T12" fmla="*/ 1008062216 w 1189"/>
              <a:gd name="T13" fmla="*/ 632558391 h 332"/>
              <a:gd name="T14" fmla="*/ 1159271489 w 1189"/>
              <a:gd name="T15" fmla="*/ 771167727 h 332"/>
              <a:gd name="T16" fmla="*/ 1171871468 w 1189"/>
              <a:gd name="T17" fmla="*/ 808970851 h 332"/>
              <a:gd name="T18" fmla="*/ 1197073013 w 1189"/>
              <a:gd name="T19" fmla="*/ 771167727 h 332"/>
              <a:gd name="T20" fmla="*/ 1222274559 w 1189"/>
              <a:gd name="T21" fmla="*/ 695563068 h 332"/>
              <a:gd name="T22" fmla="*/ 1386085398 w 1189"/>
              <a:gd name="T23" fmla="*/ 443547535 h 332"/>
              <a:gd name="T24" fmla="*/ 1449088468 w 1189"/>
              <a:gd name="T25" fmla="*/ 456147518 h 332"/>
              <a:gd name="T26" fmla="*/ 1524693104 w 1189"/>
              <a:gd name="T27" fmla="*/ 506550625 h 332"/>
              <a:gd name="T28" fmla="*/ 1549894650 w 1189"/>
              <a:gd name="T29" fmla="*/ 544353748 h 332"/>
              <a:gd name="T30" fmla="*/ 1587697762 w 1189"/>
              <a:gd name="T31" fmla="*/ 569555302 h 332"/>
              <a:gd name="T32" fmla="*/ 1776708956 w 1189"/>
              <a:gd name="T33" fmla="*/ 834172603 h 332"/>
              <a:gd name="T34" fmla="*/ 1827112047 w 1189"/>
              <a:gd name="T35" fmla="*/ 531752178 h 332"/>
              <a:gd name="T36" fmla="*/ 1940519795 w 1189"/>
              <a:gd name="T37" fmla="*/ 330141240 h 332"/>
              <a:gd name="T38" fmla="*/ 2016124432 w 1189"/>
              <a:gd name="T39" fmla="*/ 367942776 h 332"/>
              <a:gd name="T40" fmla="*/ 2129530593 w 1189"/>
              <a:gd name="T41" fmla="*/ 481349071 h 332"/>
              <a:gd name="T42" fmla="*/ 2147483647 w 1189"/>
              <a:gd name="T43" fmla="*/ 569555302 h 332"/>
              <a:gd name="T44" fmla="*/ 2147483647 w 1189"/>
              <a:gd name="T45" fmla="*/ 796369281 h 332"/>
              <a:gd name="T46" fmla="*/ 2147483647 w 1189"/>
              <a:gd name="T47" fmla="*/ 758567745 h 332"/>
              <a:gd name="T48" fmla="*/ 2147483647 w 1189"/>
              <a:gd name="T49" fmla="*/ 632558391 h 332"/>
              <a:gd name="T50" fmla="*/ 2147483647 w 1189"/>
              <a:gd name="T51" fmla="*/ 367942776 h 332"/>
              <a:gd name="T52" fmla="*/ 2147483647 w 1189"/>
              <a:gd name="T53" fmla="*/ 279736546 h 332"/>
              <a:gd name="T54" fmla="*/ 2079127502 w 1189"/>
              <a:gd name="T55" fmla="*/ 0 h 332"/>
              <a:gd name="T56" fmla="*/ 995460649 w 1189"/>
              <a:gd name="T57" fmla="*/ 126007816 h 332"/>
              <a:gd name="T58" fmla="*/ 136088395 w 1189"/>
              <a:gd name="T59" fmla="*/ 138607799 h 332"/>
              <a:gd name="T60" fmla="*/ 35282176 w 1189"/>
              <a:gd name="T61" fmla="*/ 214212508 h 332"/>
              <a:gd name="T62" fmla="*/ 173889920 w 1189"/>
              <a:gd name="T63" fmla="*/ 393144330 h 332"/>
              <a:gd name="T64" fmla="*/ 136088395 w 1189"/>
              <a:gd name="T65" fmla="*/ 393144330 h 33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189"/>
              <a:gd name="T100" fmla="*/ 0 h 332"/>
              <a:gd name="T101" fmla="*/ 1189 w 1189"/>
              <a:gd name="T102" fmla="*/ 332 h 33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189" h="332">
                <a:moveTo>
                  <a:pt x="54" y="156"/>
                </a:moveTo>
                <a:cubicBezTo>
                  <a:pt x="86" y="177"/>
                  <a:pt x="132" y="199"/>
                  <a:pt x="159" y="226"/>
                </a:cubicBezTo>
                <a:cubicBezTo>
                  <a:pt x="183" y="250"/>
                  <a:pt x="206" y="277"/>
                  <a:pt x="234" y="296"/>
                </a:cubicBezTo>
                <a:cubicBezTo>
                  <a:pt x="242" y="264"/>
                  <a:pt x="253" y="233"/>
                  <a:pt x="264" y="201"/>
                </a:cubicBezTo>
                <a:cubicBezTo>
                  <a:pt x="268" y="190"/>
                  <a:pt x="277" y="181"/>
                  <a:pt x="284" y="171"/>
                </a:cubicBezTo>
                <a:cubicBezTo>
                  <a:pt x="287" y="166"/>
                  <a:pt x="294" y="156"/>
                  <a:pt x="294" y="156"/>
                </a:cubicBezTo>
                <a:cubicBezTo>
                  <a:pt x="328" y="190"/>
                  <a:pt x="365" y="220"/>
                  <a:pt x="400" y="251"/>
                </a:cubicBezTo>
                <a:cubicBezTo>
                  <a:pt x="421" y="270"/>
                  <a:pt x="437" y="290"/>
                  <a:pt x="460" y="306"/>
                </a:cubicBezTo>
                <a:cubicBezTo>
                  <a:pt x="462" y="311"/>
                  <a:pt x="460" y="321"/>
                  <a:pt x="465" y="321"/>
                </a:cubicBezTo>
                <a:cubicBezTo>
                  <a:pt x="471" y="321"/>
                  <a:pt x="473" y="311"/>
                  <a:pt x="475" y="306"/>
                </a:cubicBezTo>
                <a:cubicBezTo>
                  <a:pt x="479" y="296"/>
                  <a:pt x="482" y="286"/>
                  <a:pt x="485" y="276"/>
                </a:cubicBezTo>
                <a:cubicBezTo>
                  <a:pt x="497" y="239"/>
                  <a:pt x="517" y="198"/>
                  <a:pt x="550" y="176"/>
                </a:cubicBezTo>
                <a:cubicBezTo>
                  <a:pt x="558" y="178"/>
                  <a:pt x="567" y="177"/>
                  <a:pt x="575" y="181"/>
                </a:cubicBezTo>
                <a:cubicBezTo>
                  <a:pt x="586" y="186"/>
                  <a:pt x="605" y="201"/>
                  <a:pt x="605" y="201"/>
                </a:cubicBezTo>
                <a:cubicBezTo>
                  <a:pt x="608" y="206"/>
                  <a:pt x="611" y="212"/>
                  <a:pt x="615" y="216"/>
                </a:cubicBezTo>
                <a:cubicBezTo>
                  <a:pt x="619" y="220"/>
                  <a:pt x="626" y="221"/>
                  <a:pt x="630" y="226"/>
                </a:cubicBezTo>
                <a:cubicBezTo>
                  <a:pt x="659" y="259"/>
                  <a:pt x="674" y="300"/>
                  <a:pt x="705" y="331"/>
                </a:cubicBezTo>
                <a:cubicBezTo>
                  <a:pt x="757" y="314"/>
                  <a:pt x="716" y="332"/>
                  <a:pt x="725" y="211"/>
                </a:cubicBezTo>
                <a:cubicBezTo>
                  <a:pt x="728" y="173"/>
                  <a:pt x="739" y="151"/>
                  <a:pt x="770" y="131"/>
                </a:cubicBezTo>
                <a:cubicBezTo>
                  <a:pt x="779" y="137"/>
                  <a:pt x="791" y="139"/>
                  <a:pt x="800" y="146"/>
                </a:cubicBezTo>
                <a:cubicBezTo>
                  <a:pt x="817" y="159"/>
                  <a:pt x="830" y="176"/>
                  <a:pt x="845" y="191"/>
                </a:cubicBezTo>
                <a:cubicBezTo>
                  <a:pt x="858" y="204"/>
                  <a:pt x="876" y="214"/>
                  <a:pt x="890" y="226"/>
                </a:cubicBezTo>
                <a:cubicBezTo>
                  <a:pt x="920" y="253"/>
                  <a:pt x="951" y="303"/>
                  <a:pt x="991" y="316"/>
                </a:cubicBezTo>
                <a:cubicBezTo>
                  <a:pt x="1013" y="312"/>
                  <a:pt x="1034" y="305"/>
                  <a:pt x="1056" y="301"/>
                </a:cubicBezTo>
                <a:cubicBezTo>
                  <a:pt x="1084" y="282"/>
                  <a:pt x="1114" y="262"/>
                  <a:pt x="1146" y="251"/>
                </a:cubicBezTo>
                <a:cubicBezTo>
                  <a:pt x="1189" y="208"/>
                  <a:pt x="1143" y="178"/>
                  <a:pt x="1111" y="146"/>
                </a:cubicBezTo>
                <a:cubicBezTo>
                  <a:pt x="1098" y="133"/>
                  <a:pt x="1065" y="121"/>
                  <a:pt x="1051" y="111"/>
                </a:cubicBezTo>
                <a:cubicBezTo>
                  <a:pt x="988" y="69"/>
                  <a:pt x="899" y="12"/>
                  <a:pt x="825" y="0"/>
                </a:cubicBezTo>
                <a:cubicBezTo>
                  <a:pt x="683" y="16"/>
                  <a:pt x="537" y="46"/>
                  <a:pt x="395" y="50"/>
                </a:cubicBezTo>
                <a:cubicBezTo>
                  <a:pt x="281" y="53"/>
                  <a:pt x="168" y="53"/>
                  <a:pt x="54" y="55"/>
                </a:cubicBezTo>
                <a:cubicBezTo>
                  <a:pt x="34" y="62"/>
                  <a:pt x="26" y="68"/>
                  <a:pt x="14" y="85"/>
                </a:cubicBezTo>
                <a:cubicBezTo>
                  <a:pt x="0" y="129"/>
                  <a:pt x="33" y="144"/>
                  <a:pt x="69" y="156"/>
                </a:cubicBezTo>
                <a:cubicBezTo>
                  <a:pt x="74" y="158"/>
                  <a:pt x="59" y="156"/>
                  <a:pt x="54" y="156"/>
                </a:cubicBezTo>
                <a:close/>
              </a:path>
            </a:pathLst>
          </a:custGeom>
          <a:solidFill>
            <a:schemeClr val="accent1"/>
          </a:solidFill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6888" name="AutoShape 37"/>
          <p:cNvSpPr>
            <a:spLocks/>
          </p:cNvSpPr>
          <p:nvPr/>
        </p:nvSpPr>
        <p:spPr bwMode="auto">
          <a:xfrm rot="-5400000">
            <a:off x="4145757" y="542131"/>
            <a:ext cx="204788" cy="4105275"/>
          </a:xfrm>
          <a:prstGeom prst="leftBrace">
            <a:avLst>
              <a:gd name="adj1" fmla="val 16705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36890" name="Text Box 41"/>
          <p:cNvSpPr txBox="1">
            <a:spLocks noChangeArrowheads="1"/>
          </p:cNvSpPr>
          <p:nvPr/>
        </p:nvSpPr>
        <p:spPr bwMode="auto">
          <a:xfrm rot="679541">
            <a:off x="5123165" y="1186511"/>
            <a:ext cx="12493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/>
              <a:t>Queue theory</a:t>
            </a:r>
          </a:p>
        </p:txBody>
      </p:sp>
      <p:sp>
        <p:nvSpPr>
          <p:cNvPr id="36891" name="Text Box 42"/>
          <p:cNvSpPr txBox="1">
            <a:spLocks noChangeArrowheads="1"/>
          </p:cNvSpPr>
          <p:nvPr/>
        </p:nvSpPr>
        <p:spPr bwMode="auto">
          <a:xfrm rot="-143156">
            <a:off x="5039986" y="1472655"/>
            <a:ext cx="1205383" cy="5432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v-SE" sz="1400" smtClean="0"/>
              <a:t>Theory of Constraints</a:t>
            </a:r>
            <a:endParaRPr lang="sv-SE" sz="1400"/>
          </a:p>
        </p:txBody>
      </p:sp>
      <p:sp>
        <p:nvSpPr>
          <p:cNvPr id="36892" name="Text Box 43"/>
          <p:cNvSpPr txBox="1">
            <a:spLocks noChangeArrowheads="1"/>
          </p:cNvSpPr>
          <p:nvPr/>
        </p:nvSpPr>
        <p:spPr bwMode="auto">
          <a:xfrm>
            <a:off x="2201863" y="1895475"/>
            <a:ext cx="733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/>
              <a:t>History</a:t>
            </a:r>
          </a:p>
        </p:txBody>
      </p:sp>
      <p:sp>
        <p:nvSpPr>
          <p:cNvPr id="36893" name="Text Box 44"/>
          <p:cNvSpPr txBox="1">
            <a:spLocks noChangeArrowheads="1"/>
          </p:cNvSpPr>
          <p:nvPr/>
        </p:nvSpPr>
        <p:spPr bwMode="auto">
          <a:xfrm rot="-1239221">
            <a:off x="2044700" y="1392238"/>
            <a:ext cx="9001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/>
              <a:t>Research</a:t>
            </a:r>
          </a:p>
        </p:txBody>
      </p:sp>
      <p:sp>
        <p:nvSpPr>
          <p:cNvPr id="36894" name="Text Box 45"/>
          <p:cNvSpPr txBox="1">
            <a:spLocks noChangeArrowheads="1"/>
          </p:cNvSpPr>
          <p:nvPr/>
        </p:nvSpPr>
        <p:spPr bwMode="auto">
          <a:xfrm>
            <a:off x="3429000" y="1219200"/>
            <a:ext cx="152435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smtClean="0"/>
              <a:t>Systems thinking</a:t>
            </a:r>
            <a:endParaRPr lang="sv-SE" sz="1400"/>
          </a:p>
        </p:txBody>
      </p:sp>
      <p:sp>
        <p:nvSpPr>
          <p:cNvPr id="36897" name="Text Box 60"/>
          <p:cNvSpPr txBox="1">
            <a:spLocks noChangeArrowheads="1"/>
          </p:cNvSpPr>
          <p:nvPr/>
        </p:nvSpPr>
        <p:spPr bwMode="auto">
          <a:xfrm rot="-300300">
            <a:off x="3516180" y="1957395"/>
            <a:ext cx="121443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/>
              <a:t>Chaos theory</a:t>
            </a:r>
          </a:p>
        </p:txBody>
      </p:sp>
      <p:sp>
        <p:nvSpPr>
          <p:cNvPr id="54" name="Text Box 39"/>
          <p:cNvSpPr txBox="1">
            <a:spLocks noChangeArrowheads="1"/>
          </p:cNvSpPr>
          <p:nvPr/>
        </p:nvSpPr>
        <p:spPr bwMode="auto">
          <a:xfrm>
            <a:off x="7235825" y="1196975"/>
            <a:ext cx="1447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400" smtClean="0">
                <a:solidFill>
                  <a:schemeClr val="tx1"/>
                </a:solidFill>
              </a:rPr>
              <a:t>Principles</a:t>
            </a:r>
            <a:endParaRPr lang="sv-SE" sz="2400">
              <a:solidFill>
                <a:schemeClr val="tx1"/>
              </a:solidFill>
            </a:endParaRPr>
          </a:p>
        </p:txBody>
      </p:sp>
      <p:sp>
        <p:nvSpPr>
          <p:cNvPr id="55" name="Text Box 40"/>
          <p:cNvSpPr txBox="1">
            <a:spLocks noChangeArrowheads="1"/>
          </p:cNvSpPr>
          <p:nvPr/>
        </p:nvSpPr>
        <p:spPr bwMode="auto">
          <a:xfrm>
            <a:off x="5561012" y="3068638"/>
            <a:ext cx="13731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400">
                <a:solidFill>
                  <a:schemeClr val="tx1"/>
                </a:solidFill>
              </a:rPr>
              <a:t>Practices</a:t>
            </a:r>
          </a:p>
        </p:txBody>
      </p:sp>
      <p:sp>
        <p:nvSpPr>
          <p:cNvPr id="56" name="Text Box 41"/>
          <p:cNvSpPr txBox="1">
            <a:spLocks noChangeArrowheads="1"/>
          </p:cNvSpPr>
          <p:nvPr/>
        </p:nvSpPr>
        <p:spPr bwMode="auto">
          <a:xfrm>
            <a:off x="6807200" y="4411663"/>
            <a:ext cx="23066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400">
                <a:solidFill>
                  <a:schemeClr val="tx1"/>
                </a:solidFill>
              </a:rPr>
              <a:t>Implementation</a:t>
            </a:r>
          </a:p>
        </p:txBody>
      </p:sp>
      <p:sp>
        <p:nvSpPr>
          <p:cNvPr id="58" name="Text Box 42"/>
          <p:cNvSpPr txBox="1">
            <a:spLocks noChangeArrowheads="1"/>
          </p:cNvSpPr>
          <p:nvPr/>
        </p:nvSpPr>
        <p:spPr bwMode="auto">
          <a:xfrm rot="-143156">
            <a:off x="4730249" y="1931654"/>
            <a:ext cx="128689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smtClean="0"/>
              <a:t>More theory...</a:t>
            </a:r>
            <a:endParaRPr lang="sv-SE" sz="1400"/>
          </a:p>
        </p:txBody>
      </p:sp>
      <p:pic>
        <p:nvPicPr>
          <p:cNvPr id="52" name="Picture 3" descr="C:\Users\Henrik\AppData\Local\Microsoft\Windows\Temporary Internet Files\Content.IE5\XZ4WOOBD\MCj021554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714620"/>
            <a:ext cx="835598" cy="576220"/>
          </a:xfrm>
          <a:prstGeom prst="rect">
            <a:avLst/>
          </a:prstGeom>
          <a:noFill/>
        </p:spPr>
      </p:pic>
      <p:sp>
        <p:nvSpPr>
          <p:cNvPr id="53" name="Tree"/>
          <p:cNvSpPr>
            <a:spLocks noEditPoints="1" noChangeArrowheads="1"/>
          </p:cNvSpPr>
          <p:nvPr/>
        </p:nvSpPr>
        <p:spPr bwMode="auto">
          <a:xfrm>
            <a:off x="2571736" y="5786454"/>
            <a:ext cx="357190" cy="35719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57" name="Tree"/>
          <p:cNvSpPr>
            <a:spLocks noEditPoints="1" noChangeArrowheads="1"/>
          </p:cNvSpPr>
          <p:nvPr/>
        </p:nvSpPr>
        <p:spPr bwMode="auto">
          <a:xfrm>
            <a:off x="2214546" y="5929330"/>
            <a:ext cx="357190" cy="285752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59" name="Tree"/>
          <p:cNvSpPr>
            <a:spLocks noEditPoints="1" noChangeArrowheads="1"/>
          </p:cNvSpPr>
          <p:nvPr/>
        </p:nvSpPr>
        <p:spPr bwMode="auto">
          <a:xfrm>
            <a:off x="2428860" y="5929330"/>
            <a:ext cx="285752" cy="428628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60" name="Tree"/>
          <p:cNvSpPr>
            <a:spLocks noEditPoints="1" noChangeArrowheads="1"/>
          </p:cNvSpPr>
          <p:nvPr/>
        </p:nvSpPr>
        <p:spPr bwMode="auto">
          <a:xfrm>
            <a:off x="2643174" y="6000768"/>
            <a:ext cx="428628" cy="500066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61" name="Tree"/>
          <p:cNvSpPr>
            <a:spLocks noEditPoints="1" noChangeArrowheads="1"/>
          </p:cNvSpPr>
          <p:nvPr/>
        </p:nvSpPr>
        <p:spPr bwMode="auto">
          <a:xfrm>
            <a:off x="2428860" y="5643578"/>
            <a:ext cx="214314" cy="285752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pic>
        <p:nvPicPr>
          <p:cNvPr id="62" name="Picture 6" descr="C:\Users\Henrik\AppData\Local\Microsoft\Windows\Temporary Internet Files\Content.IE5\XZ4WOOBD\MCj0437673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5546562"/>
            <a:ext cx="361213" cy="382768"/>
          </a:xfrm>
          <a:prstGeom prst="rect">
            <a:avLst/>
          </a:prstGeom>
          <a:noFill/>
        </p:spPr>
      </p:pic>
      <p:pic>
        <p:nvPicPr>
          <p:cNvPr id="63" name="Picture 6" descr="C:\Users\Henrik\AppData\Local\Microsoft\Windows\Temporary Internet Files\Content.IE5\XZ4WOOBD\MCj0437673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5572140"/>
            <a:ext cx="361213" cy="382768"/>
          </a:xfrm>
          <a:prstGeom prst="rect">
            <a:avLst/>
          </a:prstGeom>
          <a:noFill/>
        </p:spPr>
      </p:pic>
      <p:pic>
        <p:nvPicPr>
          <p:cNvPr id="64" name="Picture 6" descr="C:\Users\Henrik\AppData\Local\Microsoft\Windows\Temporary Internet Files\Content.IE5\XZ4WOOBD\MCj0437673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5643578"/>
            <a:ext cx="428628" cy="454206"/>
          </a:xfrm>
          <a:prstGeom prst="rect">
            <a:avLst/>
          </a:prstGeom>
          <a:noFill/>
        </p:spPr>
      </p:pic>
      <p:pic>
        <p:nvPicPr>
          <p:cNvPr id="65" name="Picture 6" descr="C:\Users\Henrik\AppData\Local\Microsoft\Windows\Temporary Internet Files\Content.IE5\XZ4WOOBD\MCj0437673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5786454"/>
            <a:ext cx="428628" cy="454206"/>
          </a:xfrm>
          <a:prstGeom prst="rect">
            <a:avLst/>
          </a:prstGeom>
          <a:noFill/>
        </p:spPr>
      </p:pic>
      <p:pic>
        <p:nvPicPr>
          <p:cNvPr id="66" name="Picture 6" descr="C:\Users\Henrik\AppData\Local\Microsoft\Windows\Temporary Internet Files\Content.IE5\XZ4WOOBD\MCj0437673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4744" y="5929330"/>
            <a:ext cx="500066" cy="529907"/>
          </a:xfrm>
          <a:prstGeom prst="rect">
            <a:avLst/>
          </a:prstGeom>
          <a:noFill/>
        </p:spPr>
      </p:pic>
      <p:pic>
        <p:nvPicPr>
          <p:cNvPr id="67" name="Picture 6" descr="C:\Users\Henrik\AppData\Local\Microsoft\Windows\Temporary Internet Files\Content.IE5\XZ4WOOBD\MCj0437673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6000768"/>
            <a:ext cx="571504" cy="605608"/>
          </a:xfrm>
          <a:prstGeom prst="rect">
            <a:avLst/>
          </a:prstGeom>
          <a:noFill/>
        </p:spPr>
      </p:pic>
      <p:pic>
        <p:nvPicPr>
          <p:cNvPr id="68" name="Picture 8" descr="C:\Users\Henrik\AppData\Local\Microsoft\Windows\Temporary Internet Files\Content.IE5\SWPJK4MH\MCj0435568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500826" y="5572140"/>
            <a:ext cx="618576" cy="403220"/>
          </a:xfrm>
          <a:prstGeom prst="rect">
            <a:avLst/>
          </a:prstGeom>
          <a:noFill/>
        </p:spPr>
      </p:pic>
      <p:pic>
        <p:nvPicPr>
          <p:cNvPr id="69" name="Picture 8" descr="C:\Users\Henrik\AppData\Local\Microsoft\Windows\Temporary Internet Files\Content.IE5\SWPJK4MH\MCj0435568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858016" y="5786454"/>
            <a:ext cx="618576" cy="403220"/>
          </a:xfrm>
          <a:prstGeom prst="rect">
            <a:avLst/>
          </a:prstGeom>
          <a:noFill/>
        </p:spPr>
      </p:pic>
      <p:pic>
        <p:nvPicPr>
          <p:cNvPr id="70" name="Picture 8" descr="C:\Users\Henrik\AppData\Local\Microsoft\Windows\Temporary Internet Files\Content.IE5\SWPJK4MH\MCj0435568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143636" y="5857892"/>
            <a:ext cx="618576" cy="403220"/>
          </a:xfrm>
          <a:prstGeom prst="rect">
            <a:avLst/>
          </a:prstGeom>
          <a:noFill/>
        </p:spPr>
      </p:pic>
      <p:pic>
        <p:nvPicPr>
          <p:cNvPr id="71" name="Picture 8" descr="C:\Users\Henrik\AppData\Local\Microsoft\Windows\Temporary Internet Files\Content.IE5\SWPJK4MH\MCj0435568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500826" y="6000768"/>
            <a:ext cx="714380" cy="465670"/>
          </a:xfrm>
          <a:prstGeom prst="rect">
            <a:avLst/>
          </a:prstGeom>
          <a:noFill/>
        </p:spPr>
      </p:pic>
      <p:pic>
        <p:nvPicPr>
          <p:cNvPr id="72" name="Picture 6" descr="C:\Users\Henrik\AppData\Local\Microsoft\Windows\Temporary Internet Files\Content.IE5\Z1P6LCYZ\MCj0287496000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75164">
            <a:off x="3017852" y="3098047"/>
            <a:ext cx="230207" cy="477628"/>
          </a:xfrm>
          <a:prstGeom prst="rect">
            <a:avLst/>
          </a:prstGeom>
          <a:noFill/>
        </p:spPr>
      </p:pic>
      <p:pic>
        <p:nvPicPr>
          <p:cNvPr id="73" name="Picture 9" descr="C:\Users\Henrik\AppData\Local\Microsoft\Windows\Temporary Internet Files\Content.IE5\SWPJK4MH\MCj0397688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3286124"/>
            <a:ext cx="911200" cy="212141"/>
          </a:xfrm>
          <a:prstGeom prst="rect">
            <a:avLst/>
          </a:prstGeom>
          <a:noFill/>
        </p:spPr>
      </p:pic>
      <p:pic>
        <p:nvPicPr>
          <p:cNvPr id="74" name="Picture 10" descr="C:\Users\Henrik\AppData\Local\Microsoft\Windows\Temporary Internet Files\Content.IE5\SWPJK4MH\MCj0318286000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3536568"/>
            <a:ext cx="642942" cy="463936"/>
          </a:xfrm>
          <a:prstGeom prst="rect">
            <a:avLst/>
          </a:prstGeom>
          <a:noFill/>
        </p:spPr>
      </p:pic>
      <p:sp>
        <p:nvSpPr>
          <p:cNvPr id="75" name="Title 20"/>
          <p:cNvSpPr txBox="1">
            <a:spLocks/>
          </p:cNvSpPr>
          <p:nvPr/>
        </p:nvSpPr>
        <p:spPr bwMode="auto">
          <a:xfrm>
            <a:off x="609600" y="417512"/>
            <a:ext cx="82296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big picture</a:t>
            </a:r>
            <a:endParaRPr kumimoji="0" lang="sv-SE" sz="30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57158" y="2795598"/>
            <a:ext cx="7920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285720" y="1681108"/>
            <a:ext cx="83869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b="1" smtClean="0"/>
              <a:t>2007</a:t>
            </a:r>
            <a:endParaRPr lang="sv-SE" sz="2000" b="1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357158" y="2795598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357158" y="1581152"/>
            <a:ext cx="0" cy="164307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1862955" y="2795598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4" name="Diamond 13"/>
          <p:cNvSpPr/>
          <p:nvPr/>
        </p:nvSpPr>
        <p:spPr bwMode="auto">
          <a:xfrm>
            <a:off x="1895332" y="2295532"/>
            <a:ext cx="285752" cy="285752"/>
          </a:xfrm>
          <a:prstGeom prst="diamond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0200" y="176278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>
                <a:solidFill>
                  <a:srgbClr val="FF0000"/>
                </a:solidFill>
              </a:rPr>
              <a:t>Promised release</a:t>
            </a:r>
          </a:p>
          <a:p>
            <a:r>
              <a:rPr lang="sv-SE" sz="1400" smtClean="0">
                <a:solidFill>
                  <a:srgbClr val="FF0000"/>
                </a:solidFill>
              </a:rPr>
              <a:t>(waterfall)</a:t>
            </a:r>
            <a:endParaRPr lang="sv-SE" sz="1400">
              <a:solidFill>
                <a:srgbClr val="FF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6373949" y="2509846"/>
            <a:ext cx="48406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Q1</a:t>
            </a:r>
            <a:endParaRPr lang="sv-SE" sz="1400" b="1"/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>
            <a:off x="3376049" y="2667000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4881844" y="2667000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>
            <a:off x="6429388" y="1581152"/>
            <a:ext cx="0" cy="164307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357158" y="2509846"/>
            <a:ext cx="48406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Q1</a:t>
            </a:r>
            <a:endParaRPr lang="sv-SE" sz="1400" b="1"/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1775149" y="2509846"/>
            <a:ext cx="48406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Q2</a:t>
            </a:r>
            <a:endParaRPr lang="sv-SE" sz="1400" b="1"/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3289496" y="2509846"/>
            <a:ext cx="48406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Q3</a:t>
            </a:r>
            <a:endParaRPr lang="sv-SE" sz="1400" b="1"/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4786738" y="2509846"/>
            <a:ext cx="48406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Q4</a:t>
            </a:r>
            <a:endParaRPr lang="sv-SE" sz="1400" b="1"/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6447953" y="1600200"/>
            <a:ext cx="83869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b="1" smtClean="0"/>
              <a:t>2008</a:t>
            </a:r>
            <a:endParaRPr lang="sv-SE" sz="2000" b="1"/>
          </a:p>
        </p:txBody>
      </p:sp>
      <p:sp>
        <p:nvSpPr>
          <p:cNvPr id="25" name="Diamond 24"/>
          <p:cNvSpPr/>
          <p:nvPr/>
        </p:nvSpPr>
        <p:spPr bwMode="auto">
          <a:xfrm>
            <a:off x="7429520" y="2295532"/>
            <a:ext cx="285752" cy="285752"/>
          </a:xfrm>
          <a:prstGeom prst="diamond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67546" y="1752600"/>
            <a:ext cx="1290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>
                <a:solidFill>
                  <a:srgbClr val="FF0000"/>
                </a:solidFill>
              </a:rPr>
              <a:t>Likely release</a:t>
            </a:r>
            <a:br>
              <a:rPr lang="sv-SE" sz="1400" smtClean="0">
                <a:solidFill>
                  <a:srgbClr val="FF0000"/>
                </a:solidFill>
              </a:rPr>
            </a:br>
            <a:r>
              <a:rPr lang="sv-SE" sz="1400" smtClean="0">
                <a:solidFill>
                  <a:srgbClr val="FF0000"/>
                </a:solidFill>
              </a:rPr>
              <a:t>(waterfall)</a:t>
            </a:r>
            <a:endParaRPr lang="sv-SE" sz="1400">
              <a:solidFill>
                <a:srgbClr val="FF0000"/>
              </a:solidFill>
            </a:endParaRPr>
          </a:p>
        </p:txBody>
      </p:sp>
      <p:sp>
        <p:nvSpPr>
          <p:cNvPr id="27" name="Line 14"/>
          <p:cNvSpPr>
            <a:spLocks noChangeShapeType="1"/>
          </p:cNvSpPr>
          <p:nvPr/>
        </p:nvSpPr>
        <p:spPr bwMode="auto">
          <a:xfrm>
            <a:off x="6423791" y="2795598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8" name="Line 16"/>
          <p:cNvSpPr>
            <a:spLocks noChangeShapeType="1"/>
          </p:cNvSpPr>
          <p:nvPr/>
        </p:nvSpPr>
        <p:spPr bwMode="auto">
          <a:xfrm>
            <a:off x="7929586" y="2795598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55" name="Diamond 54"/>
          <p:cNvSpPr/>
          <p:nvPr/>
        </p:nvSpPr>
        <p:spPr bwMode="auto">
          <a:xfrm>
            <a:off x="3000364" y="2809876"/>
            <a:ext cx="285752" cy="285752"/>
          </a:xfrm>
          <a:prstGeom prst="diamond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6" name="Diamond 55"/>
          <p:cNvSpPr/>
          <p:nvPr/>
        </p:nvSpPr>
        <p:spPr bwMode="auto">
          <a:xfrm>
            <a:off x="4429124" y="2809876"/>
            <a:ext cx="285752" cy="285752"/>
          </a:xfrm>
          <a:prstGeom prst="diamond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71736" y="3124200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>
                <a:solidFill>
                  <a:srgbClr val="007033"/>
                </a:solidFill>
              </a:rPr>
              <a:t>Actual release</a:t>
            </a:r>
          </a:p>
          <a:p>
            <a:r>
              <a:rPr lang="sv-SE" sz="1400" smtClean="0">
                <a:solidFill>
                  <a:srgbClr val="007033"/>
                </a:solidFill>
              </a:rPr>
              <a:t>(incremental)</a:t>
            </a:r>
            <a:endParaRPr lang="sv-SE" sz="1400">
              <a:solidFill>
                <a:srgbClr val="007033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71934" y="312420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>
                <a:solidFill>
                  <a:srgbClr val="007033"/>
                </a:solidFill>
              </a:rPr>
              <a:t>Actual release</a:t>
            </a:r>
          </a:p>
          <a:p>
            <a:r>
              <a:rPr lang="sv-SE" sz="1400" smtClean="0">
                <a:solidFill>
                  <a:srgbClr val="007033"/>
                </a:solidFill>
              </a:rPr>
              <a:t>(incremental)</a:t>
            </a:r>
            <a:endParaRPr lang="sv-SE" sz="1400">
              <a:solidFill>
                <a:srgbClr val="007033"/>
              </a:solidFill>
            </a:endParaRPr>
          </a:p>
        </p:txBody>
      </p:sp>
      <p:sp>
        <p:nvSpPr>
          <p:cNvPr id="59" name="Line 15"/>
          <p:cNvSpPr>
            <a:spLocks noChangeShapeType="1"/>
          </p:cNvSpPr>
          <p:nvPr/>
        </p:nvSpPr>
        <p:spPr bwMode="auto">
          <a:xfrm>
            <a:off x="357158" y="3952802"/>
            <a:ext cx="0" cy="1836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61" name="Line 6"/>
          <p:cNvSpPr>
            <a:spLocks noChangeShapeType="1"/>
          </p:cNvSpPr>
          <p:nvPr/>
        </p:nvSpPr>
        <p:spPr bwMode="auto">
          <a:xfrm>
            <a:off x="357158" y="5772090"/>
            <a:ext cx="7920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62" name="Text Box 26"/>
          <p:cNvSpPr txBox="1">
            <a:spLocks noChangeArrowheads="1"/>
          </p:cNvSpPr>
          <p:nvPr/>
        </p:nvSpPr>
        <p:spPr bwMode="auto">
          <a:xfrm>
            <a:off x="357158" y="3628950"/>
            <a:ext cx="121058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b="1" smtClean="0"/>
              <a:t>Velocity</a:t>
            </a:r>
            <a:endParaRPr lang="sv-SE" sz="2000" b="1"/>
          </a:p>
        </p:txBody>
      </p:sp>
      <p:cxnSp>
        <p:nvCxnSpPr>
          <p:cNvPr id="64" name="Straight Connector 63"/>
          <p:cNvCxnSpPr/>
          <p:nvPr/>
        </p:nvCxnSpPr>
        <p:spPr bwMode="auto">
          <a:xfrm>
            <a:off x="357158" y="5198998"/>
            <a:ext cx="742955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>
            <a:off x="357158" y="4629082"/>
            <a:ext cx="742955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/>
          <p:cNvCxnSpPr/>
          <p:nvPr/>
        </p:nvCxnSpPr>
        <p:spPr bwMode="auto">
          <a:xfrm>
            <a:off x="357158" y="4057578"/>
            <a:ext cx="742955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5780" y="5057710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10</a:t>
            </a:r>
            <a:endParaRPr lang="sv-SE" sz="1600"/>
          </a:p>
        </p:txBody>
      </p:sp>
      <p:sp>
        <p:nvSpPr>
          <p:cNvPr id="73" name="TextBox 72"/>
          <p:cNvSpPr txBox="1"/>
          <p:nvPr/>
        </p:nvSpPr>
        <p:spPr>
          <a:xfrm>
            <a:off x="-32" y="4486206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20</a:t>
            </a:r>
            <a:endParaRPr lang="sv-SE" sz="1600"/>
          </a:p>
        </p:txBody>
      </p:sp>
      <p:sp>
        <p:nvSpPr>
          <p:cNvPr id="74" name="TextBox 73"/>
          <p:cNvSpPr txBox="1"/>
          <p:nvPr/>
        </p:nvSpPr>
        <p:spPr>
          <a:xfrm>
            <a:off x="-32" y="3914702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30</a:t>
            </a:r>
            <a:endParaRPr lang="sv-SE" sz="1600"/>
          </a:p>
        </p:txBody>
      </p:sp>
      <p:sp>
        <p:nvSpPr>
          <p:cNvPr id="92" name="Freeform 91"/>
          <p:cNvSpPr/>
          <p:nvPr/>
        </p:nvSpPr>
        <p:spPr bwMode="auto">
          <a:xfrm>
            <a:off x="721545" y="4159515"/>
            <a:ext cx="1988404" cy="1087717"/>
          </a:xfrm>
          <a:custGeom>
            <a:avLst/>
            <a:gdLst>
              <a:gd name="connsiteX0" fmla="*/ 0 w 1988404"/>
              <a:gd name="connsiteY0" fmla="*/ 1031191 h 1087717"/>
              <a:gd name="connsiteX1" fmla="*/ 19950 w 1988404"/>
              <a:gd name="connsiteY1" fmla="*/ 1041166 h 1087717"/>
              <a:gd name="connsiteX2" fmla="*/ 33251 w 1988404"/>
              <a:gd name="connsiteY2" fmla="*/ 1047816 h 1087717"/>
              <a:gd name="connsiteX3" fmla="*/ 79802 w 1988404"/>
              <a:gd name="connsiteY3" fmla="*/ 1061116 h 1087717"/>
              <a:gd name="connsiteX4" fmla="*/ 119703 w 1988404"/>
              <a:gd name="connsiteY4" fmla="*/ 1071092 h 1087717"/>
              <a:gd name="connsiteX5" fmla="*/ 142979 w 1988404"/>
              <a:gd name="connsiteY5" fmla="*/ 1077742 h 1087717"/>
              <a:gd name="connsiteX6" fmla="*/ 169579 w 1988404"/>
              <a:gd name="connsiteY6" fmla="*/ 1081067 h 1087717"/>
              <a:gd name="connsiteX7" fmla="*/ 252707 w 1988404"/>
              <a:gd name="connsiteY7" fmla="*/ 1087717 h 1087717"/>
              <a:gd name="connsiteX8" fmla="*/ 362435 w 1988404"/>
              <a:gd name="connsiteY8" fmla="*/ 1084392 h 1087717"/>
              <a:gd name="connsiteX9" fmla="*/ 412311 w 1988404"/>
              <a:gd name="connsiteY9" fmla="*/ 1077742 h 1087717"/>
              <a:gd name="connsiteX10" fmla="*/ 442237 w 1988404"/>
              <a:gd name="connsiteY10" fmla="*/ 1074417 h 1087717"/>
              <a:gd name="connsiteX11" fmla="*/ 462187 w 1988404"/>
              <a:gd name="connsiteY11" fmla="*/ 1067767 h 1087717"/>
              <a:gd name="connsiteX12" fmla="*/ 478813 w 1988404"/>
              <a:gd name="connsiteY12" fmla="*/ 1064442 h 1087717"/>
              <a:gd name="connsiteX13" fmla="*/ 492113 w 1988404"/>
              <a:gd name="connsiteY13" fmla="*/ 1057791 h 1087717"/>
              <a:gd name="connsiteX14" fmla="*/ 502088 w 1988404"/>
              <a:gd name="connsiteY14" fmla="*/ 1054466 h 1087717"/>
              <a:gd name="connsiteX15" fmla="*/ 518714 w 1988404"/>
              <a:gd name="connsiteY15" fmla="*/ 1047816 h 1087717"/>
              <a:gd name="connsiteX16" fmla="*/ 528689 w 1988404"/>
              <a:gd name="connsiteY16" fmla="*/ 1044491 h 1087717"/>
              <a:gd name="connsiteX17" fmla="*/ 548640 w 1988404"/>
              <a:gd name="connsiteY17" fmla="*/ 1034516 h 1087717"/>
              <a:gd name="connsiteX18" fmla="*/ 568590 w 1988404"/>
              <a:gd name="connsiteY18" fmla="*/ 1024540 h 1087717"/>
              <a:gd name="connsiteX19" fmla="*/ 578566 w 1988404"/>
              <a:gd name="connsiteY19" fmla="*/ 1017890 h 1087717"/>
              <a:gd name="connsiteX20" fmla="*/ 588541 w 1988404"/>
              <a:gd name="connsiteY20" fmla="*/ 1014565 h 1087717"/>
              <a:gd name="connsiteX21" fmla="*/ 608491 w 1988404"/>
              <a:gd name="connsiteY21" fmla="*/ 1004590 h 1087717"/>
              <a:gd name="connsiteX22" fmla="*/ 628442 w 1988404"/>
              <a:gd name="connsiteY22" fmla="*/ 987964 h 1087717"/>
              <a:gd name="connsiteX23" fmla="*/ 638417 w 1988404"/>
              <a:gd name="connsiteY23" fmla="*/ 984639 h 1087717"/>
              <a:gd name="connsiteX24" fmla="*/ 658368 w 1988404"/>
              <a:gd name="connsiteY24" fmla="*/ 968014 h 1087717"/>
              <a:gd name="connsiteX25" fmla="*/ 678318 w 1988404"/>
              <a:gd name="connsiteY25" fmla="*/ 958039 h 1087717"/>
              <a:gd name="connsiteX26" fmla="*/ 688294 w 1988404"/>
              <a:gd name="connsiteY26" fmla="*/ 944738 h 1087717"/>
              <a:gd name="connsiteX27" fmla="*/ 698269 w 1988404"/>
              <a:gd name="connsiteY27" fmla="*/ 938088 h 1087717"/>
              <a:gd name="connsiteX28" fmla="*/ 728195 w 1988404"/>
              <a:gd name="connsiteY28" fmla="*/ 914812 h 1087717"/>
              <a:gd name="connsiteX29" fmla="*/ 768096 w 1988404"/>
              <a:gd name="connsiteY29" fmla="*/ 874911 h 1087717"/>
              <a:gd name="connsiteX30" fmla="*/ 778071 w 1988404"/>
              <a:gd name="connsiteY30" fmla="*/ 864936 h 1087717"/>
              <a:gd name="connsiteX31" fmla="*/ 788046 w 1988404"/>
              <a:gd name="connsiteY31" fmla="*/ 854961 h 1087717"/>
              <a:gd name="connsiteX32" fmla="*/ 791371 w 1988404"/>
              <a:gd name="connsiteY32" fmla="*/ 844986 h 1087717"/>
              <a:gd name="connsiteX33" fmla="*/ 807997 w 1988404"/>
              <a:gd name="connsiteY33" fmla="*/ 828360 h 1087717"/>
              <a:gd name="connsiteX34" fmla="*/ 817972 w 1988404"/>
              <a:gd name="connsiteY34" fmla="*/ 818385 h 1087717"/>
              <a:gd name="connsiteX35" fmla="*/ 827947 w 1988404"/>
              <a:gd name="connsiteY35" fmla="*/ 808410 h 1087717"/>
              <a:gd name="connsiteX36" fmla="*/ 837923 w 1988404"/>
              <a:gd name="connsiteY36" fmla="*/ 798434 h 1087717"/>
              <a:gd name="connsiteX37" fmla="*/ 861198 w 1988404"/>
              <a:gd name="connsiteY37" fmla="*/ 768508 h 1087717"/>
              <a:gd name="connsiteX38" fmla="*/ 877824 w 1988404"/>
              <a:gd name="connsiteY38" fmla="*/ 748558 h 1087717"/>
              <a:gd name="connsiteX39" fmla="*/ 891124 w 1988404"/>
              <a:gd name="connsiteY39" fmla="*/ 728607 h 1087717"/>
              <a:gd name="connsiteX40" fmla="*/ 907750 w 1988404"/>
              <a:gd name="connsiteY40" fmla="*/ 708657 h 1087717"/>
              <a:gd name="connsiteX41" fmla="*/ 917725 w 1988404"/>
              <a:gd name="connsiteY41" fmla="*/ 688706 h 1087717"/>
              <a:gd name="connsiteX42" fmla="*/ 927700 w 1988404"/>
              <a:gd name="connsiteY42" fmla="*/ 668756 h 1087717"/>
              <a:gd name="connsiteX43" fmla="*/ 931025 w 1988404"/>
              <a:gd name="connsiteY43" fmla="*/ 658780 h 1087717"/>
              <a:gd name="connsiteX44" fmla="*/ 941000 w 1988404"/>
              <a:gd name="connsiteY44" fmla="*/ 648805 h 1087717"/>
              <a:gd name="connsiteX45" fmla="*/ 947651 w 1988404"/>
              <a:gd name="connsiteY45" fmla="*/ 638830 h 1087717"/>
              <a:gd name="connsiteX46" fmla="*/ 957626 w 1988404"/>
              <a:gd name="connsiteY46" fmla="*/ 618879 h 1087717"/>
              <a:gd name="connsiteX47" fmla="*/ 960951 w 1988404"/>
              <a:gd name="connsiteY47" fmla="*/ 608904 h 1087717"/>
              <a:gd name="connsiteX48" fmla="*/ 970926 w 1988404"/>
              <a:gd name="connsiteY48" fmla="*/ 598929 h 1087717"/>
              <a:gd name="connsiteX49" fmla="*/ 987552 w 1988404"/>
              <a:gd name="connsiteY49" fmla="*/ 578978 h 1087717"/>
              <a:gd name="connsiteX50" fmla="*/ 997527 w 1988404"/>
              <a:gd name="connsiteY50" fmla="*/ 559028 h 1087717"/>
              <a:gd name="connsiteX51" fmla="*/ 1017478 w 1988404"/>
              <a:gd name="connsiteY51" fmla="*/ 539077 h 1087717"/>
              <a:gd name="connsiteX52" fmla="*/ 1020803 w 1988404"/>
              <a:gd name="connsiteY52" fmla="*/ 529102 h 1087717"/>
              <a:gd name="connsiteX53" fmla="*/ 1047403 w 1988404"/>
              <a:gd name="connsiteY53" fmla="*/ 505826 h 1087717"/>
              <a:gd name="connsiteX54" fmla="*/ 1070679 w 1988404"/>
              <a:gd name="connsiteY54" fmla="*/ 479226 h 1087717"/>
              <a:gd name="connsiteX55" fmla="*/ 1087304 w 1988404"/>
              <a:gd name="connsiteY55" fmla="*/ 465925 h 1087717"/>
              <a:gd name="connsiteX56" fmla="*/ 1107255 w 1988404"/>
              <a:gd name="connsiteY56" fmla="*/ 445975 h 1087717"/>
              <a:gd name="connsiteX57" fmla="*/ 1117230 w 1988404"/>
              <a:gd name="connsiteY57" fmla="*/ 435999 h 1087717"/>
              <a:gd name="connsiteX58" fmla="*/ 1130531 w 1988404"/>
              <a:gd name="connsiteY58" fmla="*/ 419374 h 1087717"/>
              <a:gd name="connsiteX59" fmla="*/ 1147156 w 1988404"/>
              <a:gd name="connsiteY59" fmla="*/ 409399 h 1087717"/>
              <a:gd name="connsiteX60" fmla="*/ 1157131 w 1988404"/>
              <a:gd name="connsiteY60" fmla="*/ 399423 h 1087717"/>
              <a:gd name="connsiteX61" fmla="*/ 1170432 w 1988404"/>
              <a:gd name="connsiteY61" fmla="*/ 389448 h 1087717"/>
              <a:gd name="connsiteX62" fmla="*/ 1180407 w 1988404"/>
              <a:gd name="connsiteY62" fmla="*/ 379473 h 1087717"/>
              <a:gd name="connsiteX63" fmla="*/ 1210333 w 1988404"/>
              <a:gd name="connsiteY63" fmla="*/ 356197 h 1087717"/>
              <a:gd name="connsiteX64" fmla="*/ 1240259 w 1988404"/>
              <a:gd name="connsiteY64" fmla="*/ 329596 h 1087717"/>
              <a:gd name="connsiteX65" fmla="*/ 1250234 w 1988404"/>
              <a:gd name="connsiteY65" fmla="*/ 326271 h 1087717"/>
              <a:gd name="connsiteX66" fmla="*/ 1276835 w 1988404"/>
              <a:gd name="connsiteY66" fmla="*/ 309646 h 1087717"/>
              <a:gd name="connsiteX67" fmla="*/ 1296785 w 1988404"/>
              <a:gd name="connsiteY67" fmla="*/ 296346 h 1087717"/>
              <a:gd name="connsiteX68" fmla="*/ 1316736 w 1988404"/>
              <a:gd name="connsiteY68" fmla="*/ 279720 h 1087717"/>
              <a:gd name="connsiteX69" fmla="*/ 1326711 w 1988404"/>
              <a:gd name="connsiteY69" fmla="*/ 276395 h 1087717"/>
              <a:gd name="connsiteX70" fmla="*/ 1346662 w 1988404"/>
              <a:gd name="connsiteY70" fmla="*/ 266420 h 1087717"/>
              <a:gd name="connsiteX71" fmla="*/ 1356637 w 1988404"/>
              <a:gd name="connsiteY71" fmla="*/ 256444 h 1087717"/>
              <a:gd name="connsiteX72" fmla="*/ 1379912 w 1988404"/>
              <a:gd name="connsiteY72" fmla="*/ 246469 h 1087717"/>
              <a:gd name="connsiteX73" fmla="*/ 1396538 w 1988404"/>
              <a:gd name="connsiteY73" fmla="*/ 236494 h 1087717"/>
              <a:gd name="connsiteX74" fmla="*/ 1406513 w 1988404"/>
              <a:gd name="connsiteY74" fmla="*/ 226519 h 1087717"/>
              <a:gd name="connsiteX75" fmla="*/ 1426464 w 1988404"/>
              <a:gd name="connsiteY75" fmla="*/ 216543 h 1087717"/>
              <a:gd name="connsiteX76" fmla="*/ 1436439 w 1988404"/>
              <a:gd name="connsiteY76" fmla="*/ 209893 h 1087717"/>
              <a:gd name="connsiteX77" fmla="*/ 1446414 w 1988404"/>
              <a:gd name="connsiteY77" fmla="*/ 206568 h 1087717"/>
              <a:gd name="connsiteX78" fmla="*/ 1486315 w 1988404"/>
              <a:gd name="connsiteY78" fmla="*/ 179967 h 1087717"/>
              <a:gd name="connsiteX79" fmla="*/ 1509591 w 1988404"/>
              <a:gd name="connsiteY79" fmla="*/ 169992 h 1087717"/>
              <a:gd name="connsiteX80" fmla="*/ 1519566 w 1988404"/>
              <a:gd name="connsiteY80" fmla="*/ 166667 h 1087717"/>
              <a:gd name="connsiteX81" fmla="*/ 1536192 w 1988404"/>
              <a:gd name="connsiteY81" fmla="*/ 156692 h 1087717"/>
              <a:gd name="connsiteX82" fmla="*/ 1546167 w 1988404"/>
              <a:gd name="connsiteY82" fmla="*/ 150042 h 1087717"/>
              <a:gd name="connsiteX83" fmla="*/ 1559467 w 1988404"/>
              <a:gd name="connsiteY83" fmla="*/ 146716 h 1087717"/>
              <a:gd name="connsiteX84" fmla="*/ 1586068 w 1988404"/>
              <a:gd name="connsiteY84" fmla="*/ 130091 h 1087717"/>
              <a:gd name="connsiteX85" fmla="*/ 1596043 w 1988404"/>
              <a:gd name="connsiteY85" fmla="*/ 126766 h 1087717"/>
              <a:gd name="connsiteX86" fmla="*/ 1619319 w 1988404"/>
              <a:gd name="connsiteY86" fmla="*/ 116791 h 1087717"/>
              <a:gd name="connsiteX87" fmla="*/ 1639270 w 1988404"/>
              <a:gd name="connsiteY87" fmla="*/ 106815 h 1087717"/>
              <a:gd name="connsiteX88" fmla="*/ 1649245 w 1988404"/>
              <a:gd name="connsiteY88" fmla="*/ 100165 h 1087717"/>
              <a:gd name="connsiteX89" fmla="*/ 1659220 w 1988404"/>
              <a:gd name="connsiteY89" fmla="*/ 96840 h 1087717"/>
              <a:gd name="connsiteX90" fmla="*/ 1679171 w 1988404"/>
              <a:gd name="connsiteY90" fmla="*/ 86865 h 1087717"/>
              <a:gd name="connsiteX91" fmla="*/ 1689146 w 1988404"/>
              <a:gd name="connsiteY91" fmla="*/ 80215 h 1087717"/>
              <a:gd name="connsiteX92" fmla="*/ 1699121 w 1988404"/>
              <a:gd name="connsiteY92" fmla="*/ 76890 h 1087717"/>
              <a:gd name="connsiteX93" fmla="*/ 1719072 w 1988404"/>
              <a:gd name="connsiteY93" fmla="*/ 66914 h 1087717"/>
              <a:gd name="connsiteX94" fmla="*/ 1748998 w 1988404"/>
              <a:gd name="connsiteY94" fmla="*/ 56939 h 1087717"/>
              <a:gd name="connsiteX95" fmla="*/ 1795549 w 1988404"/>
              <a:gd name="connsiteY95" fmla="*/ 46964 h 1087717"/>
              <a:gd name="connsiteX96" fmla="*/ 1828800 w 1988404"/>
              <a:gd name="connsiteY96" fmla="*/ 36988 h 1087717"/>
              <a:gd name="connsiteX97" fmla="*/ 1848750 w 1988404"/>
              <a:gd name="connsiteY97" fmla="*/ 30338 h 1087717"/>
              <a:gd name="connsiteX98" fmla="*/ 1868701 w 1988404"/>
              <a:gd name="connsiteY98" fmla="*/ 27013 h 1087717"/>
              <a:gd name="connsiteX99" fmla="*/ 1895302 w 1988404"/>
              <a:gd name="connsiteY99" fmla="*/ 20363 h 1087717"/>
              <a:gd name="connsiteX100" fmla="*/ 1925227 w 1988404"/>
              <a:gd name="connsiteY100" fmla="*/ 17038 h 1087717"/>
              <a:gd name="connsiteX101" fmla="*/ 1968454 w 1988404"/>
              <a:gd name="connsiteY101" fmla="*/ 7063 h 1087717"/>
              <a:gd name="connsiteX102" fmla="*/ 1988404 w 1988404"/>
              <a:gd name="connsiteY102" fmla="*/ 412 h 108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988404" h="1087717">
                <a:moveTo>
                  <a:pt x="0" y="1031191"/>
                </a:moveTo>
                <a:cubicBezTo>
                  <a:pt x="19168" y="1043970"/>
                  <a:pt x="679" y="1032907"/>
                  <a:pt x="19950" y="1041166"/>
                </a:cubicBezTo>
                <a:cubicBezTo>
                  <a:pt x="24506" y="1043119"/>
                  <a:pt x="28624" y="1046037"/>
                  <a:pt x="33251" y="1047816"/>
                </a:cubicBezTo>
                <a:cubicBezTo>
                  <a:pt x="58738" y="1057618"/>
                  <a:pt x="58133" y="1056783"/>
                  <a:pt x="79802" y="1061116"/>
                </a:cubicBezTo>
                <a:cubicBezTo>
                  <a:pt x="100279" y="1074769"/>
                  <a:pt x="80403" y="1063723"/>
                  <a:pt x="119703" y="1071092"/>
                </a:cubicBezTo>
                <a:cubicBezTo>
                  <a:pt x="127634" y="1072579"/>
                  <a:pt x="135067" y="1076160"/>
                  <a:pt x="142979" y="1077742"/>
                </a:cubicBezTo>
                <a:cubicBezTo>
                  <a:pt x="151741" y="1079494"/>
                  <a:pt x="160680" y="1080258"/>
                  <a:pt x="169579" y="1081067"/>
                </a:cubicBezTo>
                <a:cubicBezTo>
                  <a:pt x="197263" y="1083584"/>
                  <a:pt x="224998" y="1085500"/>
                  <a:pt x="252707" y="1087717"/>
                </a:cubicBezTo>
                <a:cubicBezTo>
                  <a:pt x="289283" y="1086609"/>
                  <a:pt x="325913" y="1086675"/>
                  <a:pt x="362435" y="1084392"/>
                </a:cubicBezTo>
                <a:cubicBezTo>
                  <a:pt x="379175" y="1083346"/>
                  <a:pt x="395668" y="1079822"/>
                  <a:pt x="412311" y="1077742"/>
                </a:cubicBezTo>
                <a:cubicBezTo>
                  <a:pt x="422270" y="1076497"/>
                  <a:pt x="432262" y="1075525"/>
                  <a:pt x="442237" y="1074417"/>
                </a:cubicBezTo>
                <a:cubicBezTo>
                  <a:pt x="448887" y="1072200"/>
                  <a:pt x="455424" y="1069611"/>
                  <a:pt x="462187" y="1067767"/>
                </a:cubicBezTo>
                <a:cubicBezTo>
                  <a:pt x="467640" y="1066280"/>
                  <a:pt x="473451" y="1066229"/>
                  <a:pt x="478813" y="1064442"/>
                </a:cubicBezTo>
                <a:cubicBezTo>
                  <a:pt x="483515" y="1062874"/>
                  <a:pt x="487557" y="1059744"/>
                  <a:pt x="492113" y="1057791"/>
                </a:cubicBezTo>
                <a:cubicBezTo>
                  <a:pt x="495334" y="1056410"/>
                  <a:pt x="498806" y="1055697"/>
                  <a:pt x="502088" y="1054466"/>
                </a:cubicBezTo>
                <a:cubicBezTo>
                  <a:pt x="507677" y="1052370"/>
                  <a:pt x="513125" y="1049912"/>
                  <a:pt x="518714" y="1047816"/>
                </a:cubicBezTo>
                <a:cubicBezTo>
                  <a:pt x="521996" y="1046585"/>
                  <a:pt x="525554" y="1046058"/>
                  <a:pt x="528689" y="1044491"/>
                </a:cubicBezTo>
                <a:cubicBezTo>
                  <a:pt x="554469" y="1031601"/>
                  <a:pt x="523568" y="1042873"/>
                  <a:pt x="548640" y="1034516"/>
                </a:cubicBezTo>
                <a:cubicBezTo>
                  <a:pt x="577222" y="1015462"/>
                  <a:pt x="541062" y="1038305"/>
                  <a:pt x="568590" y="1024540"/>
                </a:cubicBezTo>
                <a:cubicBezTo>
                  <a:pt x="572164" y="1022753"/>
                  <a:pt x="574991" y="1019677"/>
                  <a:pt x="578566" y="1017890"/>
                </a:cubicBezTo>
                <a:cubicBezTo>
                  <a:pt x="581701" y="1016323"/>
                  <a:pt x="585406" y="1016132"/>
                  <a:pt x="588541" y="1014565"/>
                </a:cubicBezTo>
                <a:cubicBezTo>
                  <a:pt x="614323" y="1001674"/>
                  <a:pt x="583419" y="1012947"/>
                  <a:pt x="608491" y="1004590"/>
                </a:cubicBezTo>
                <a:cubicBezTo>
                  <a:pt x="615843" y="997239"/>
                  <a:pt x="619186" y="992592"/>
                  <a:pt x="628442" y="987964"/>
                </a:cubicBezTo>
                <a:cubicBezTo>
                  <a:pt x="631577" y="986396"/>
                  <a:pt x="635282" y="986206"/>
                  <a:pt x="638417" y="984639"/>
                </a:cubicBezTo>
                <a:cubicBezTo>
                  <a:pt x="660172" y="973761"/>
                  <a:pt x="636308" y="982720"/>
                  <a:pt x="658368" y="968014"/>
                </a:cubicBezTo>
                <a:cubicBezTo>
                  <a:pt x="674592" y="957198"/>
                  <a:pt x="662624" y="973733"/>
                  <a:pt x="678318" y="958039"/>
                </a:cubicBezTo>
                <a:cubicBezTo>
                  <a:pt x="682237" y="954120"/>
                  <a:pt x="684375" y="948657"/>
                  <a:pt x="688294" y="944738"/>
                </a:cubicBezTo>
                <a:cubicBezTo>
                  <a:pt x="691120" y="941912"/>
                  <a:pt x="695282" y="940743"/>
                  <a:pt x="698269" y="938088"/>
                </a:cubicBezTo>
                <a:cubicBezTo>
                  <a:pt x="725184" y="914164"/>
                  <a:pt x="707625" y="921670"/>
                  <a:pt x="728195" y="914812"/>
                </a:cubicBezTo>
                <a:lnTo>
                  <a:pt x="768096" y="874911"/>
                </a:lnTo>
                <a:lnTo>
                  <a:pt x="778071" y="864936"/>
                </a:lnTo>
                <a:lnTo>
                  <a:pt x="788046" y="854961"/>
                </a:lnTo>
                <a:cubicBezTo>
                  <a:pt x="789154" y="851636"/>
                  <a:pt x="789268" y="847790"/>
                  <a:pt x="791371" y="844986"/>
                </a:cubicBezTo>
                <a:cubicBezTo>
                  <a:pt x="796074" y="838716"/>
                  <a:pt x="802455" y="833902"/>
                  <a:pt x="807997" y="828360"/>
                </a:cubicBezTo>
                <a:lnTo>
                  <a:pt x="817972" y="818385"/>
                </a:lnTo>
                <a:lnTo>
                  <a:pt x="827947" y="808410"/>
                </a:lnTo>
                <a:lnTo>
                  <a:pt x="837923" y="798434"/>
                </a:lnTo>
                <a:cubicBezTo>
                  <a:pt x="847008" y="771179"/>
                  <a:pt x="831294" y="813363"/>
                  <a:pt x="861198" y="768508"/>
                </a:cubicBezTo>
                <a:cubicBezTo>
                  <a:pt x="870456" y="754620"/>
                  <a:pt x="865022" y="761359"/>
                  <a:pt x="877824" y="748558"/>
                </a:cubicBezTo>
                <a:cubicBezTo>
                  <a:pt x="883667" y="731028"/>
                  <a:pt x="877287" y="745212"/>
                  <a:pt x="891124" y="728607"/>
                </a:cubicBezTo>
                <a:cubicBezTo>
                  <a:pt x="914256" y="700847"/>
                  <a:pt x="878622" y="737782"/>
                  <a:pt x="907750" y="708657"/>
                </a:cubicBezTo>
                <a:cubicBezTo>
                  <a:pt x="916107" y="683585"/>
                  <a:pt x="904834" y="714489"/>
                  <a:pt x="917725" y="688706"/>
                </a:cubicBezTo>
                <a:cubicBezTo>
                  <a:pt x="931488" y="661178"/>
                  <a:pt x="908645" y="697338"/>
                  <a:pt x="927700" y="668756"/>
                </a:cubicBezTo>
                <a:cubicBezTo>
                  <a:pt x="928808" y="665431"/>
                  <a:pt x="929081" y="661697"/>
                  <a:pt x="931025" y="658780"/>
                </a:cubicBezTo>
                <a:cubicBezTo>
                  <a:pt x="933633" y="654867"/>
                  <a:pt x="937990" y="652417"/>
                  <a:pt x="941000" y="648805"/>
                </a:cubicBezTo>
                <a:cubicBezTo>
                  <a:pt x="943558" y="645735"/>
                  <a:pt x="945434" y="642155"/>
                  <a:pt x="947651" y="638830"/>
                </a:cubicBezTo>
                <a:cubicBezTo>
                  <a:pt x="956008" y="613758"/>
                  <a:pt x="944735" y="644662"/>
                  <a:pt x="957626" y="618879"/>
                </a:cubicBezTo>
                <a:cubicBezTo>
                  <a:pt x="959193" y="615744"/>
                  <a:pt x="959007" y="611820"/>
                  <a:pt x="960951" y="608904"/>
                </a:cubicBezTo>
                <a:cubicBezTo>
                  <a:pt x="963559" y="604991"/>
                  <a:pt x="967916" y="602541"/>
                  <a:pt x="970926" y="598929"/>
                </a:cubicBezTo>
                <a:cubicBezTo>
                  <a:pt x="994073" y="571153"/>
                  <a:pt x="958407" y="608123"/>
                  <a:pt x="987552" y="578978"/>
                </a:cubicBezTo>
                <a:cubicBezTo>
                  <a:pt x="990633" y="569735"/>
                  <a:pt x="990652" y="566763"/>
                  <a:pt x="997527" y="559028"/>
                </a:cubicBezTo>
                <a:cubicBezTo>
                  <a:pt x="1003775" y="551999"/>
                  <a:pt x="1017478" y="539077"/>
                  <a:pt x="1017478" y="539077"/>
                </a:cubicBezTo>
                <a:cubicBezTo>
                  <a:pt x="1018586" y="535752"/>
                  <a:pt x="1018859" y="532018"/>
                  <a:pt x="1020803" y="529102"/>
                </a:cubicBezTo>
                <a:cubicBezTo>
                  <a:pt x="1025414" y="522185"/>
                  <a:pt x="1042776" y="509875"/>
                  <a:pt x="1047403" y="505826"/>
                </a:cubicBezTo>
                <a:cubicBezTo>
                  <a:pt x="1068930" y="486990"/>
                  <a:pt x="1044583" y="505323"/>
                  <a:pt x="1070679" y="479226"/>
                </a:cubicBezTo>
                <a:cubicBezTo>
                  <a:pt x="1075697" y="474208"/>
                  <a:pt x="1082053" y="470699"/>
                  <a:pt x="1087304" y="465925"/>
                </a:cubicBezTo>
                <a:cubicBezTo>
                  <a:pt x="1094263" y="459599"/>
                  <a:pt x="1100605" y="452625"/>
                  <a:pt x="1107255" y="445975"/>
                </a:cubicBezTo>
                <a:cubicBezTo>
                  <a:pt x="1110580" y="442650"/>
                  <a:pt x="1114292" y="439671"/>
                  <a:pt x="1117230" y="435999"/>
                </a:cubicBezTo>
                <a:cubicBezTo>
                  <a:pt x="1121664" y="430457"/>
                  <a:pt x="1125227" y="424089"/>
                  <a:pt x="1130531" y="419374"/>
                </a:cubicBezTo>
                <a:cubicBezTo>
                  <a:pt x="1135361" y="415081"/>
                  <a:pt x="1141986" y="413277"/>
                  <a:pt x="1147156" y="409399"/>
                </a:cubicBezTo>
                <a:cubicBezTo>
                  <a:pt x="1150918" y="406577"/>
                  <a:pt x="1153561" y="402483"/>
                  <a:pt x="1157131" y="399423"/>
                </a:cubicBezTo>
                <a:cubicBezTo>
                  <a:pt x="1161339" y="395816"/>
                  <a:pt x="1166224" y="393055"/>
                  <a:pt x="1170432" y="389448"/>
                </a:cubicBezTo>
                <a:cubicBezTo>
                  <a:pt x="1174002" y="386388"/>
                  <a:pt x="1176795" y="382483"/>
                  <a:pt x="1180407" y="379473"/>
                </a:cubicBezTo>
                <a:cubicBezTo>
                  <a:pt x="1190115" y="371383"/>
                  <a:pt x="1201397" y="365133"/>
                  <a:pt x="1210333" y="356197"/>
                </a:cubicBezTo>
                <a:cubicBezTo>
                  <a:pt x="1219345" y="347185"/>
                  <a:pt x="1228843" y="336120"/>
                  <a:pt x="1240259" y="329596"/>
                </a:cubicBezTo>
                <a:cubicBezTo>
                  <a:pt x="1243302" y="327857"/>
                  <a:pt x="1247099" y="327838"/>
                  <a:pt x="1250234" y="326271"/>
                </a:cubicBezTo>
                <a:cubicBezTo>
                  <a:pt x="1251852" y="325462"/>
                  <a:pt x="1272881" y="312941"/>
                  <a:pt x="1276835" y="309646"/>
                </a:cubicBezTo>
                <a:cubicBezTo>
                  <a:pt x="1293441" y="295809"/>
                  <a:pt x="1279254" y="302190"/>
                  <a:pt x="1296785" y="296346"/>
                </a:cubicBezTo>
                <a:cubicBezTo>
                  <a:pt x="1304141" y="288989"/>
                  <a:pt x="1307474" y="284351"/>
                  <a:pt x="1316736" y="279720"/>
                </a:cubicBezTo>
                <a:cubicBezTo>
                  <a:pt x="1319871" y="278153"/>
                  <a:pt x="1323576" y="277962"/>
                  <a:pt x="1326711" y="276395"/>
                </a:cubicBezTo>
                <a:cubicBezTo>
                  <a:pt x="1352491" y="263505"/>
                  <a:pt x="1321590" y="274777"/>
                  <a:pt x="1346662" y="266420"/>
                </a:cubicBezTo>
                <a:cubicBezTo>
                  <a:pt x="1349987" y="263095"/>
                  <a:pt x="1352810" y="259177"/>
                  <a:pt x="1356637" y="256444"/>
                </a:cubicBezTo>
                <a:cubicBezTo>
                  <a:pt x="1363826" y="251308"/>
                  <a:pt x="1371772" y="249182"/>
                  <a:pt x="1379912" y="246469"/>
                </a:cubicBezTo>
                <a:cubicBezTo>
                  <a:pt x="1400630" y="225754"/>
                  <a:pt x="1370634" y="253763"/>
                  <a:pt x="1396538" y="236494"/>
                </a:cubicBezTo>
                <a:cubicBezTo>
                  <a:pt x="1400451" y="233886"/>
                  <a:pt x="1402901" y="229529"/>
                  <a:pt x="1406513" y="226519"/>
                </a:cubicBezTo>
                <a:cubicBezTo>
                  <a:pt x="1415109" y="219355"/>
                  <a:pt x="1416464" y="219876"/>
                  <a:pt x="1426464" y="216543"/>
                </a:cubicBezTo>
                <a:cubicBezTo>
                  <a:pt x="1429789" y="214326"/>
                  <a:pt x="1432865" y="211680"/>
                  <a:pt x="1436439" y="209893"/>
                </a:cubicBezTo>
                <a:cubicBezTo>
                  <a:pt x="1439574" y="208326"/>
                  <a:pt x="1443371" y="208307"/>
                  <a:pt x="1446414" y="206568"/>
                </a:cubicBezTo>
                <a:cubicBezTo>
                  <a:pt x="1464000" y="196519"/>
                  <a:pt x="1462713" y="187834"/>
                  <a:pt x="1486315" y="179967"/>
                </a:cubicBezTo>
                <a:cubicBezTo>
                  <a:pt x="1509707" y="172170"/>
                  <a:pt x="1480834" y="182316"/>
                  <a:pt x="1509591" y="169992"/>
                </a:cubicBezTo>
                <a:cubicBezTo>
                  <a:pt x="1512812" y="168611"/>
                  <a:pt x="1516431" y="168234"/>
                  <a:pt x="1519566" y="166667"/>
                </a:cubicBezTo>
                <a:cubicBezTo>
                  <a:pt x="1525347" y="163777"/>
                  <a:pt x="1530711" y="160117"/>
                  <a:pt x="1536192" y="156692"/>
                </a:cubicBezTo>
                <a:cubicBezTo>
                  <a:pt x="1539581" y="154574"/>
                  <a:pt x="1542494" y="151616"/>
                  <a:pt x="1546167" y="150042"/>
                </a:cubicBezTo>
                <a:cubicBezTo>
                  <a:pt x="1550367" y="148242"/>
                  <a:pt x="1555034" y="147825"/>
                  <a:pt x="1559467" y="146716"/>
                </a:cubicBezTo>
                <a:cubicBezTo>
                  <a:pt x="1568334" y="141174"/>
                  <a:pt x="1576148" y="133398"/>
                  <a:pt x="1586068" y="130091"/>
                </a:cubicBezTo>
                <a:cubicBezTo>
                  <a:pt x="1589393" y="128983"/>
                  <a:pt x="1592908" y="128333"/>
                  <a:pt x="1596043" y="126766"/>
                </a:cubicBezTo>
                <a:cubicBezTo>
                  <a:pt x="1619006" y="115285"/>
                  <a:pt x="1591640" y="123711"/>
                  <a:pt x="1619319" y="116791"/>
                </a:cubicBezTo>
                <a:cubicBezTo>
                  <a:pt x="1647896" y="97737"/>
                  <a:pt x="1611745" y="120577"/>
                  <a:pt x="1639270" y="106815"/>
                </a:cubicBezTo>
                <a:cubicBezTo>
                  <a:pt x="1642844" y="105028"/>
                  <a:pt x="1645671" y="101952"/>
                  <a:pt x="1649245" y="100165"/>
                </a:cubicBezTo>
                <a:cubicBezTo>
                  <a:pt x="1652380" y="98598"/>
                  <a:pt x="1656085" y="98407"/>
                  <a:pt x="1659220" y="96840"/>
                </a:cubicBezTo>
                <a:cubicBezTo>
                  <a:pt x="1685000" y="83950"/>
                  <a:pt x="1654099" y="95222"/>
                  <a:pt x="1679171" y="86865"/>
                </a:cubicBezTo>
                <a:cubicBezTo>
                  <a:pt x="1682496" y="84648"/>
                  <a:pt x="1685572" y="82002"/>
                  <a:pt x="1689146" y="80215"/>
                </a:cubicBezTo>
                <a:cubicBezTo>
                  <a:pt x="1692281" y="78648"/>
                  <a:pt x="1696116" y="78693"/>
                  <a:pt x="1699121" y="76890"/>
                </a:cubicBezTo>
                <a:cubicBezTo>
                  <a:pt x="1720295" y="64184"/>
                  <a:pt x="1686267" y="75115"/>
                  <a:pt x="1719072" y="66914"/>
                </a:cubicBezTo>
                <a:cubicBezTo>
                  <a:pt x="1737489" y="54636"/>
                  <a:pt x="1720327" y="64107"/>
                  <a:pt x="1748998" y="56939"/>
                </a:cubicBezTo>
                <a:cubicBezTo>
                  <a:pt x="1796379" y="45094"/>
                  <a:pt x="1737831" y="54179"/>
                  <a:pt x="1795549" y="46964"/>
                </a:cubicBezTo>
                <a:cubicBezTo>
                  <a:pt x="1820965" y="34256"/>
                  <a:pt x="1795681" y="45268"/>
                  <a:pt x="1828800" y="36988"/>
                </a:cubicBezTo>
                <a:cubicBezTo>
                  <a:pt x="1835600" y="35288"/>
                  <a:pt x="1841950" y="32038"/>
                  <a:pt x="1848750" y="30338"/>
                </a:cubicBezTo>
                <a:cubicBezTo>
                  <a:pt x="1855291" y="28703"/>
                  <a:pt x="1862109" y="28426"/>
                  <a:pt x="1868701" y="27013"/>
                </a:cubicBezTo>
                <a:cubicBezTo>
                  <a:pt x="1877638" y="25098"/>
                  <a:pt x="1886301" y="21951"/>
                  <a:pt x="1895302" y="20363"/>
                </a:cubicBezTo>
                <a:cubicBezTo>
                  <a:pt x="1905186" y="18619"/>
                  <a:pt x="1915313" y="18603"/>
                  <a:pt x="1925227" y="17038"/>
                </a:cubicBezTo>
                <a:cubicBezTo>
                  <a:pt x="1941975" y="14394"/>
                  <a:pt x="1953938" y="12507"/>
                  <a:pt x="1968454" y="7063"/>
                </a:cubicBezTo>
                <a:cubicBezTo>
                  <a:pt x="1987287" y="0"/>
                  <a:pt x="1978891" y="412"/>
                  <a:pt x="1988404" y="412"/>
                </a:cubicBezTo>
              </a:path>
            </a:pathLst>
          </a:custGeom>
          <a:noFill/>
          <a:ln w="38100" cap="flat" cmpd="sng" algn="ctr">
            <a:solidFill>
              <a:srgbClr val="008A3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007033"/>
              </a:solidFill>
              <a:effectLst/>
              <a:latin typeface="Tahoma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42910" y="5200586"/>
            <a:ext cx="54373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sv-SE" sz="1400" smtClean="0">
                <a:solidFill>
                  <a:srgbClr val="007033"/>
                </a:solidFill>
              </a:rPr>
              <a:t>9-10</a:t>
            </a:r>
            <a:endParaRPr lang="sv-SE" sz="1400">
              <a:solidFill>
                <a:srgbClr val="007033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71736" y="4129016"/>
            <a:ext cx="641522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sv-SE" sz="1400" smtClean="0">
                <a:solidFill>
                  <a:srgbClr val="007033"/>
                </a:solidFill>
              </a:rPr>
              <a:t>25-30</a:t>
            </a:r>
            <a:endParaRPr lang="sv-SE" sz="1400">
              <a:solidFill>
                <a:srgbClr val="007033"/>
              </a:solidFill>
            </a:endParaRPr>
          </a:p>
        </p:txBody>
      </p:sp>
      <p:sp>
        <p:nvSpPr>
          <p:cNvPr id="45" name="Text Box 26"/>
          <p:cNvSpPr txBox="1">
            <a:spLocks noChangeArrowheads="1"/>
          </p:cNvSpPr>
          <p:nvPr/>
        </p:nvSpPr>
        <p:spPr bwMode="auto">
          <a:xfrm>
            <a:off x="7850438" y="2505239"/>
            <a:ext cx="43633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Q2</a:t>
            </a:r>
            <a:endParaRPr lang="sv-SE" sz="1400" b="1"/>
          </a:p>
        </p:txBody>
      </p:sp>
      <p:sp>
        <p:nvSpPr>
          <p:cNvPr id="46" name="Line 17"/>
          <p:cNvSpPr>
            <a:spLocks noChangeShapeType="1"/>
          </p:cNvSpPr>
          <p:nvPr/>
        </p:nvSpPr>
        <p:spPr bwMode="auto">
          <a:xfrm>
            <a:off x="1862955" y="5772090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47" name="Line 14"/>
          <p:cNvSpPr>
            <a:spLocks noChangeShapeType="1"/>
          </p:cNvSpPr>
          <p:nvPr/>
        </p:nvSpPr>
        <p:spPr bwMode="auto">
          <a:xfrm>
            <a:off x="3376049" y="5772090"/>
            <a:ext cx="0" cy="144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48" name="Text Box 26"/>
          <p:cNvSpPr txBox="1">
            <a:spLocks noChangeArrowheads="1"/>
          </p:cNvSpPr>
          <p:nvPr/>
        </p:nvSpPr>
        <p:spPr bwMode="auto">
          <a:xfrm>
            <a:off x="357158" y="5486338"/>
            <a:ext cx="48406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Q1</a:t>
            </a:r>
            <a:endParaRPr lang="sv-SE" sz="1400" b="1"/>
          </a:p>
        </p:txBody>
      </p:sp>
      <p:sp>
        <p:nvSpPr>
          <p:cNvPr id="49" name="Text Box 26"/>
          <p:cNvSpPr txBox="1">
            <a:spLocks noChangeArrowheads="1"/>
          </p:cNvSpPr>
          <p:nvPr/>
        </p:nvSpPr>
        <p:spPr bwMode="auto">
          <a:xfrm>
            <a:off x="1775149" y="5486338"/>
            <a:ext cx="48406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Q2</a:t>
            </a:r>
            <a:endParaRPr lang="sv-SE" sz="1400" b="1"/>
          </a:p>
        </p:txBody>
      </p:sp>
      <p:sp>
        <p:nvSpPr>
          <p:cNvPr id="50" name="Text Box 26"/>
          <p:cNvSpPr txBox="1">
            <a:spLocks noChangeArrowheads="1"/>
          </p:cNvSpPr>
          <p:nvPr/>
        </p:nvSpPr>
        <p:spPr bwMode="auto">
          <a:xfrm>
            <a:off x="3289496" y="5486338"/>
            <a:ext cx="48406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400" b="1" smtClean="0"/>
              <a:t>Q3</a:t>
            </a:r>
            <a:endParaRPr lang="sv-SE" sz="1400" b="1"/>
          </a:p>
        </p:txBody>
      </p:sp>
      <p:sp>
        <p:nvSpPr>
          <p:cNvPr id="51" name="Text Box 26"/>
          <p:cNvSpPr txBox="1">
            <a:spLocks noChangeArrowheads="1"/>
          </p:cNvSpPr>
          <p:nvPr/>
        </p:nvSpPr>
        <p:spPr bwMode="auto">
          <a:xfrm>
            <a:off x="285720" y="5772090"/>
            <a:ext cx="83869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000" b="1" smtClean="0"/>
              <a:t>2007</a:t>
            </a:r>
            <a:endParaRPr lang="sv-SE" sz="2000" b="1"/>
          </a:p>
        </p:txBody>
      </p:sp>
      <p:cxnSp>
        <p:nvCxnSpPr>
          <p:cNvPr id="53" name="Straight Connector 5"/>
          <p:cNvCxnSpPr/>
          <p:nvPr/>
        </p:nvCxnSpPr>
        <p:spPr bwMode="auto">
          <a:xfrm>
            <a:off x="1422791" y="881066"/>
            <a:ext cx="1500198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6"/>
          <p:cNvSpPr txBox="1"/>
          <p:nvPr/>
        </p:nvSpPr>
        <p:spPr>
          <a:xfrm>
            <a:off x="223838" y="476672"/>
            <a:ext cx="2573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FF0000"/>
                </a:solidFill>
                <a:latin typeface="Inkpen2 Script" pitchFamily="2" charset="0"/>
              </a:rPr>
              <a:t>Backlog = 230 points</a:t>
            </a:r>
            <a:endParaRPr lang="sv-SE" sz="2000">
              <a:solidFill>
                <a:srgbClr val="FF0000"/>
              </a:solidFill>
              <a:latin typeface="Inkpen2 Script" pitchFamily="2" charset="0"/>
            </a:endParaRPr>
          </a:p>
        </p:txBody>
      </p:sp>
      <p:sp>
        <p:nvSpPr>
          <p:cNvPr id="60" name="TextBox 7"/>
          <p:cNvSpPr txBox="1"/>
          <p:nvPr/>
        </p:nvSpPr>
        <p:spPr>
          <a:xfrm>
            <a:off x="152400" y="809628"/>
            <a:ext cx="2903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007033"/>
                </a:solidFill>
                <a:latin typeface="Inkpen2 Script" pitchFamily="2" charset="0"/>
              </a:rPr>
              <a:t>Velocity = 10 points</a:t>
            </a:r>
            <a:r>
              <a:rPr lang="sv-SE" smtClean="0">
                <a:solidFill>
                  <a:srgbClr val="007033"/>
                </a:solidFill>
                <a:latin typeface="Inkpen2 Script" pitchFamily="2" charset="0"/>
              </a:rPr>
              <a:t>/sprint</a:t>
            </a:r>
            <a:endParaRPr lang="sv-SE" sz="2000">
              <a:solidFill>
                <a:srgbClr val="007033"/>
              </a:solidFill>
              <a:latin typeface="Inkpen2 Script" pitchFamily="2" charset="0"/>
            </a:endParaRPr>
          </a:p>
        </p:txBody>
      </p:sp>
      <p:sp>
        <p:nvSpPr>
          <p:cNvPr id="63" name="Rounded Rectangular Callout 11"/>
          <p:cNvSpPr/>
          <p:nvPr/>
        </p:nvSpPr>
        <p:spPr bwMode="auto">
          <a:xfrm>
            <a:off x="3119438" y="0"/>
            <a:ext cx="1428760" cy="642942"/>
          </a:xfrm>
          <a:prstGeom prst="wedgeRoundRectCallout">
            <a:avLst>
              <a:gd name="adj1" fmla="val -63637"/>
              <a:gd name="adj2" fmla="val 6797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1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Reduce </a:t>
            </a:r>
            <a:r>
              <a:rPr kumimoji="0" lang="sv-SE" sz="14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by cutting scope</a:t>
            </a:r>
          </a:p>
        </p:txBody>
      </p:sp>
      <p:sp>
        <p:nvSpPr>
          <p:cNvPr id="65" name="Rounded Rectangular Callout 12"/>
          <p:cNvSpPr/>
          <p:nvPr/>
        </p:nvSpPr>
        <p:spPr bwMode="auto">
          <a:xfrm>
            <a:off x="3576638" y="762000"/>
            <a:ext cx="1428760" cy="642942"/>
          </a:xfrm>
          <a:prstGeom prst="wedgeRoundRectCallout">
            <a:avLst>
              <a:gd name="adj1" fmla="val -71923"/>
              <a:gd name="adj2" fmla="val -7817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400" b="1" smtClean="0"/>
              <a:t>Increase </a:t>
            </a:r>
            <a:r>
              <a:rPr lang="sv-SE" sz="1400" smtClean="0"/>
              <a:t>by removing impediments</a:t>
            </a:r>
            <a:endParaRPr kumimoji="0" lang="sv-SE" sz="14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/>
      <p:bldP spid="58" grpId="0"/>
      <p:bldP spid="59" grpId="0" animBg="1"/>
      <p:bldP spid="61" grpId="0" animBg="1"/>
      <p:bldP spid="62" grpId="0"/>
      <p:bldP spid="72" grpId="0"/>
      <p:bldP spid="73" grpId="0"/>
      <p:bldP spid="74" grpId="0"/>
      <p:bldP spid="92" grpId="0" animBg="1"/>
      <p:bldP spid="93" grpId="0"/>
      <p:bldP spid="94" grpId="0"/>
      <p:bldP spid="46" grpId="0" animBg="1"/>
      <p:bldP spid="47" grpId="0" animBg="1"/>
      <p:bldP spid="48" grpId="0"/>
      <p:bldP spid="49" grpId="0"/>
      <p:bldP spid="50" grpId="0"/>
      <p:bldP spid="51" grpId="0"/>
      <p:bldP spid="63" grpId="0" animBg="1"/>
      <p:bldP spid="6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Case 3: Take-away points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686800" cy="5143536"/>
          </a:xfrm>
        </p:spPr>
        <p:txBody>
          <a:bodyPr/>
          <a:lstStyle/>
          <a:p>
            <a:r>
              <a:rPr lang="sv-SE" sz="2000" smtClean="0"/>
              <a:t>Waterfall is still waterfall even if you call it Scrum</a:t>
            </a:r>
          </a:p>
          <a:p>
            <a:pPr lvl="1"/>
            <a:r>
              <a:rPr lang="sv-SE" sz="2000" smtClean="0"/>
              <a:t>Know your tools, get training &amp; coaching early.</a:t>
            </a:r>
          </a:p>
          <a:p>
            <a:r>
              <a:rPr lang="sv-SE" sz="2000" smtClean="0"/>
              <a:t>Don’t believe your plan</a:t>
            </a:r>
          </a:p>
          <a:p>
            <a:pPr lvl="1"/>
            <a:r>
              <a:rPr lang="sv-SE" sz="2000" smtClean="0"/>
              <a:t>There is no ”the plan must be right because we promised”.</a:t>
            </a:r>
          </a:p>
          <a:p>
            <a:pPr lvl="1"/>
            <a:r>
              <a:rPr lang="sv-SE" sz="2000" smtClean="0"/>
              <a:t>Make sure you have reliable feedback loops &amp; a changeable plan.</a:t>
            </a:r>
          </a:p>
          <a:p>
            <a:r>
              <a:rPr lang="sv-SE" sz="2000" smtClean="0"/>
              <a:t>There is no ”too low velocity”</a:t>
            </a:r>
          </a:p>
          <a:p>
            <a:pPr lvl="1"/>
            <a:r>
              <a:rPr lang="sv-SE" sz="2000" smtClean="0"/>
              <a:t>Just </a:t>
            </a:r>
            <a:r>
              <a:rPr lang="sv-SE" sz="2000" i="1" smtClean="0"/>
              <a:t>actual</a:t>
            </a:r>
            <a:r>
              <a:rPr lang="sv-SE" sz="2000" smtClean="0"/>
              <a:t> velocity, and a realistic or unreleastic plan.</a:t>
            </a:r>
          </a:p>
          <a:p>
            <a:r>
              <a:rPr lang="sv-SE" sz="2000" smtClean="0"/>
              <a:t>Build quality in</a:t>
            </a:r>
          </a:p>
          <a:p>
            <a:pPr lvl="1"/>
            <a:r>
              <a:rPr lang="sv-SE" sz="2000" smtClean="0"/>
              <a:t>Don’t postpone test &amp; integration, that gives a false velocity.</a:t>
            </a:r>
          </a:p>
          <a:p>
            <a:r>
              <a:rPr lang="sv-SE" sz="2000" smtClean="0"/>
              <a:t>Having good people isn’t enough</a:t>
            </a:r>
          </a:p>
          <a:p>
            <a:pPr lvl="1"/>
            <a:r>
              <a:rPr lang="sv-SE" sz="2000" smtClean="0"/>
              <a:t>An inappropriate process can cause even a great team to fail.</a:t>
            </a:r>
          </a:p>
          <a:p>
            <a:r>
              <a:rPr lang="sv-SE" sz="2000" smtClean="0"/>
              <a:t>Dramatic improvements can be made quickly</a:t>
            </a:r>
          </a:p>
          <a:p>
            <a:pPr lvl="1"/>
            <a:r>
              <a:rPr lang="sv-SE" sz="2000" smtClean="0"/>
              <a:t>With a strong management team that has access to empirical data and is willing to focus.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8000" smtClean="0"/>
              <a:t>Communication &amp; Documentation</a:t>
            </a:r>
            <a:endParaRPr lang="sv-SE" sz="8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62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Communication effectiveness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 bwMode="auto">
          <a:xfrm rot="5400000">
            <a:off x="-70676" y="3214686"/>
            <a:ext cx="3429024" cy="1588"/>
          </a:xfrm>
          <a:prstGeom prst="line">
            <a:avLst/>
          </a:prstGeom>
          <a:ln w="5715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rot="10800000" flipV="1">
            <a:off x="1614014" y="4927064"/>
            <a:ext cx="5572164" cy="2136"/>
          </a:xfrm>
          <a:prstGeom prst="line">
            <a:avLst/>
          </a:prstGeom>
          <a:ln w="57150">
            <a:headEnd type="arrow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Grupp 34"/>
          <p:cNvGrpSpPr/>
          <p:nvPr/>
        </p:nvGrpSpPr>
        <p:grpSpPr>
          <a:xfrm>
            <a:off x="3294066" y="1785926"/>
            <a:ext cx="3894552" cy="2080541"/>
            <a:chOff x="3294066" y="1785926"/>
            <a:chExt cx="3894552" cy="2080541"/>
          </a:xfrm>
        </p:grpSpPr>
        <p:sp>
          <p:nvSpPr>
            <p:cNvPr id="23" name="Freeform 22"/>
            <p:cNvSpPr/>
            <p:nvPr/>
          </p:nvSpPr>
          <p:spPr bwMode="auto">
            <a:xfrm>
              <a:off x="3294066" y="1785926"/>
              <a:ext cx="3737429" cy="2080541"/>
            </a:xfrm>
            <a:custGeom>
              <a:avLst/>
              <a:gdLst>
                <a:gd name="connsiteX0" fmla="*/ 0 w 3737429"/>
                <a:gd name="connsiteY0" fmla="*/ 1727200 h 1727200"/>
                <a:gd name="connsiteX1" fmla="*/ 1502229 w 3737429"/>
                <a:gd name="connsiteY1" fmla="*/ 1524000 h 1727200"/>
                <a:gd name="connsiteX2" fmla="*/ 2888343 w 3737429"/>
                <a:gd name="connsiteY2" fmla="*/ 943429 h 1727200"/>
                <a:gd name="connsiteX3" fmla="*/ 3737429 w 3737429"/>
                <a:gd name="connsiteY3" fmla="*/ 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7429" h="1727200">
                  <a:moveTo>
                    <a:pt x="0" y="1727200"/>
                  </a:moveTo>
                  <a:cubicBezTo>
                    <a:pt x="510419" y="1690914"/>
                    <a:pt x="1020839" y="1654629"/>
                    <a:pt x="1502229" y="1524000"/>
                  </a:cubicBezTo>
                  <a:cubicBezTo>
                    <a:pt x="1983620" y="1393372"/>
                    <a:pt x="2515810" y="1197429"/>
                    <a:pt x="2888343" y="943429"/>
                  </a:cubicBezTo>
                  <a:cubicBezTo>
                    <a:pt x="3260876" y="689429"/>
                    <a:pt x="3499152" y="344714"/>
                    <a:pt x="3737429" y="0"/>
                  </a:cubicBezTo>
                </a:path>
              </a:pathLst>
            </a:cu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19615251">
              <a:off x="5434099" y="2885226"/>
              <a:ext cx="17545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>
                  <a:solidFill>
                    <a:srgbClr val="00B050"/>
                  </a:solidFill>
                </a:rPr>
                <a:t>(Question-and-answer)</a:t>
              </a:r>
              <a:endParaRPr lang="sv-SE">
                <a:solidFill>
                  <a:srgbClr val="00B050"/>
                </a:solidFill>
              </a:endParaRPr>
            </a:p>
          </p:txBody>
        </p:sp>
      </p:grpSp>
      <p:grpSp>
        <p:nvGrpSpPr>
          <p:cNvPr id="6" name="Grupp 39"/>
          <p:cNvGrpSpPr/>
          <p:nvPr/>
        </p:nvGrpSpPr>
        <p:grpSpPr>
          <a:xfrm>
            <a:off x="2125666" y="3306534"/>
            <a:ext cx="3065292" cy="1190171"/>
            <a:chOff x="2125666" y="3306534"/>
            <a:chExt cx="3065292" cy="1190171"/>
          </a:xfrm>
        </p:grpSpPr>
        <p:sp>
          <p:nvSpPr>
            <p:cNvPr id="21" name="Freeform 20"/>
            <p:cNvSpPr/>
            <p:nvPr/>
          </p:nvSpPr>
          <p:spPr bwMode="auto">
            <a:xfrm>
              <a:off x="2125666" y="3306534"/>
              <a:ext cx="2801257" cy="1190171"/>
            </a:xfrm>
            <a:custGeom>
              <a:avLst/>
              <a:gdLst>
                <a:gd name="connsiteX0" fmla="*/ 0 w 2801257"/>
                <a:gd name="connsiteY0" fmla="*/ 1190171 h 1190171"/>
                <a:gd name="connsiteX1" fmla="*/ 1139371 w 2801257"/>
                <a:gd name="connsiteY1" fmla="*/ 1066800 h 1190171"/>
                <a:gd name="connsiteX2" fmla="*/ 2148114 w 2801257"/>
                <a:gd name="connsiteY2" fmla="*/ 653143 h 1190171"/>
                <a:gd name="connsiteX3" fmla="*/ 2801257 w 2801257"/>
                <a:gd name="connsiteY3" fmla="*/ 0 h 1190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1257" h="1190171">
                  <a:moveTo>
                    <a:pt x="0" y="1190171"/>
                  </a:moveTo>
                  <a:cubicBezTo>
                    <a:pt x="390676" y="1173238"/>
                    <a:pt x="781352" y="1156305"/>
                    <a:pt x="1139371" y="1066800"/>
                  </a:cubicBezTo>
                  <a:cubicBezTo>
                    <a:pt x="1497390" y="977295"/>
                    <a:pt x="1871133" y="830943"/>
                    <a:pt x="2148114" y="653143"/>
                  </a:cubicBezTo>
                  <a:cubicBezTo>
                    <a:pt x="2425095" y="475343"/>
                    <a:pt x="2613176" y="237671"/>
                    <a:pt x="2801257" y="0"/>
                  </a:cubicBezTo>
                </a:path>
              </a:pathLst>
            </a:custGeom>
            <a:noFill/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19833424">
              <a:off x="3532875" y="3976814"/>
              <a:ext cx="16580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>
                  <a:solidFill>
                    <a:srgbClr val="0070C0"/>
                  </a:solidFill>
                </a:rPr>
                <a:t>(No question-answer)</a:t>
              </a:r>
              <a:endParaRPr lang="sv-SE">
                <a:solidFill>
                  <a:srgbClr val="0070C0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000760" y="150017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smtClean="0">
                <a:solidFill>
                  <a:srgbClr val="00B050"/>
                </a:solidFill>
              </a:rPr>
              <a:t>2 people at whiteboard</a:t>
            </a:r>
            <a:endParaRPr lang="sv-SE" b="1">
              <a:solidFill>
                <a:srgbClr val="00B05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28926" y="3395963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smtClean="0">
                <a:solidFill>
                  <a:srgbClr val="00B050"/>
                </a:solidFill>
              </a:rPr>
              <a:t>2 people on email</a:t>
            </a:r>
            <a:endParaRPr lang="sv-SE" b="1">
              <a:solidFill>
                <a:srgbClr val="00B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00694" y="2357430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smtClean="0">
                <a:solidFill>
                  <a:srgbClr val="00B050"/>
                </a:solidFill>
              </a:rPr>
              <a:t>2 people on phone</a:t>
            </a:r>
            <a:endParaRPr lang="sv-SE" b="1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86248" y="285749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smtClean="0">
                <a:solidFill>
                  <a:srgbClr val="0070C0"/>
                </a:solidFill>
              </a:rPr>
              <a:t>Video recording</a:t>
            </a:r>
            <a:endParaRPr lang="sv-SE" b="1">
              <a:solidFill>
                <a:srgbClr val="0070C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57488" y="385762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smtClean="0">
                <a:solidFill>
                  <a:srgbClr val="0070C0"/>
                </a:solidFill>
              </a:rPr>
              <a:t>Audio recording</a:t>
            </a:r>
            <a:endParaRPr lang="sv-SE" b="1">
              <a:solidFill>
                <a:srgbClr val="0070C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28794" y="4500570"/>
            <a:ext cx="10715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smtClean="0">
                <a:solidFill>
                  <a:srgbClr val="0070C0"/>
                </a:solidFill>
              </a:rPr>
              <a:t>Document</a:t>
            </a:r>
            <a:endParaRPr lang="sv-SE" b="1">
              <a:solidFill>
                <a:srgbClr val="0070C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406" y="2762904"/>
            <a:ext cx="1714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smtClean="0">
                <a:solidFill>
                  <a:schemeClr val="tx1"/>
                </a:solidFill>
              </a:rPr>
              <a:t>Communication effectiveness</a:t>
            </a:r>
            <a:endParaRPr lang="sv-SE" sz="1400" b="1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00364" y="5050049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smtClean="0">
                <a:solidFill>
                  <a:schemeClr val="tx1"/>
                </a:solidFill>
              </a:rPr>
              <a:t>Richness (”temperature”) of</a:t>
            </a:r>
          </a:p>
          <a:p>
            <a:r>
              <a:rPr lang="sv-SE" sz="1400" b="1" smtClean="0">
                <a:solidFill>
                  <a:schemeClr val="tx1"/>
                </a:solidFill>
              </a:rPr>
              <a:t>communication channel</a:t>
            </a:r>
            <a:endParaRPr lang="sv-SE" sz="1400" b="1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07164" y="1723241"/>
            <a:ext cx="7644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Effective</a:t>
            </a:r>
            <a:endParaRPr lang="sv-SE"/>
          </a:p>
        </p:txBody>
      </p:sp>
      <p:sp>
        <p:nvSpPr>
          <p:cNvPr id="36" name="TextBox 35"/>
          <p:cNvSpPr txBox="1"/>
          <p:nvPr/>
        </p:nvSpPr>
        <p:spPr>
          <a:xfrm>
            <a:off x="6429388" y="5072074"/>
            <a:ext cx="4235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Hot</a:t>
            </a:r>
            <a:endParaRPr lang="sv-SE"/>
          </a:p>
        </p:txBody>
      </p:sp>
      <p:sp>
        <p:nvSpPr>
          <p:cNvPr id="37" name="TextBox 36"/>
          <p:cNvSpPr txBox="1"/>
          <p:nvPr/>
        </p:nvSpPr>
        <p:spPr>
          <a:xfrm>
            <a:off x="1785918" y="5072074"/>
            <a:ext cx="4812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Cold</a:t>
            </a:r>
            <a:endParaRPr lang="sv-SE"/>
          </a:p>
        </p:txBody>
      </p:sp>
      <p:sp>
        <p:nvSpPr>
          <p:cNvPr id="38" name="TextBox 37"/>
          <p:cNvSpPr txBox="1"/>
          <p:nvPr/>
        </p:nvSpPr>
        <p:spPr>
          <a:xfrm>
            <a:off x="785786" y="4572008"/>
            <a:ext cx="9031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Ineffective</a:t>
            </a:r>
            <a:endParaRPr lang="sv-SE"/>
          </a:p>
        </p:txBody>
      </p:sp>
      <p:sp>
        <p:nvSpPr>
          <p:cNvPr id="39" name="TextBox 38"/>
          <p:cNvSpPr txBox="1"/>
          <p:nvPr/>
        </p:nvSpPr>
        <p:spPr>
          <a:xfrm>
            <a:off x="6115607" y="5929330"/>
            <a:ext cx="30283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00" smtClean="0"/>
              <a:t>Source: research from McCarthy and Monk (1994)</a:t>
            </a:r>
          </a:p>
        </p:txBody>
      </p:sp>
      <p:sp>
        <p:nvSpPr>
          <p:cNvPr id="63" name="Rounded Rectangular Callout 62"/>
          <p:cNvSpPr/>
          <p:nvPr/>
        </p:nvSpPr>
        <p:spPr bwMode="auto">
          <a:xfrm>
            <a:off x="4286248" y="1214422"/>
            <a:ext cx="1143008" cy="571504"/>
          </a:xfrm>
          <a:prstGeom prst="wedgeRoundRectCallout">
            <a:avLst>
              <a:gd name="adj1" fmla="val 89947"/>
              <a:gd name="adj2" fmla="val 37171"/>
              <a:gd name="adj3" fmla="val 16667"/>
            </a:avLst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High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bandwidth</a:t>
            </a:r>
          </a:p>
        </p:txBody>
      </p:sp>
      <p:sp>
        <p:nvSpPr>
          <p:cNvPr id="65" name="Rounded Rectangular Callout 64"/>
          <p:cNvSpPr/>
          <p:nvPr/>
        </p:nvSpPr>
        <p:spPr bwMode="auto">
          <a:xfrm>
            <a:off x="1643042" y="3214686"/>
            <a:ext cx="1143008" cy="571504"/>
          </a:xfrm>
          <a:prstGeom prst="wedgeRoundRectCallout">
            <a:avLst>
              <a:gd name="adj1" fmla="val -5225"/>
              <a:gd name="adj2" fmla="val 158549"/>
              <a:gd name="adj3" fmla="val 16667"/>
            </a:avLst>
          </a:prstGeom>
          <a:solidFill>
            <a:srgbClr val="FFACA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Low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4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bandwidth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63" grpId="0" animBg="1"/>
      <p:bldP spid="6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123950"/>
          </a:xfrm>
        </p:spPr>
        <p:txBody>
          <a:bodyPr/>
          <a:lstStyle/>
          <a:p>
            <a:r>
              <a:rPr lang="sv-SE"/>
              <a:t>Travel light</a:t>
            </a:r>
            <a:br>
              <a:rPr lang="sv-SE"/>
            </a:br>
            <a:r>
              <a:rPr lang="sv-SE" sz="2000" b="0"/>
              <a:t>as few documents as possible – but not fewer</a:t>
            </a:r>
            <a:br>
              <a:rPr lang="sv-SE" sz="2000" b="0"/>
            </a:br>
            <a:r>
              <a:rPr lang="sv-SE" sz="2000" b="0"/>
              <a:t>as short documents as possible – but not shorter</a:t>
            </a:r>
            <a:endParaRPr lang="sv-SE" b="0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64</a:t>
            </a:fld>
            <a:endParaRPr lang="en-US"/>
          </a:p>
        </p:txBody>
      </p:sp>
      <p:sp>
        <p:nvSpPr>
          <p:cNvPr id="5" name="Oval 20"/>
          <p:cNvSpPr>
            <a:spLocks noChangeArrowheads="1"/>
          </p:cNvSpPr>
          <p:nvPr/>
        </p:nvSpPr>
        <p:spPr bwMode="auto">
          <a:xfrm>
            <a:off x="685800" y="2854721"/>
            <a:ext cx="1500198" cy="1071571"/>
          </a:xfrm>
          <a:prstGeom prst="ellipse">
            <a:avLst/>
          </a:prstGeom>
          <a:solidFill>
            <a:srgbClr val="C1FFC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6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4488" y="2997594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3143652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613" y="3426219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997594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354782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" name="TextBox 17"/>
          <p:cNvSpPr txBox="1"/>
          <p:nvPr/>
        </p:nvSpPr>
        <p:spPr>
          <a:xfrm>
            <a:off x="1026574" y="2497531"/>
            <a:ext cx="73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Team</a:t>
            </a:r>
            <a:endParaRPr lang="sv-SE" sz="1800"/>
          </a:p>
        </p:txBody>
      </p:sp>
      <p:grpSp>
        <p:nvGrpSpPr>
          <p:cNvPr id="12" name="Group 13"/>
          <p:cNvGrpSpPr>
            <a:grpSpLocks/>
          </p:cNvGrpSpPr>
          <p:nvPr/>
        </p:nvGrpSpPr>
        <p:grpSpPr bwMode="auto">
          <a:xfrm>
            <a:off x="5329270" y="3069035"/>
            <a:ext cx="412212" cy="571504"/>
            <a:chOff x="2971" y="981"/>
            <a:chExt cx="339" cy="470"/>
          </a:xfrm>
        </p:grpSpPr>
        <p:pic>
          <p:nvPicPr>
            <p:cNvPr id="13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982" y="1199"/>
              <a:ext cx="116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sv-SE" sz="1600">
                <a:solidFill>
                  <a:srgbClr val="FF0000"/>
                </a:solidFill>
                <a:latin typeface="Arial" charset="0"/>
              </a:endParaRPr>
            </a:p>
          </p:txBody>
        </p:sp>
      </p:grpSp>
      <p:pic>
        <p:nvPicPr>
          <p:cNvPr id="15" name="Picture 17" descr="C:\Users\Henrik\AppData\Local\Microsoft\Windows\Temporary Internet Files\Content.IE5\32S93WBN\MCj043486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3254" y="2837854"/>
            <a:ext cx="1143008" cy="1197579"/>
          </a:xfrm>
          <a:prstGeom prst="rect">
            <a:avLst/>
          </a:prstGeom>
          <a:noFill/>
        </p:spPr>
      </p:pic>
      <p:pic>
        <p:nvPicPr>
          <p:cNvPr id="16" name="Picture 17" descr="C:\Users\Henrik\AppData\Local\Microsoft\Windows\Temporary Internet Files\Content.IE5\32S93WBN\MCj043486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5654" y="2623540"/>
            <a:ext cx="1143008" cy="1197579"/>
          </a:xfrm>
          <a:prstGeom prst="rect">
            <a:avLst/>
          </a:prstGeom>
          <a:noFill/>
        </p:spPr>
      </p:pic>
      <p:pic>
        <p:nvPicPr>
          <p:cNvPr id="17" name="Picture 17" descr="C:\Users\Henrik\AppData\Local\Microsoft\Windows\Temporary Internet Files\Content.IE5\32S93WBN\MCj043486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00378" y="2354655"/>
            <a:ext cx="1143008" cy="1197579"/>
          </a:xfrm>
          <a:prstGeom prst="rect">
            <a:avLst/>
          </a:prstGeom>
          <a:noFill/>
        </p:spPr>
      </p:pic>
      <p:sp>
        <p:nvSpPr>
          <p:cNvPr id="18" name="Right Arrow 44"/>
          <p:cNvSpPr/>
          <p:nvPr/>
        </p:nvSpPr>
        <p:spPr bwMode="auto">
          <a:xfrm rot="10800000" flipH="1">
            <a:off x="2185998" y="3140473"/>
            <a:ext cx="857256" cy="428628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" name="Right Arrow 45"/>
          <p:cNvSpPr/>
          <p:nvPr/>
        </p:nvSpPr>
        <p:spPr bwMode="auto">
          <a:xfrm flipH="1">
            <a:off x="4329138" y="3140473"/>
            <a:ext cx="857256" cy="428628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" name="TextBox 46"/>
          <p:cNvSpPr txBox="1"/>
          <p:nvPr/>
        </p:nvSpPr>
        <p:spPr>
          <a:xfrm>
            <a:off x="4876800" y="2667000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Customer</a:t>
            </a:r>
            <a:endParaRPr lang="sv-SE" sz="1800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1295408" y="5035565"/>
            <a:ext cx="1500198" cy="1071571"/>
          </a:xfrm>
          <a:prstGeom prst="ellipse">
            <a:avLst/>
          </a:prstGeom>
          <a:solidFill>
            <a:srgbClr val="C1FFC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4096" y="5178438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6908" y="5324496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1221" y="5607063"/>
            <a:ext cx="309562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5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8" y="5178438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6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21" y="5535626"/>
            <a:ext cx="307975" cy="42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" name="TextBox 53"/>
          <p:cNvSpPr txBox="1"/>
          <p:nvPr/>
        </p:nvSpPr>
        <p:spPr>
          <a:xfrm>
            <a:off x="1636182" y="4678375"/>
            <a:ext cx="73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Team</a:t>
            </a:r>
            <a:endParaRPr lang="sv-SE" sz="1800"/>
          </a:p>
        </p:txBody>
      </p: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3795738" y="5249879"/>
            <a:ext cx="412212" cy="571504"/>
            <a:chOff x="2971" y="981"/>
            <a:chExt cx="339" cy="470"/>
          </a:xfrm>
        </p:grpSpPr>
        <p:pic>
          <p:nvPicPr>
            <p:cNvPr id="29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2982" y="1199"/>
              <a:ext cx="116" cy="2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sv-SE" sz="16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31" name="TextBox 57"/>
          <p:cNvSpPr txBox="1"/>
          <p:nvPr/>
        </p:nvSpPr>
        <p:spPr>
          <a:xfrm>
            <a:off x="3886200" y="4888468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Customer</a:t>
            </a:r>
            <a:endParaRPr lang="sv-SE" sz="1800"/>
          </a:p>
        </p:txBody>
      </p:sp>
      <p:sp>
        <p:nvSpPr>
          <p:cNvPr id="32" name="Left-Right Arrow 58"/>
          <p:cNvSpPr/>
          <p:nvPr/>
        </p:nvSpPr>
        <p:spPr bwMode="auto">
          <a:xfrm>
            <a:off x="2867044" y="5392755"/>
            <a:ext cx="857256" cy="357190"/>
          </a:xfrm>
          <a:prstGeom prst="left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33" name="Group 77"/>
          <p:cNvGrpSpPr/>
          <p:nvPr/>
        </p:nvGrpSpPr>
        <p:grpSpPr>
          <a:xfrm>
            <a:off x="3081358" y="6178573"/>
            <a:ext cx="500066" cy="357190"/>
            <a:chOff x="5429256" y="5214950"/>
            <a:chExt cx="500066" cy="35719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4" name="Rectangle 60"/>
            <p:cNvSpPr/>
            <p:nvPr/>
          </p:nvSpPr>
          <p:spPr bwMode="auto">
            <a:xfrm>
              <a:off x="5429256" y="5214950"/>
              <a:ext cx="500066" cy="35719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35" name="Straight Connector 67"/>
            <p:cNvCxnSpPr/>
            <p:nvPr/>
          </p:nvCxnSpPr>
          <p:spPr bwMode="auto">
            <a:xfrm>
              <a:off x="5484928" y="5310528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70"/>
            <p:cNvCxnSpPr/>
            <p:nvPr/>
          </p:nvCxnSpPr>
          <p:spPr bwMode="auto">
            <a:xfrm>
              <a:off x="5500694" y="5390340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76"/>
            <p:cNvCxnSpPr/>
            <p:nvPr/>
          </p:nvCxnSpPr>
          <p:spPr bwMode="auto">
            <a:xfrm>
              <a:off x="5535008" y="5469170"/>
              <a:ext cx="18000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8" name="Group 78"/>
          <p:cNvGrpSpPr/>
          <p:nvPr/>
        </p:nvGrpSpPr>
        <p:grpSpPr>
          <a:xfrm rot="21128888">
            <a:off x="3389165" y="6146089"/>
            <a:ext cx="500066" cy="357190"/>
            <a:chOff x="5429256" y="5214950"/>
            <a:chExt cx="500066" cy="35719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9" name="Rectangle 79"/>
            <p:cNvSpPr/>
            <p:nvPr/>
          </p:nvSpPr>
          <p:spPr bwMode="auto">
            <a:xfrm>
              <a:off x="5429256" y="5214950"/>
              <a:ext cx="500066" cy="35719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40" name="Straight Connector 80"/>
            <p:cNvCxnSpPr/>
            <p:nvPr/>
          </p:nvCxnSpPr>
          <p:spPr bwMode="auto">
            <a:xfrm>
              <a:off x="5484928" y="5310528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81"/>
            <p:cNvCxnSpPr/>
            <p:nvPr/>
          </p:nvCxnSpPr>
          <p:spPr bwMode="auto">
            <a:xfrm>
              <a:off x="5500694" y="5390340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82"/>
            <p:cNvCxnSpPr/>
            <p:nvPr/>
          </p:nvCxnSpPr>
          <p:spPr bwMode="auto">
            <a:xfrm>
              <a:off x="5535008" y="5469170"/>
              <a:ext cx="18000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3" name="Group 83"/>
          <p:cNvGrpSpPr/>
          <p:nvPr/>
        </p:nvGrpSpPr>
        <p:grpSpPr>
          <a:xfrm>
            <a:off x="3009920" y="6035697"/>
            <a:ext cx="500066" cy="357190"/>
            <a:chOff x="5429256" y="5214950"/>
            <a:chExt cx="500066" cy="35719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4" name="Rectangle 84"/>
            <p:cNvSpPr/>
            <p:nvPr/>
          </p:nvSpPr>
          <p:spPr bwMode="auto">
            <a:xfrm>
              <a:off x="5429256" y="5214950"/>
              <a:ext cx="500066" cy="35719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45" name="Straight Connector 85"/>
            <p:cNvCxnSpPr/>
            <p:nvPr/>
          </p:nvCxnSpPr>
          <p:spPr bwMode="auto">
            <a:xfrm>
              <a:off x="5484928" y="5310528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86"/>
            <p:cNvCxnSpPr/>
            <p:nvPr/>
          </p:nvCxnSpPr>
          <p:spPr bwMode="auto">
            <a:xfrm>
              <a:off x="5500694" y="5390340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87"/>
            <p:cNvCxnSpPr/>
            <p:nvPr/>
          </p:nvCxnSpPr>
          <p:spPr bwMode="auto">
            <a:xfrm>
              <a:off x="5535008" y="5469170"/>
              <a:ext cx="18000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8" name="Group 88"/>
          <p:cNvGrpSpPr/>
          <p:nvPr/>
        </p:nvGrpSpPr>
        <p:grpSpPr>
          <a:xfrm>
            <a:off x="2652730" y="5892821"/>
            <a:ext cx="500066" cy="357190"/>
            <a:chOff x="5429256" y="5214950"/>
            <a:chExt cx="500066" cy="35719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9" name="Rectangle 89"/>
            <p:cNvSpPr/>
            <p:nvPr/>
          </p:nvSpPr>
          <p:spPr bwMode="auto">
            <a:xfrm>
              <a:off x="5429256" y="5214950"/>
              <a:ext cx="500066" cy="35719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50" name="Straight Connector 90"/>
            <p:cNvCxnSpPr/>
            <p:nvPr/>
          </p:nvCxnSpPr>
          <p:spPr bwMode="auto">
            <a:xfrm>
              <a:off x="5484928" y="5310528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91"/>
            <p:cNvCxnSpPr/>
            <p:nvPr/>
          </p:nvCxnSpPr>
          <p:spPr bwMode="auto">
            <a:xfrm>
              <a:off x="5500694" y="5390340"/>
              <a:ext cx="35719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Straight Connector 92"/>
            <p:cNvCxnSpPr/>
            <p:nvPr/>
          </p:nvCxnSpPr>
          <p:spPr bwMode="auto">
            <a:xfrm>
              <a:off x="5535008" y="5469170"/>
              <a:ext cx="180000" cy="1588"/>
            </a:xfrm>
            <a:prstGeom prst="lin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3" name="Oval Callout 94"/>
          <p:cNvSpPr/>
          <p:nvPr/>
        </p:nvSpPr>
        <p:spPr bwMode="auto">
          <a:xfrm>
            <a:off x="2652730" y="4749813"/>
            <a:ext cx="571504" cy="357190"/>
          </a:xfrm>
          <a:prstGeom prst="wedgeEllipseCallout">
            <a:avLst>
              <a:gd name="adj1" fmla="val -76005"/>
              <a:gd name="adj2" fmla="val 11546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.....</a:t>
            </a:r>
          </a:p>
        </p:txBody>
      </p:sp>
      <p:sp>
        <p:nvSpPr>
          <p:cNvPr id="54" name="Oval Callout 95"/>
          <p:cNvSpPr/>
          <p:nvPr/>
        </p:nvSpPr>
        <p:spPr bwMode="auto">
          <a:xfrm>
            <a:off x="3367110" y="4749813"/>
            <a:ext cx="571504" cy="357190"/>
          </a:xfrm>
          <a:prstGeom prst="wedgeEllipseCallout">
            <a:avLst>
              <a:gd name="adj1" fmla="val 31580"/>
              <a:gd name="adj2" fmla="val 11546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......</a:t>
            </a:r>
          </a:p>
        </p:txBody>
      </p:sp>
      <p:pic>
        <p:nvPicPr>
          <p:cNvPr id="55" name="Picture 17" descr="C:\Users\Henrik\AppData\Local\Microsoft\Windows\Temporary Internet Files\Content.IE5\32S93WBN\MCj043486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4692" y="2140341"/>
            <a:ext cx="1143008" cy="1197579"/>
          </a:xfrm>
          <a:prstGeom prst="rect">
            <a:avLst/>
          </a:prstGeom>
          <a:noFill/>
        </p:spPr>
      </p:pic>
      <p:pic>
        <p:nvPicPr>
          <p:cNvPr id="56" name="Picture 17" descr="C:\Users\Henrik\AppData\Local\Microsoft\Windows\Temporary Internet Files\Content.IE5\32S93WBN\MCj0434867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085" y="1909160"/>
            <a:ext cx="1143008" cy="1197579"/>
          </a:xfrm>
          <a:prstGeom prst="rect">
            <a:avLst/>
          </a:prstGeom>
          <a:noFill/>
        </p:spPr>
      </p:pic>
      <p:sp>
        <p:nvSpPr>
          <p:cNvPr id="57" name="TextBox 98"/>
          <p:cNvSpPr txBox="1"/>
          <p:nvPr/>
        </p:nvSpPr>
        <p:spPr>
          <a:xfrm>
            <a:off x="171488" y="1371600"/>
            <a:ext cx="3846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/>
              <a:t>Don’t use documents to</a:t>
            </a:r>
          </a:p>
          <a:p>
            <a:r>
              <a:rPr lang="sv-SE" sz="2400" b="1" smtClean="0"/>
              <a:t>replace communication</a:t>
            </a:r>
            <a:endParaRPr lang="sv-SE" sz="2400" b="1"/>
          </a:p>
        </p:txBody>
      </p:sp>
      <p:sp>
        <p:nvSpPr>
          <p:cNvPr id="58" name="TextBox 99"/>
          <p:cNvSpPr txBox="1"/>
          <p:nvPr/>
        </p:nvSpPr>
        <p:spPr>
          <a:xfrm>
            <a:off x="152400" y="3962400"/>
            <a:ext cx="38494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/>
              <a:t>Use documents to</a:t>
            </a:r>
          </a:p>
          <a:p>
            <a:r>
              <a:rPr lang="sv-SE" sz="2400" b="1" smtClean="0"/>
              <a:t>support communication</a:t>
            </a:r>
            <a:endParaRPr lang="sv-SE" sz="2400" b="1"/>
          </a:p>
        </p:txBody>
      </p:sp>
      <p:sp>
        <p:nvSpPr>
          <p:cNvPr id="61" name="textruta 60"/>
          <p:cNvSpPr txBox="1"/>
          <p:nvPr/>
        </p:nvSpPr>
        <p:spPr>
          <a:xfrm>
            <a:off x="6172200" y="3348097"/>
            <a:ext cx="281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b="1"/>
              <a:t>Waste caused when</a:t>
            </a:r>
            <a:br>
              <a:rPr lang="sv-SE" sz="1600" b="1"/>
            </a:br>
            <a:r>
              <a:rPr lang="sv-SE" sz="1600" b="1"/>
              <a:t>documents replace F2F</a:t>
            </a:r>
          </a:p>
          <a:p>
            <a:pPr marL="85725" indent="-85725">
              <a:buFont typeface="Arial"/>
              <a:buChar char="•"/>
            </a:pPr>
            <a:r>
              <a:rPr lang="sv-SE" sz="1600"/>
              <a:t>Ineffective communication</a:t>
            </a:r>
          </a:p>
          <a:p>
            <a:pPr marL="85725" indent="-85725">
              <a:buFont typeface="Arial"/>
              <a:buChar char="•"/>
            </a:pPr>
            <a:r>
              <a:rPr lang="sv-SE" sz="1600"/>
              <a:t>Lack of learning</a:t>
            </a:r>
          </a:p>
          <a:p>
            <a:pPr marL="85725" indent="-85725">
              <a:buFont typeface="Arial"/>
              <a:buChar char="•"/>
            </a:pPr>
            <a:r>
              <a:rPr lang="sv-SE" sz="1600"/>
              <a:t>Unread documents</a:t>
            </a:r>
          </a:p>
          <a:p>
            <a:pPr marL="85725" indent="-85725">
              <a:buFont typeface="Arial"/>
              <a:buChar char="•"/>
            </a:pPr>
            <a:r>
              <a:rPr lang="sv-SE" sz="1600"/>
              <a:t>Out-of-date documents</a:t>
            </a:r>
          </a:p>
          <a:p>
            <a:pPr marL="85725" indent="-85725">
              <a:buFont typeface="Arial"/>
              <a:buChar char="•"/>
            </a:pPr>
            <a:r>
              <a:rPr lang="sv-SE" sz="1600"/>
              <a:t>Misunderstandings</a:t>
            </a:r>
          </a:p>
          <a:p>
            <a:pPr marL="85725" indent="-85725">
              <a:buFont typeface="Arial"/>
              <a:buChar char="•"/>
            </a:pPr>
            <a:r>
              <a:rPr lang="sv-SE" sz="1600"/>
              <a:t>Document maintainance</a:t>
            </a:r>
          </a:p>
        </p:txBody>
      </p:sp>
      <p:pic>
        <p:nvPicPr>
          <p:cNvPr id="60" name="Bildobjekt 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-232507"/>
            <a:ext cx="3124200" cy="3204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8" grpId="0" animBg="1"/>
      <p:bldP spid="19" grpId="0" animBg="1"/>
      <p:bldP spid="20" grpId="0"/>
      <p:bldP spid="21" grpId="0" animBg="1"/>
      <p:bldP spid="27" grpId="0"/>
      <p:bldP spid="31" grpId="0"/>
      <p:bldP spid="32" grpId="0" animBg="1"/>
      <p:bldP spid="53" grpId="0" animBg="1"/>
      <p:bldP spid="54" grpId="0" animBg="1"/>
      <p:bldP spid="57" grpId="0"/>
      <p:bldP spid="58" grpId="0"/>
      <p:bldP spid="6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Product backlog &amp; user stories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65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1913134" y="3143248"/>
            <a:ext cx="4000528" cy="171451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As a </a:t>
            </a:r>
            <a:r>
              <a:rPr lang="sv-SE" sz="1800" smtClean="0">
                <a:solidFill>
                  <a:srgbClr val="0070C0"/>
                </a:solidFill>
              </a:rPr>
              <a:t>booker</a:t>
            </a:r>
          </a:p>
          <a:p>
            <a:r>
              <a:rPr lang="sv-SE" sz="1800" smtClean="0">
                <a:solidFill>
                  <a:schemeClr val="accent6"/>
                </a:solidFill>
              </a:rPr>
              <a:t>I want to </a:t>
            </a:r>
            <a:r>
              <a:rPr lang="en-US" sz="1800" smtClean="0">
                <a:solidFill>
                  <a:srgbClr val="0070C0"/>
                </a:solidFill>
              </a:rPr>
              <a:t>receive </a:t>
            </a:r>
            <a:r>
              <a:rPr lang="en-US" sz="1800" smtClean="0">
                <a:solidFill>
                  <a:srgbClr val="C00000"/>
                </a:solidFill>
              </a:rPr>
              <a:t>notifications</a:t>
            </a:r>
            <a:r>
              <a:rPr lang="en-US" sz="1800" smtClean="0">
                <a:solidFill>
                  <a:srgbClr val="0070C0"/>
                </a:solidFill>
              </a:rPr>
              <a:t> when new available slots appear in the calendar</a:t>
            </a:r>
            <a:endParaRPr lang="sv-SE" sz="1800" smtClean="0">
              <a:solidFill>
                <a:srgbClr val="0070C0"/>
              </a:solidFill>
            </a:endParaRPr>
          </a:p>
          <a:p>
            <a:r>
              <a:rPr lang="sv-SE" sz="1800" smtClean="0">
                <a:solidFill>
                  <a:schemeClr val="accent6"/>
                </a:solidFill>
              </a:rPr>
              <a:t>so that </a:t>
            </a:r>
            <a:r>
              <a:rPr lang="en-US" sz="1800" smtClean="0">
                <a:solidFill>
                  <a:srgbClr val="0070C0"/>
                </a:solidFill>
              </a:rPr>
              <a:t>I don't have to keep checking manually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34CDF5-89B2-4762-8BA8-DDEB74CA7A1A}" type="slidenum">
              <a:rPr lang="en-US" smtClean="0"/>
              <a:pPr>
                <a:defRPr/>
              </a:pPr>
              <a:t>66</a:t>
            </a:fld>
            <a:endParaRPr lang="en-US" smtClean="0"/>
          </a:p>
        </p:txBody>
      </p:sp>
      <p:sp>
        <p:nvSpPr>
          <p:cNvPr id="3789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49288"/>
          </a:xfrm>
        </p:spPr>
        <p:txBody>
          <a:bodyPr/>
          <a:lstStyle/>
          <a:p>
            <a:pPr eaLnBrk="1" hangingPunct="1"/>
            <a:r>
              <a:rPr lang="sv-SE" smtClean="0"/>
              <a:t>Product backlog</a:t>
            </a:r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117336" y="1643050"/>
            <a:ext cx="1398956" cy="2242735"/>
            <a:chOff x="587" y="779"/>
            <a:chExt cx="635" cy="1018"/>
          </a:xfrm>
        </p:grpSpPr>
        <p:sp>
          <p:nvSpPr>
            <p:cNvPr id="37970" name="AutoShape 71"/>
            <p:cNvSpPr>
              <a:spLocks noChangeArrowheads="1"/>
            </p:cNvSpPr>
            <p:nvPr/>
          </p:nvSpPr>
          <p:spPr bwMode="auto">
            <a:xfrm rot="10800000" flipH="1">
              <a:off x="587" y="779"/>
              <a:ext cx="635" cy="101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37971" name="Line 72"/>
            <p:cNvSpPr>
              <a:spLocks noChangeShapeType="1"/>
            </p:cNvSpPr>
            <p:nvPr/>
          </p:nvSpPr>
          <p:spPr bwMode="auto">
            <a:xfrm>
              <a:off x="703" y="105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2" name="Line 73"/>
            <p:cNvSpPr>
              <a:spLocks noChangeShapeType="1"/>
            </p:cNvSpPr>
            <p:nvPr/>
          </p:nvSpPr>
          <p:spPr bwMode="auto">
            <a:xfrm>
              <a:off x="703" y="109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3" name="Line 74"/>
            <p:cNvSpPr>
              <a:spLocks noChangeShapeType="1"/>
            </p:cNvSpPr>
            <p:nvPr/>
          </p:nvSpPr>
          <p:spPr bwMode="auto">
            <a:xfrm>
              <a:off x="703" y="1142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4" name="Line 75"/>
            <p:cNvSpPr>
              <a:spLocks noChangeShapeType="1"/>
            </p:cNvSpPr>
            <p:nvPr/>
          </p:nvSpPr>
          <p:spPr bwMode="auto">
            <a:xfrm>
              <a:off x="703" y="118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5" name="Line 76"/>
            <p:cNvSpPr>
              <a:spLocks noChangeShapeType="1"/>
            </p:cNvSpPr>
            <p:nvPr/>
          </p:nvSpPr>
          <p:spPr bwMode="auto">
            <a:xfrm>
              <a:off x="703" y="123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6" name="Line 77"/>
            <p:cNvSpPr>
              <a:spLocks noChangeShapeType="1"/>
            </p:cNvSpPr>
            <p:nvPr/>
          </p:nvSpPr>
          <p:spPr bwMode="auto">
            <a:xfrm>
              <a:off x="703" y="1278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7" name="Line 78"/>
            <p:cNvSpPr>
              <a:spLocks noChangeShapeType="1"/>
            </p:cNvSpPr>
            <p:nvPr/>
          </p:nvSpPr>
          <p:spPr bwMode="auto">
            <a:xfrm>
              <a:off x="703" y="1323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8" name="Line 79"/>
            <p:cNvSpPr>
              <a:spLocks noChangeShapeType="1"/>
            </p:cNvSpPr>
            <p:nvPr/>
          </p:nvSpPr>
          <p:spPr bwMode="auto">
            <a:xfrm>
              <a:off x="703" y="1369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79" name="Line 80"/>
            <p:cNvSpPr>
              <a:spLocks noChangeShapeType="1"/>
            </p:cNvSpPr>
            <p:nvPr/>
          </p:nvSpPr>
          <p:spPr bwMode="auto">
            <a:xfrm>
              <a:off x="703" y="1414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0" name="Line 81"/>
            <p:cNvSpPr>
              <a:spLocks noChangeShapeType="1"/>
            </p:cNvSpPr>
            <p:nvPr/>
          </p:nvSpPr>
          <p:spPr bwMode="auto">
            <a:xfrm>
              <a:off x="703" y="146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1" name="Line 82"/>
            <p:cNvSpPr>
              <a:spLocks noChangeShapeType="1"/>
            </p:cNvSpPr>
            <p:nvPr/>
          </p:nvSpPr>
          <p:spPr bwMode="auto">
            <a:xfrm>
              <a:off x="703" y="1505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2" name="Text Box 83"/>
            <p:cNvSpPr txBox="1">
              <a:spLocks noChangeArrowheads="1"/>
            </p:cNvSpPr>
            <p:nvPr/>
          </p:nvSpPr>
          <p:spPr bwMode="auto">
            <a:xfrm>
              <a:off x="703" y="779"/>
              <a:ext cx="373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  <p:sp>
          <p:nvSpPr>
            <p:cNvPr id="37983" name="Line 84"/>
            <p:cNvSpPr>
              <a:spLocks noChangeShapeType="1"/>
            </p:cNvSpPr>
            <p:nvPr/>
          </p:nvSpPr>
          <p:spPr bwMode="auto">
            <a:xfrm>
              <a:off x="703" y="1550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4" name="Line 85"/>
            <p:cNvSpPr>
              <a:spLocks noChangeShapeType="1"/>
            </p:cNvSpPr>
            <p:nvPr/>
          </p:nvSpPr>
          <p:spPr bwMode="auto">
            <a:xfrm>
              <a:off x="703" y="159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5" name="Line 86"/>
            <p:cNvSpPr>
              <a:spLocks noChangeShapeType="1"/>
            </p:cNvSpPr>
            <p:nvPr/>
          </p:nvSpPr>
          <p:spPr bwMode="auto">
            <a:xfrm>
              <a:off x="703" y="1641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37986" name="Line 87"/>
            <p:cNvSpPr>
              <a:spLocks noChangeShapeType="1"/>
            </p:cNvSpPr>
            <p:nvPr/>
          </p:nvSpPr>
          <p:spPr bwMode="auto">
            <a:xfrm>
              <a:off x="703" y="1686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113" name="Down Ribbon 112"/>
          <p:cNvSpPr/>
          <p:nvPr/>
        </p:nvSpPr>
        <p:spPr bwMode="auto">
          <a:xfrm>
            <a:off x="-32" y="1027876"/>
            <a:ext cx="1714512" cy="500066"/>
          </a:xfrm>
          <a:prstGeom prst="ribbon">
            <a:avLst>
              <a:gd name="adj1" fmla="val 16667"/>
              <a:gd name="adj2" fmla="val 6811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Product vision</a:t>
            </a:r>
          </a:p>
        </p:txBody>
      </p:sp>
      <p:sp>
        <p:nvSpPr>
          <p:cNvPr id="114" name="TextBox 10"/>
          <p:cNvSpPr txBox="1">
            <a:spLocks noChangeArrowheads="1"/>
          </p:cNvSpPr>
          <p:nvPr/>
        </p:nvSpPr>
        <p:spPr bwMode="auto">
          <a:xfrm>
            <a:off x="3857620" y="571480"/>
            <a:ext cx="204075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600"/>
              <a:t>As a </a:t>
            </a:r>
            <a:r>
              <a:rPr lang="sv-SE" sz="1600" smtClean="0"/>
              <a:t>&lt;</a:t>
            </a:r>
            <a:r>
              <a:rPr lang="sv-SE" sz="1600" smtClean="0">
                <a:solidFill>
                  <a:srgbClr val="0070C0"/>
                </a:solidFill>
              </a:rPr>
              <a:t>stakeholder</a:t>
            </a:r>
            <a:r>
              <a:rPr lang="sv-SE" sz="1600" smtClean="0"/>
              <a:t>&gt; </a:t>
            </a:r>
            <a:endParaRPr lang="sv-SE" sz="1600"/>
          </a:p>
          <a:p>
            <a:r>
              <a:rPr lang="sv-SE" sz="1600"/>
              <a:t>I want </a:t>
            </a:r>
            <a:r>
              <a:rPr lang="sv-SE" sz="1600" smtClean="0"/>
              <a:t>&lt;</a:t>
            </a:r>
            <a:r>
              <a:rPr lang="sv-SE" sz="1600" smtClean="0">
                <a:solidFill>
                  <a:srgbClr val="0070C0"/>
                </a:solidFill>
              </a:rPr>
              <a:t>what</a:t>
            </a:r>
            <a:r>
              <a:rPr lang="sv-SE" sz="1600"/>
              <a:t>&gt; </a:t>
            </a:r>
          </a:p>
          <a:p>
            <a:r>
              <a:rPr lang="sv-SE" sz="1600"/>
              <a:t>so that &lt;</a:t>
            </a:r>
            <a:r>
              <a:rPr lang="sv-SE" sz="1600">
                <a:solidFill>
                  <a:srgbClr val="0070C0"/>
                </a:solidFill>
              </a:rPr>
              <a:t>why</a:t>
            </a:r>
            <a:r>
              <a:rPr lang="sv-SE" sz="1600"/>
              <a:t>&gt;</a:t>
            </a:r>
          </a:p>
        </p:txBody>
      </p:sp>
      <p:sp>
        <p:nvSpPr>
          <p:cNvPr id="115" name="Rectangle 9"/>
          <p:cNvSpPr>
            <a:spLocks noChangeArrowheads="1"/>
          </p:cNvSpPr>
          <p:nvPr/>
        </p:nvSpPr>
        <p:spPr bwMode="auto">
          <a:xfrm>
            <a:off x="1913134" y="1643050"/>
            <a:ext cx="4000528" cy="1285884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As a </a:t>
            </a:r>
            <a:r>
              <a:rPr lang="sv-SE" sz="1800" smtClean="0">
                <a:solidFill>
                  <a:srgbClr val="0070C0"/>
                </a:solidFill>
              </a:rPr>
              <a:t>buyer</a:t>
            </a:r>
          </a:p>
          <a:p>
            <a:r>
              <a:rPr lang="sv-SE" sz="1800" smtClean="0">
                <a:solidFill>
                  <a:schemeClr val="accent6"/>
                </a:solidFill>
              </a:rPr>
              <a:t>I want to </a:t>
            </a:r>
            <a:r>
              <a:rPr lang="sv-SE" sz="1800" smtClean="0">
                <a:solidFill>
                  <a:srgbClr val="C00000"/>
                </a:solidFill>
              </a:rPr>
              <a:t>save my shopping cart</a:t>
            </a:r>
          </a:p>
          <a:p>
            <a:r>
              <a:rPr lang="sv-SE" sz="1800" smtClean="0">
                <a:solidFill>
                  <a:schemeClr val="accent6"/>
                </a:solidFill>
              </a:rPr>
              <a:t>so that </a:t>
            </a:r>
            <a:r>
              <a:rPr lang="sv-SE" sz="1800" smtClean="0">
                <a:solidFill>
                  <a:srgbClr val="0070C0"/>
                </a:solidFill>
              </a:rPr>
              <a:t>I can continue shopping later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1913134" y="5000636"/>
            <a:ext cx="1428760" cy="64294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(... etc ...)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37" name="Left Brace 36"/>
          <p:cNvSpPr/>
          <p:nvPr/>
        </p:nvSpPr>
        <p:spPr bwMode="auto">
          <a:xfrm>
            <a:off x="1397027" y="1614124"/>
            <a:ext cx="444669" cy="4182377"/>
          </a:xfrm>
          <a:prstGeom prst="leftBrace">
            <a:avLst>
              <a:gd name="adj1" fmla="val 8333"/>
              <a:gd name="adj2" fmla="val 25911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0" name="Vertical Scroll 109"/>
          <p:cNvSpPr/>
          <p:nvPr/>
        </p:nvSpPr>
        <p:spPr bwMode="auto">
          <a:xfrm>
            <a:off x="5853529" y="428604"/>
            <a:ext cx="3357586" cy="2238396"/>
          </a:xfrm>
          <a:prstGeom prst="verticalScroll">
            <a:avLst>
              <a:gd name="adj" fmla="val 9014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u="sng" smtClean="0">
                <a:latin typeface="Inkpen2 Script" pitchFamily="2" charset="0"/>
              </a:rPr>
              <a:t>Definition of Done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sv-SE" sz="1600" smtClean="0">
                <a:latin typeface="Inkpen2 Script" pitchFamily="2" charset="0"/>
              </a:rPr>
              <a:t>Releasable</a:t>
            </a:r>
          </a:p>
          <a:p>
            <a:pPr marL="454025" lvl="1" indent="-268288">
              <a:buFont typeface="Arial" pitchFamily="34" charset="0"/>
              <a:buChar char="•"/>
            </a:pPr>
            <a:r>
              <a:rPr lang="sv-SE" sz="1600" smtClean="0">
                <a:latin typeface="Inkpen2 Script" pitchFamily="2" charset="0"/>
              </a:rPr>
              <a:t>User Acceptance tested</a:t>
            </a:r>
          </a:p>
          <a:p>
            <a:pPr marL="454025" lvl="1" indent="-268288">
              <a:buFont typeface="Arial" pitchFamily="34" charset="0"/>
              <a:buChar char="•"/>
            </a:pPr>
            <a:r>
              <a:rPr lang="sv-SE" sz="1600" smtClean="0">
                <a:latin typeface="Inkpen2 Script" pitchFamily="2" charset="0"/>
              </a:rPr>
              <a:t>Merged to Trunk</a:t>
            </a:r>
          </a:p>
          <a:p>
            <a:pPr marL="454025" lvl="1" indent="-268288">
              <a:buFont typeface="Arial" pitchFamily="34" charset="0"/>
              <a:buChar char="•"/>
            </a:pPr>
            <a:r>
              <a:rPr lang="sv-SE" sz="1600" smtClean="0">
                <a:latin typeface="Inkpen2 Script" pitchFamily="2" charset="0"/>
              </a:rPr>
              <a:t>release notes written</a:t>
            </a:r>
          </a:p>
          <a:p>
            <a:pPr marL="454025" lvl="1" indent="-268288">
              <a:buFont typeface="Arial" pitchFamily="34" charset="0"/>
              <a:buChar char="•"/>
            </a:pPr>
            <a:r>
              <a:rPr lang="sv-SE" sz="1600" smtClean="0">
                <a:latin typeface="Inkpen2 Script" pitchFamily="2" charset="0"/>
              </a:rPr>
              <a:t>No increased</a:t>
            </a:r>
            <a:br>
              <a:rPr lang="sv-SE" sz="1600" smtClean="0">
                <a:latin typeface="Inkpen2 Script" pitchFamily="2" charset="0"/>
              </a:rPr>
            </a:br>
            <a:r>
              <a:rPr lang="sv-SE" sz="1600" smtClean="0">
                <a:latin typeface="Inkpen2 Script" pitchFamily="2" charset="0"/>
              </a:rPr>
              <a:t>technical debt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sv-SE" sz="1600" smtClean="0">
              <a:latin typeface="Inkpen2 Script" pitchFamily="2" charset="0"/>
            </a:endParaRP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Inkpen2 Script" pitchFamily="2" charset="0"/>
            </a:endParaRPr>
          </a:p>
        </p:txBody>
      </p:sp>
      <p:sp>
        <p:nvSpPr>
          <p:cNvPr id="111" name="Rounded Rectangular Callout 110"/>
          <p:cNvSpPr/>
          <p:nvPr/>
        </p:nvSpPr>
        <p:spPr bwMode="auto">
          <a:xfrm>
            <a:off x="7143768" y="3162296"/>
            <a:ext cx="1714512" cy="571504"/>
          </a:xfrm>
          <a:prstGeom prst="wedgeRoundRectCallout">
            <a:avLst>
              <a:gd name="adj1" fmla="val -44573"/>
              <a:gd name="adj2" fmla="val -14950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 pitchFamily="66" charset="0"/>
              </a:rPr>
              <a:t>= I haven’t messed up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 pitchFamily="66" charset="0"/>
              </a:rPr>
              <a:t>the codebase</a:t>
            </a:r>
          </a:p>
        </p:txBody>
      </p:sp>
      <p:sp>
        <p:nvSpPr>
          <p:cNvPr id="50" name="Rectangle 27"/>
          <p:cNvSpPr/>
          <p:nvPr/>
        </p:nvSpPr>
        <p:spPr bwMode="auto">
          <a:xfrm>
            <a:off x="6858016" y="5929330"/>
            <a:ext cx="357190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1" name="Rectangle 28"/>
          <p:cNvSpPr/>
          <p:nvPr/>
        </p:nvSpPr>
        <p:spPr bwMode="auto">
          <a:xfrm>
            <a:off x="6858016" y="5429264"/>
            <a:ext cx="357190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2" name="Rectangle 29"/>
          <p:cNvSpPr/>
          <p:nvPr/>
        </p:nvSpPr>
        <p:spPr bwMode="auto">
          <a:xfrm>
            <a:off x="6858016" y="4929198"/>
            <a:ext cx="357190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3" name="Rectangle 30"/>
          <p:cNvSpPr/>
          <p:nvPr/>
        </p:nvSpPr>
        <p:spPr bwMode="auto">
          <a:xfrm>
            <a:off x="6858016" y="4429132"/>
            <a:ext cx="357190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54" name="Straight Connector 31"/>
          <p:cNvCxnSpPr/>
          <p:nvPr/>
        </p:nvCxnSpPr>
        <p:spPr bwMode="auto">
          <a:xfrm rot="5400000">
            <a:off x="6928660" y="485696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32"/>
          <p:cNvCxnSpPr/>
          <p:nvPr/>
        </p:nvCxnSpPr>
        <p:spPr bwMode="auto">
          <a:xfrm rot="5400000">
            <a:off x="6930248" y="535703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33"/>
          <p:cNvCxnSpPr/>
          <p:nvPr/>
        </p:nvCxnSpPr>
        <p:spPr bwMode="auto">
          <a:xfrm rot="5400000">
            <a:off x="6928660" y="5857098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35"/>
          <p:cNvCxnSpPr/>
          <p:nvPr/>
        </p:nvCxnSpPr>
        <p:spPr bwMode="auto">
          <a:xfrm rot="5400000">
            <a:off x="7358876" y="485696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36"/>
          <p:cNvCxnSpPr/>
          <p:nvPr/>
        </p:nvCxnSpPr>
        <p:spPr bwMode="auto">
          <a:xfrm rot="5400000">
            <a:off x="7358876" y="535703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37"/>
          <p:cNvCxnSpPr/>
          <p:nvPr/>
        </p:nvCxnSpPr>
        <p:spPr bwMode="auto">
          <a:xfrm rot="5400000">
            <a:off x="7287438" y="5857098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38"/>
          <p:cNvCxnSpPr/>
          <p:nvPr/>
        </p:nvCxnSpPr>
        <p:spPr bwMode="auto">
          <a:xfrm rot="5400000">
            <a:off x="7430314" y="5857098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39"/>
          <p:cNvCxnSpPr/>
          <p:nvPr/>
        </p:nvCxnSpPr>
        <p:spPr bwMode="auto">
          <a:xfrm rot="5400000">
            <a:off x="7073124" y="535703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Rectangle 40"/>
          <p:cNvSpPr/>
          <p:nvPr/>
        </p:nvSpPr>
        <p:spPr bwMode="auto">
          <a:xfrm>
            <a:off x="7215206" y="4429132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3" name="Rectangle 41"/>
          <p:cNvSpPr/>
          <p:nvPr/>
        </p:nvSpPr>
        <p:spPr bwMode="auto">
          <a:xfrm>
            <a:off x="7215206" y="4929198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4" name="Rectangle 42"/>
          <p:cNvSpPr/>
          <p:nvPr/>
        </p:nvSpPr>
        <p:spPr bwMode="auto">
          <a:xfrm>
            <a:off x="7215206" y="5429264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5" name="Rectangle 43"/>
          <p:cNvSpPr/>
          <p:nvPr/>
        </p:nvSpPr>
        <p:spPr bwMode="auto">
          <a:xfrm>
            <a:off x="7215206" y="5929330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66" name="Straight Connector 44"/>
          <p:cNvCxnSpPr/>
          <p:nvPr/>
        </p:nvCxnSpPr>
        <p:spPr bwMode="auto">
          <a:xfrm rot="5400000">
            <a:off x="7716066" y="485696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45"/>
          <p:cNvCxnSpPr/>
          <p:nvPr/>
        </p:nvCxnSpPr>
        <p:spPr bwMode="auto">
          <a:xfrm rot="5400000">
            <a:off x="7716066" y="535703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46"/>
          <p:cNvCxnSpPr/>
          <p:nvPr/>
        </p:nvCxnSpPr>
        <p:spPr bwMode="auto">
          <a:xfrm rot="5400000">
            <a:off x="7787504" y="5857098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Rectangle 47"/>
          <p:cNvSpPr/>
          <p:nvPr/>
        </p:nvSpPr>
        <p:spPr bwMode="auto">
          <a:xfrm>
            <a:off x="7643834" y="4429132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0" name="Rectangle 48"/>
          <p:cNvSpPr/>
          <p:nvPr/>
        </p:nvSpPr>
        <p:spPr bwMode="auto">
          <a:xfrm>
            <a:off x="7643834" y="4929198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1" name="Rectangle 49"/>
          <p:cNvSpPr/>
          <p:nvPr/>
        </p:nvSpPr>
        <p:spPr bwMode="auto">
          <a:xfrm>
            <a:off x="7643834" y="5429264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2" name="Rectangle 50"/>
          <p:cNvSpPr/>
          <p:nvPr/>
        </p:nvSpPr>
        <p:spPr bwMode="auto">
          <a:xfrm>
            <a:off x="7643834" y="5929330"/>
            <a:ext cx="428628" cy="35719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73" name="Straight Connector 51"/>
          <p:cNvCxnSpPr/>
          <p:nvPr/>
        </p:nvCxnSpPr>
        <p:spPr bwMode="auto">
          <a:xfrm rot="5400000">
            <a:off x="7930380" y="485696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52"/>
          <p:cNvCxnSpPr/>
          <p:nvPr/>
        </p:nvCxnSpPr>
        <p:spPr bwMode="auto">
          <a:xfrm rot="5400000">
            <a:off x="7858942" y="535703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5" name="TextBox 62"/>
          <p:cNvSpPr txBox="1"/>
          <p:nvPr/>
        </p:nvSpPr>
        <p:spPr>
          <a:xfrm>
            <a:off x="6197746" y="4500570"/>
            <a:ext cx="4459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GUI</a:t>
            </a:r>
            <a:endParaRPr lang="sv-SE"/>
          </a:p>
        </p:txBody>
      </p:sp>
      <p:sp>
        <p:nvSpPr>
          <p:cNvPr id="76" name="TextBox 63"/>
          <p:cNvSpPr txBox="1"/>
          <p:nvPr/>
        </p:nvSpPr>
        <p:spPr>
          <a:xfrm>
            <a:off x="6143636" y="5000636"/>
            <a:ext cx="5679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Client</a:t>
            </a:r>
            <a:endParaRPr lang="sv-SE"/>
          </a:p>
        </p:txBody>
      </p:sp>
      <p:sp>
        <p:nvSpPr>
          <p:cNvPr id="77" name="TextBox 64"/>
          <p:cNvSpPr txBox="1"/>
          <p:nvPr/>
        </p:nvSpPr>
        <p:spPr>
          <a:xfrm>
            <a:off x="6093751" y="5500702"/>
            <a:ext cx="6213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Server</a:t>
            </a:r>
            <a:endParaRPr lang="sv-SE"/>
          </a:p>
        </p:txBody>
      </p:sp>
      <p:sp>
        <p:nvSpPr>
          <p:cNvPr id="78" name="TextBox 65"/>
          <p:cNvSpPr txBox="1"/>
          <p:nvPr/>
        </p:nvSpPr>
        <p:spPr>
          <a:xfrm>
            <a:off x="6249669" y="5943600"/>
            <a:ext cx="379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DB</a:t>
            </a:r>
            <a:endParaRPr lang="sv-SE"/>
          </a:p>
        </p:txBody>
      </p:sp>
      <p:sp>
        <p:nvSpPr>
          <p:cNvPr id="79" name="Rounded Rectangle 66"/>
          <p:cNvSpPr/>
          <p:nvPr/>
        </p:nvSpPr>
        <p:spPr bwMode="auto">
          <a:xfrm>
            <a:off x="6786578" y="4286256"/>
            <a:ext cx="428628" cy="2143140"/>
          </a:xfrm>
          <a:prstGeom prst="roundRect">
            <a:avLst/>
          </a:prstGeom>
          <a:noFill/>
          <a:ln w="28575" cap="flat" cmpd="sng" algn="ctr">
            <a:solidFill>
              <a:srgbClr val="C00000">
                <a:alpha val="6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0" name="Rounded Rectangle 67"/>
          <p:cNvSpPr/>
          <p:nvPr/>
        </p:nvSpPr>
        <p:spPr bwMode="auto">
          <a:xfrm>
            <a:off x="7215206" y="4286256"/>
            <a:ext cx="428628" cy="2143140"/>
          </a:xfrm>
          <a:prstGeom prst="roundRect">
            <a:avLst/>
          </a:prstGeom>
          <a:noFill/>
          <a:ln w="28575" cap="flat" cmpd="sng" algn="ctr">
            <a:solidFill>
              <a:srgbClr val="C00000">
                <a:alpha val="6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1" name="Rounded Rectangle 68"/>
          <p:cNvSpPr/>
          <p:nvPr/>
        </p:nvSpPr>
        <p:spPr bwMode="auto">
          <a:xfrm>
            <a:off x="7643834" y="4286256"/>
            <a:ext cx="428628" cy="2143140"/>
          </a:xfrm>
          <a:prstGeom prst="roundRect">
            <a:avLst/>
          </a:prstGeom>
          <a:noFill/>
          <a:ln w="28575" cap="flat" cmpd="sng" algn="ctr">
            <a:solidFill>
              <a:srgbClr val="C00000">
                <a:alpha val="6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14" grpId="0"/>
      <p:bldP spid="115" grpId="0" animBg="1"/>
      <p:bldP spid="33" grpId="0" animBg="1"/>
      <p:bldP spid="37" grpId="0" animBg="1"/>
      <p:bldP spid="110" grpId="0" animBg="1"/>
      <p:bldP spid="111" grpId="0" animBg="1"/>
      <p:bldP spid="50" grpId="0" animBg="1"/>
      <p:bldP spid="51" grpId="0" animBg="1"/>
      <p:bldP spid="52" grpId="0" animBg="1"/>
      <p:bldP spid="53" grpId="0" animBg="1"/>
      <p:bldP spid="62" grpId="0" animBg="1"/>
      <p:bldP spid="63" grpId="0" animBg="1"/>
      <p:bldP spid="64" grpId="0" animBg="1"/>
      <p:bldP spid="65" grpId="0" animBg="1"/>
      <p:bldP spid="69" grpId="0" animBg="1"/>
      <p:bldP spid="70" grpId="0" animBg="1"/>
      <p:bldP spid="71" grpId="0" animBg="1"/>
      <p:bldP spid="72" grpId="0" animBg="1"/>
      <p:bldP spid="75" grpId="0"/>
      <p:bldP spid="76" grpId="0"/>
      <p:bldP spid="77" grpId="0"/>
      <p:bldP spid="78" grpId="0"/>
      <p:bldP spid="79" grpId="0" animBg="1"/>
      <p:bldP spid="80" grpId="0" animBg="1"/>
      <p:bldP spid="8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User story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0A6CC2F-E6B6-4882-8A7E-37EBB9EB49A5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  <p:sp>
        <p:nvSpPr>
          <p:cNvPr id="9222" name="TextBox 9"/>
          <p:cNvSpPr txBox="1">
            <a:spLocks noChangeArrowheads="1"/>
          </p:cNvSpPr>
          <p:nvPr/>
        </p:nvSpPr>
        <p:spPr bwMode="auto">
          <a:xfrm>
            <a:off x="5143500" y="1120775"/>
            <a:ext cx="37147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 b="1">
                <a:solidFill>
                  <a:srgbClr val="FF0000"/>
                </a:solidFill>
              </a:rPr>
              <a:t>I</a:t>
            </a:r>
            <a:r>
              <a:rPr lang="sv-SE" sz="2400" b="1"/>
              <a:t>ndependent</a:t>
            </a:r>
          </a:p>
          <a:p>
            <a:r>
              <a:rPr lang="sv-SE" sz="2400" b="1">
                <a:solidFill>
                  <a:srgbClr val="FF0000"/>
                </a:solidFill>
              </a:rPr>
              <a:t>N</a:t>
            </a:r>
            <a:r>
              <a:rPr lang="sv-SE" sz="2400" b="1"/>
              <a:t>egotiable</a:t>
            </a:r>
          </a:p>
          <a:p>
            <a:r>
              <a:rPr lang="sv-SE" sz="2400" b="1">
                <a:solidFill>
                  <a:srgbClr val="FF0000"/>
                </a:solidFill>
              </a:rPr>
              <a:t>V</a:t>
            </a:r>
            <a:r>
              <a:rPr lang="sv-SE" sz="2400" b="1"/>
              <a:t>aluable</a:t>
            </a:r>
          </a:p>
          <a:p>
            <a:r>
              <a:rPr lang="sv-SE" sz="2400" b="1">
                <a:solidFill>
                  <a:srgbClr val="FF0000"/>
                </a:solidFill>
              </a:rPr>
              <a:t>E</a:t>
            </a:r>
            <a:r>
              <a:rPr lang="sv-SE" sz="2400" b="1"/>
              <a:t>stimable</a:t>
            </a:r>
          </a:p>
          <a:p>
            <a:r>
              <a:rPr lang="sv-SE" sz="2400" b="1">
                <a:solidFill>
                  <a:srgbClr val="FF0000"/>
                </a:solidFill>
              </a:rPr>
              <a:t>S</a:t>
            </a:r>
            <a:r>
              <a:rPr lang="sv-SE" sz="2400" b="1"/>
              <a:t>mall</a:t>
            </a:r>
          </a:p>
          <a:p>
            <a:r>
              <a:rPr lang="sv-SE" sz="2400" b="1">
                <a:solidFill>
                  <a:srgbClr val="FF0000"/>
                </a:solidFill>
              </a:rPr>
              <a:t>T</a:t>
            </a:r>
            <a:r>
              <a:rPr lang="sv-SE" sz="2400" b="1"/>
              <a:t>estable</a:t>
            </a:r>
          </a:p>
          <a:p>
            <a:r>
              <a:rPr lang="sv-SE" sz="1000"/>
              <a:t>Acronym courtesy of Bill Wake – www.xp123.com</a:t>
            </a: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2857524" y="214290"/>
            <a:ext cx="250517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000"/>
              <a:t>As a </a:t>
            </a:r>
            <a:r>
              <a:rPr lang="sv-SE" sz="2000" smtClean="0"/>
              <a:t>&lt;</a:t>
            </a:r>
            <a:r>
              <a:rPr lang="sv-SE" sz="2000" smtClean="0">
                <a:solidFill>
                  <a:srgbClr val="0070C0"/>
                </a:solidFill>
              </a:rPr>
              <a:t>stakeholder</a:t>
            </a:r>
            <a:r>
              <a:rPr lang="sv-SE" sz="2000" smtClean="0"/>
              <a:t>&gt; </a:t>
            </a:r>
            <a:endParaRPr lang="sv-SE" sz="2000"/>
          </a:p>
          <a:p>
            <a:r>
              <a:rPr lang="sv-SE" sz="2000"/>
              <a:t>I want </a:t>
            </a:r>
            <a:r>
              <a:rPr lang="sv-SE" sz="2000" smtClean="0"/>
              <a:t>&lt;</a:t>
            </a:r>
            <a:r>
              <a:rPr lang="sv-SE" sz="2000" smtClean="0">
                <a:solidFill>
                  <a:srgbClr val="0070C0"/>
                </a:solidFill>
              </a:rPr>
              <a:t>what</a:t>
            </a:r>
            <a:r>
              <a:rPr lang="sv-SE" sz="2000"/>
              <a:t>&gt; </a:t>
            </a:r>
          </a:p>
          <a:p>
            <a:r>
              <a:rPr lang="sv-SE" sz="2000"/>
              <a:t>so that &lt;</a:t>
            </a:r>
            <a:r>
              <a:rPr lang="sv-SE" sz="2000">
                <a:solidFill>
                  <a:srgbClr val="0070C0"/>
                </a:solidFill>
              </a:rPr>
              <a:t>why</a:t>
            </a:r>
            <a:r>
              <a:rPr lang="sv-SE" sz="2000"/>
              <a:t>&gt;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71472" y="3214686"/>
            <a:ext cx="4357718" cy="1500198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sv-SE" sz="1400" smtClean="0">
                <a:solidFill>
                  <a:schemeClr val="accent6"/>
                </a:solidFill>
              </a:rPr>
              <a:t>How to demo:</a:t>
            </a:r>
          </a:p>
          <a:p>
            <a:pPr marL="457200" indent="-457200">
              <a:buAutoNum type="arabicParenR"/>
            </a:pPr>
            <a:r>
              <a:rPr lang="sv-SE" sz="1400" smtClean="0">
                <a:solidFill>
                  <a:schemeClr val="accent6"/>
                </a:solidFill>
              </a:rPr>
              <a:t>Enter store</a:t>
            </a:r>
          </a:p>
          <a:p>
            <a:pPr marL="457200" indent="-457200">
              <a:buAutoNum type="arabicParenR"/>
            </a:pPr>
            <a:r>
              <a:rPr lang="sv-SE" sz="1400" smtClean="0">
                <a:solidFill>
                  <a:schemeClr val="accent6"/>
                </a:solidFill>
              </a:rPr>
              <a:t>Put a book in shopping cart</a:t>
            </a:r>
          </a:p>
          <a:p>
            <a:pPr marL="457200" indent="-457200">
              <a:buAutoNum type="arabicParenR"/>
            </a:pPr>
            <a:r>
              <a:rPr lang="sv-SE" sz="1400" smtClean="0">
                <a:solidFill>
                  <a:schemeClr val="accent6"/>
                </a:solidFill>
              </a:rPr>
              <a:t>Press ”save cart”</a:t>
            </a:r>
          </a:p>
          <a:p>
            <a:pPr marL="457200" indent="-457200">
              <a:buAutoNum type="arabicParenR"/>
            </a:pPr>
            <a:r>
              <a:rPr lang="sv-SE" sz="1400" smtClean="0">
                <a:solidFill>
                  <a:schemeClr val="accent6"/>
                </a:solidFill>
              </a:rPr>
              <a:t>Leave store, and enter it again</a:t>
            </a:r>
          </a:p>
          <a:p>
            <a:pPr marL="457200" indent="-457200">
              <a:buAutoNum type="arabicParenR"/>
            </a:pPr>
            <a:r>
              <a:rPr lang="sv-SE" sz="1400" smtClean="0">
                <a:solidFill>
                  <a:schemeClr val="accent6"/>
                </a:solidFill>
              </a:rPr>
              <a:t>Check that the book is in my cart</a:t>
            </a:r>
            <a:endParaRPr lang="sv-SE" sz="1400">
              <a:solidFill>
                <a:schemeClr val="accent6"/>
              </a:solidFill>
            </a:endParaRPr>
          </a:p>
        </p:txBody>
      </p:sp>
      <p:sp>
        <p:nvSpPr>
          <p:cNvPr id="14" name="Curved Right Arrow 13"/>
          <p:cNvSpPr/>
          <p:nvPr/>
        </p:nvSpPr>
        <p:spPr bwMode="auto">
          <a:xfrm>
            <a:off x="142876" y="2643182"/>
            <a:ext cx="500034" cy="785818"/>
          </a:xfrm>
          <a:prstGeom prst="curv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71472" y="1285860"/>
            <a:ext cx="4357718" cy="1500198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r>
              <a:rPr lang="sv-SE" sz="2000" smtClean="0">
                <a:solidFill>
                  <a:schemeClr val="accent6"/>
                </a:solidFill>
              </a:rPr>
              <a:t>As a </a:t>
            </a:r>
            <a:r>
              <a:rPr lang="sv-SE" sz="2000" smtClean="0">
                <a:solidFill>
                  <a:srgbClr val="0070C0"/>
                </a:solidFill>
              </a:rPr>
              <a:t>buyer</a:t>
            </a:r>
          </a:p>
          <a:p>
            <a:r>
              <a:rPr lang="sv-SE" sz="2000" smtClean="0">
                <a:solidFill>
                  <a:schemeClr val="accent6"/>
                </a:solidFill>
              </a:rPr>
              <a:t>I want to </a:t>
            </a:r>
            <a:r>
              <a:rPr lang="sv-SE" sz="2000" smtClean="0">
                <a:solidFill>
                  <a:srgbClr val="0070C0"/>
                </a:solidFill>
              </a:rPr>
              <a:t>save my shopping cart</a:t>
            </a:r>
          </a:p>
          <a:p>
            <a:r>
              <a:rPr lang="sv-SE" sz="2000" smtClean="0">
                <a:solidFill>
                  <a:schemeClr val="accent6"/>
                </a:solidFill>
              </a:rPr>
              <a:t>so that </a:t>
            </a:r>
            <a:r>
              <a:rPr lang="sv-SE" sz="2000" smtClean="0">
                <a:solidFill>
                  <a:srgbClr val="0070C0"/>
                </a:solidFill>
              </a:rPr>
              <a:t>I can continue shopping later</a:t>
            </a:r>
            <a:endParaRPr lang="sv-SE" sz="200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1357298"/>
            <a:ext cx="311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smtClean="0">
                <a:solidFill>
                  <a:srgbClr val="007033"/>
                </a:solidFill>
                <a:latin typeface="Inkpen2 Script" pitchFamily="2" charset="0"/>
              </a:rPr>
              <a:t>8</a:t>
            </a:r>
            <a:endParaRPr lang="sv-SE" sz="2800">
              <a:solidFill>
                <a:srgbClr val="007033"/>
              </a:solidFill>
              <a:latin typeface="Inkpen2 Script" pitchFamily="2" charset="0"/>
            </a:endParaRPr>
          </a:p>
        </p:txBody>
      </p:sp>
      <p:sp>
        <p:nvSpPr>
          <p:cNvPr id="15" name="Rectangle 27"/>
          <p:cNvSpPr/>
          <p:nvPr/>
        </p:nvSpPr>
        <p:spPr bwMode="auto">
          <a:xfrm>
            <a:off x="6808731" y="6372244"/>
            <a:ext cx="35719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6" name="Rectangle 28"/>
          <p:cNvSpPr/>
          <p:nvPr/>
        </p:nvSpPr>
        <p:spPr bwMode="auto">
          <a:xfrm>
            <a:off x="6808731" y="5872178"/>
            <a:ext cx="35719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7" name="Rectangle 29"/>
          <p:cNvSpPr/>
          <p:nvPr/>
        </p:nvSpPr>
        <p:spPr bwMode="auto">
          <a:xfrm>
            <a:off x="6808731" y="5372112"/>
            <a:ext cx="35719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8" name="Rectangle 30"/>
          <p:cNvSpPr/>
          <p:nvPr/>
        </p:nvSpPr>
        <p:spPr bwMode="auto">
          <a:xfrm>
            <a:off x="6808731" y="4872046"/>
            <a:ext cx="357190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19" name="Straight Connector 31"/>
          <p:cNvCxnSpPr/>
          <p:nvPr/>
        </p:nvCxnSpPr>
        <p:spPr bwMode="auto">
          <a:xfrm rot="5400000">
            <a:off x="6879375" y="5299880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32"/>
          <p:cNvCxnSpPr/>
          <p:nvPr/>
        </p:nvCxnSpPr>
        <p:spPr bwMode="auto">
          <a:xfrm rot="5400000">
            <a:off x="6880963" y="579994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33"/>
          <p:cNvCxnSpPr/>
          <p:nvPr/>
        </p:nvCxnSpPr>
        <p:spPr bwMode="auto">
          <a:xfrm rot="5400000">
            <a:off x="6879375" y="630001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Oval 34"/>
          <p:cNvSpPr/>
          <p:nvPr/>
        </p:nvSpPr>
        <p:spPr bwMode="auto">
          <a:xfrm>
            <a:off x="6808731" y="4514856"/>
            <a:ext cx="214314" cy="21431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36000" tIns="36000" rIns="36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smtClean="0">
                <a:solidFill>
                  <a:srgbClr val="FFFF00"/>
                </a:solidFill>
                <a:latin typeface="Tahoma" pitchFamily="34" charset="0"/>
              </a:rPr>
              <a:t>A</a:t>
            </a:r>
            <a:endParaRPr kumimoji="0" lang="sv-SE" sz="12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endParaRPr>
          </a:p>
        </p:txBody>
      </p:sp>
      <p:cxnSp>
        <p:nvCxnSpPr>
          <p:cNvPr id="23" name="Straight Connector 35"/>
          <p:cNvCxnSpPr/>
          <p:nvPr/>
        </p:nvCxnSpPr>
        <p:spPr bwMode="auto">
          <a:xfrm rot="5400000">
            <a:off x="7309591" y="5299880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36"/>
          <p:cNvCxnSpPr/>
          <p:nvPr/>
        </p:nvCxnSpPr>
        <p:spPr bwMode="auto">
          <a:xfrm rot="5400000">
            <a:off x="7309591" y="579994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37"/>
          <p:cNvCxnSpPr/>
          <p:nvPr/>
        </p:nvCxnSpPr>
        <p:spPr bwMode="auto">
          <a:xfrm rot="5400000">
            <a:off x="7238153" y="630001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38"/>
          <p:cNvCxnSpPr/>
          <p:nvPr/>
        </p:nvCxnSpPr>
        <p:spPr bwMode="auto">
          <a:xfrm rot="5400000">
            <a:off x="7381029" y="630001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39"/>
          <p:cNvCxnSpPr/>
          <p:nvPr/>
        </p:nvCxnSpPr>
        <p:spPr bwMode="auto">
          <a:xfrm rot="5400000">
            <a:off x="7023839" y="579994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ectangle 40"/>
          <p:cNvSpPr/>
          <p:nvPr/>
        </p:nvSpPr>
        <p:spPr bwMode="auto">
          <a:xfrm>
            <a:off x="7165921" y="4872046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41"/>
          <p:cNvSpPr/>
          <p:nvPr/>
        </p:nvSpPr>
        <p:spPr bwMode="auto">
          <a:xfrm>
            <a:off x="7165921" y="5372112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0" name="Rectangle 42"/>
          <p:cNvSpPr/>
          <p:nvPr/>
        </p:nvSpPr>
        <p:spPr bwMode="auto">
          <a:xfrm>
            <a:off x="7165921" y="5872178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1" name="Rectangle 43"/>
          <p:cNvSpPr/>
          <p:nvPr/>
        </p:nvSpPr>
        <p:spPr bwMode="auto">
          <a:xfrm>
            <a:off x="7165921" y="6372244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32" name="Straight Connector 44"/>
          <p:cNvCxnSpPr/>
          <p:nvPr/>
        </p:nvCxnSpPr>
        <p:spPr bwMode="auto">
          <a:xfrm rot="5400000">
            <a:off x="7666781" y="5299880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45"/>
          <p:cNvCxnSpPr/>
          <p:nvPr/>
        </p:nvCxnSpPr>
        <p:spPr bwMode="auto">
          <a:xfrm rot="5400000">
            <a:off x="7666781" y="579994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46"/>
          <p:cNvCxnSpPr/>
          <p:nvPr/>
        </p:nvCxnSpPr>
        <p:spPr bwMode="auto">
          <a:xfrm rot="5400000">
            <a:off x="7738219" y="6300012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Rectangle 47"/>
          <p:cNvSpPr/>
          <p:nvPr/>
        </p:nvSpPr>
        <p:spPr bwMode="auto">
          <a:xfrm>
            <a:off x="7594549" y="4872046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6" name="Rectangle 48"/>
          <p:cNvSpPr/>
          <p:nvPr/>
        </p:nvSpPr>
        <p:spPr bwMode="auto">
          <a:xfrm>
            <a:off x="7594549" y="5372112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7" name="Rectangle 49"/>
          <p:cNvSpPr/>
          <p:nvPr/>
        </p:nvSpPr>
        <p:spPr bwMode="auto">
          <a:xfrm>
            <a:off x="7594549" y="5872178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8" name="Rectangle 50"/>
          <p:cNvSpPr/>
          <p:nvPr/>
        </p:nvSpPr>
        <p:spPr bwMode="auto">
          <a:xfrm>
            <a:off x="7594549" y="6372244"/>
            <a:ext cx="428628" cy="35719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39" name="Straight Connector 51"/>
          <p:cNvCxnSpPr/>
          <p:nvPr/>
        </p:nvCxnSpPr>
        <p:spPr bwMode="auto">
          <a:xfrm rot="5400000">
            <a:off x="7881095" y="5299880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52"/>
          <p:cNvCxnSpPr/>
          <p:nvPr/>
        </p:nvCxnSpPr>
        <p:spPr bwMode="auto">
          <a:xfrm rot="5400000">
            <a:off x="7809657" y="5799946"/>
            <a:ext cx="142876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53"/>
          <p:cNvCxnSpPr>
            <a:endCxn id="52" idx="0"/>
          </p:cNvCxnSpPr>
          <p:nvPr/>
        </p:nvCxnSpPr>
        <p:spPr bwMode="auto">
          <a:xfrm rot="5400000">
            <a:off x="6880169" y="4371980"/>
            <a:ext cx="428628" cy="2857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Oval 54"/>
          <p:cNvSpPr/>
          <p:nvPr/>
        </p:nvSpPr>
        <p:spPr bwMode="auto">
          <a:xfrm>
            <a:off x="7237359" y="4514856"/>
            <a:ext cx="214314" cy="21431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36000" tIns="36000" rIns="36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smtClean="0">
                <a:solidFill>
                  <a:srgbClr val="FFFF00"/>
                </a:solidFill>
                <a:latin typeface="Tahoma" pitchFamily="34" charset="0"/>
              </a:rPr>
              <a:t>B</a:t>
            </a:r>
            <a:endParaRPr kumimoji="0" lang="sv-SE" sz="12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endParaRPr>
          </a:p>
        </p:txBody>
      </p:sp>
      <p:cxnSp>
        <p:nvCxnSpPr>
          <p:cNvPr id="43" name="Straight Connector 55"/>
          <p:cNvCxnSpPr>
            <a:stCxn id="46" idx="2"/>
          </p:cNvCxnSpPr>
          <p:nvPr/>
        </p:nvCxnSpPr>
        <p:spPr bwMode="auto">
          <a:xfrm rot="16200000" flipH="1">
            <a:off x="7280617" y="4558111"/>
            <a:ext cx="325443" cy="1667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Oval 56"/>
          <p:cNvSpPr/>
          <p:nvPr/>
        </p:nvSpPr>
        <p:spPr bwMode="auto">
          <a:xfrm>
            <a:off x="7737425" y="4514856"/>
            <a:ext cx="214314" cy="21431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36000" tIns="36000" rIns="36000" bIns="72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b="1" smtClean="0">
                <a:solidFill>
                  <a:srgbClr val="FFFF00"/>
                </a:solidFill>
                <a:latin typeface="Tahoma" pitchFamily="34" charset="0"/>
              </a:rPr>
              <a:t>C</a:t>
            </a:r>
            <a:endParaRPr kumimoji="0" lang="sv-SE" sz="12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</a:endParaRPr>
          </a:p>
        </p:txBody>
      </p:sp>
      <p:cxnSp>
        <p:nvCxnSpPr>
          <p:cNvPr id="45" name="Straight Connector 57"/>
          <p:cNvCxnSpPr/>
          <p:nvPr/>
        </p:nvCxnSpPr>
        <p:spPr bwMode="auto">
          <a:xfrm rot="16200000" flipH="1">
            <a:off x="7522318" y="4444211"/>
            <a:ext cx="357982" cy="21352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5921" y="3657600"/>
            <a:ext cx="5381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7" name="Text Box 32"/>
          <p:cNvSpPr txBox="1">
            <a:spLocks noChangeArrowheads="1"/>
          </p:cNvSpPr>
          <p:nvPr/>
        </p:nvSpPr>
        <p:spPr bwMode="auto">
          <a:xfrm>
            <a:off x="7207199" y="3914780"/>
            <a:ext cx="3873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2400" b="1"/>
              <a:t>C</a:t>
            </a:r>
          </a:p>
        </p:txBody>
      </p:sp>
      <p:sp>
        <p:nvSpPr>
          <p:cNvPr id="48" name="TextBox 62"/>
          <p:cNvSpPr txBox="1"/>
          <p:nvPr/>
        </p:nvSpPr>
        <p:spPr>
          <a:xfrm>
            <a:off x="6148461" y="4943484"/>
            <a:ext cx="4459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GUI</a:t>
            </a:r>
            <a:endParaRPr lang="sv-SE"/>
          </a:p>
        </p:txBody>
      </p:sp>
      <p:sp>
        <p:nvSpPr>
          <p:cNvPr id="49" name="TextBox 63"/>
          <p:cNvSpPr txBox="1"/>
          <p:nvPr/>
        </p:nvSpPr>
        <p:spPr>
          <a:xfrm>
            <a:off x="6094351" y="5443550"/>
            <a:ext cx="5679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Client</a:t>
            </a:r>
            <a:endParaRPr lang="sv-SE"/>
          </a:p>
        </p:txBody>
      </p:sp>
      <p:sp>
        <p:nvSpPr>
          <p:cNvPr id="50" name="TextBox 64"/>
          <p:cNvSpPr txBox="1"/>
          <p:nvPr/>
        </p:nvSpPr>
        <p:spPr>
          <a:xfrm>
            <a:off x="6044466" y="5943616"/>
            <a:ext cx="6213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Server</a:t>
            </a:r>
            <a:endParaRPr lang="sv-SE"/>
          </a:p>
        </p:txBody>
      </p:sp>
      <p:sp>
        <p:nvSpPr>
          <p:cNvPr id="51" name="TextBox 65"/>
          <p:cNvSpPr txBox="1"/>
          <p:nvPr/>
        </p:nvSpPr>
        <p:spPr>
          <a:xfrm>
            <a:off x="5791200" y="6443682"/>
            <a:ext cx="946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DB schema</a:t>
            </a:r>
            <a:endParaRPr lang="sv-SE"/>
          </a:p>
        </p:txBody>
      </p:sp>
      <p:sp>
        <p:nvSpPr>
          <p:cNvPr id="52" name="Rounded Rectangle 66"/>
          <p:cNvSpPr/>
          <p:nvPr/>
        </p:nvSpPr>
        <p:spPr bwMode="auto">
          <a:xfrm>
            <a:off x="6737293" y="4729170"/>
            <a:ext cx="428628" cy="2143140"/>
          </a:xfrm>
          <a:prstGeom prst="roundRect">
            <a:avLst/>
          </a:prstGeom>
          <a:noFill/>
          <a:ln w="28575" cap="flat" cmpd="sng" algn="ctr">
            <a:solidFill>
              <a:srgbClr val="C00000">
                <a:alpha val="6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3" name="Rounded Rectangle 67"/>
          <p:cNvSpPr/>
          <p:nvPr/>
        </p:nvSpPr>
        <p:spPr bwMode="auto">
          <a:xfrm>
            <a:off x="7165921" y="4729170"/>
            <a:ext cx="428628" cy="2143140"/>
          </a:xfrm>
          <a:prstGeom prst="roundRect">
            <a:avLst/>
          </a:prstGeom>
          <a:noFill/>
          <a:ln w="28575" cap="flat" cmpd="sng" algn="ctr">
            <a:solidFill>
              <a:srgbClr val="C00000">
                <a:alpha val="6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4" name="Rounded Rectangle 68"/>
          <p:cNvSpPr/>
          <p:nvPr/>
        </p:nvSpPr>
        <p:spPr bwMode="auto">
          <a:xfrm>
            <a:off x="7594549" y="4729170"/>
            <a:ext cx="428628" cy="2143140"/>
          </a:xfrm>
          <a:prstGeom prst="roundRect">
            <a:avLst/>
          </a:prstGeom>
          <a:noFill/>
          <a:ln w="28575" cap="flat" cmpd="sng" algn="ctr">
            <a:solidFill>
              <a:srgbClr val="C00000">
                <a:alpha val="61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13" grpId="0" animBg="1"/>
      <p:bldP spid="14" grpId="0" animBg="1"/>
      <p:bldP spid="11" grpId="0" animBg="1"/>
      <p:bldP spid="1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/>
              <a:pPr>
                <a:defRPr/>
              </a:pPr>
              <a:t>68</a:t>
            </a:fld>
            <a:endParaRPr lang="en-US"/>
          </a:p>
        </p:txBody>
      </p:sp>
      <p:sp>
        <p:nvSpPr>
          <p:cNvPr id="18" name="textruta 17"/>
          <p:cNvSpPr txBox="1"/>
          <p:nvPr/>
        </p:nvSpPr>
        <p:spPr>
          <a:xfrm>
            <a:off x="609600" y="256401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>
                <a:solidFill>
                  <a:srgbClr val="800000"/>
                </a:solidFill>
              </a:rPr>
              <a:t>6 orderings</a:t>
            </a:r>
          </a:p>
        </p:txBody>
      </p:sp>
      <p:sp>
        <p:nvSpPr>
          <p:cNvPr id="61" name="textruta 60"/>
          <p:cNvSpPr txBox="1"/>
          <p:nvPr/>
        </p:nvSpPr>
        <p:spPr>
          <a:xfrm>
            <a:off x="3810000" y="256401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>
                <a:solidFill>
                  <a:srgbClr val="800000"/>
                </a:solidFill>
              </a:rPr>
              <a:t>3,628,800 orderings</a:t>
            </a:r>
          </a:p>
        </p:txBody>
      </p:sp>
      <p:sp>
        <p:nvSpPr>
          <p:cNvPr id="149" name="textruta 148"/>
          <p:cNvSpPr txBox="1"/>
          <p:nvPr/>
        </p:nvSpPr>
        <p:spPr>
          <a:xfrm>
            <a:off x="5562600" y="256401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>
                <a:solidFill>
                  <a:srgbClr val="800000"/>
                </a:solidFill>
              </a:rPr>
              <a:t>2,432,902,010,000,000,000 orderings</a:t>
            </a:r>
          </a:p>
        </p:txBody>
      </p:sp>
      <p:grpSp>
        <p:nvGrpSpPr>
          <p:cNvPr id="2" name="Grupp 136"/>
          <p:cNvGrpSpPr/>
          <p:nvPr/>
        </p:nvGrpSpPr>
        <p:grpSpPr>
          <a:xfrm>
            <a:off x="5562600" y="27801"/>
            <a:ext cx="1092198" cy="6830199"/>
            <a:chOff x="5562600" y="27801"/>
            <a:chExt cx="1092198" cy="6830199"/>
          </a:xfrm>
        </p:grpSpPr>
        <p:sp>
          <p:nvSpPr>
            <p:cNvPr id="150" name="textruta 149"/>
            <p:cNvSpPr txBox="1"/>
            <p:nvPr/>
          </p:nvSpPr>
          <p:spPr>
            <a:xfrm>
              <a:off x="5562600" y="27801"/>
              <a:ext cx="7666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20 items</a:t>
              </a:r>
            </a:p>
          </p:txBody>
        </p:sp>
        <p:grpSp>
          <p:nvGrpSpPr>
            <p:cNvPr id="5" name="Grupp 131"/>
            <p:cNvGrpSpPr/>
            <p:nvPr/>
          </p:nvGrpSpPr>
          <p:grpSpPr>
            <a:xfrm>
              <a:off x="5638800" y="609600"/>
              <a:ext cx="1015998" cy="6248400"/>
              <a:chOff x="5638800" y="609600"/>
              <a:chExt cx="1015998" cy="6248400"/>
            </a:xfrm>
          </p:grpSpPr>
          <p:sp>
            <p:nvSpPr>
              <p:cNvPr id="211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5638800" y="609600"/>
                <a:ext cx="1015998" cy="6248400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6" name="Grupp 211"/>
              <p:cNvGrpSpPr/>
              <p:nvPr/>
            </p:nvGrpSpPr>
            <p:grpSpPr>
              <a:xfrm>
                <a:off x="5908964" y="64198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13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4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" name="Grupp 214"/>
              <p:cNvGrpSpPr/>
              <p:nvPr/>
            </p:nvGrpSpPr>
            <p:grpSpPr>
              <a:xfrm>
                <a:off x="5908964" y="58102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16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" name="Grupp 217"/>
              <p:cNvGrpSpPr/>
              <p:nvPr/>
            </p:nvGrpSpPr>
            <p:grpSpPr>
              <a:xfrm>
                <a:off x="5908964" y="55054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19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9" name="Grupp 220"/>
              <p:cNvGrpSpPr/>
              <p:nvPr/>
            </p:nvGrpSpPr>
            <p:grpSpPr>
              <a:xfrm>
                <a:off x="5908964" y="52006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22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" name="Grupp 223"/>
              <p:cNvGrpSpPr/>
              <p:nvPr/>
            </p:nvGrpSpPr>
            <p:grpSpPr>
              <a:xfrm>
                <a:off x="5908964" y="61150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25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6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Grupp 226"/>
              <p:cNvGrpSpPr/>
              <p:nvPr/>
            </p:nvGrpSpPr>
            <p:grpSpPr>
              <a:xfrm>
                <a:off x="5908964" y="48958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28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" name="Grupp 229"/>
              <p:cNvGrpSpPr/>
              <p:nvPr/>
            </p:nvGrpSpPr>
            <p:grpSpPr>
              <a:xfrm>
                <a:off x="5908964" y="42862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31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" name="Grupp 232"/>
              <p:cNvGrpSpPr/>
              <p:nvPr/>
            </p:nvGrpSpPr>
            <p:grpSpPr>
              <a:xfrm>
                <a:off x="5908964" y="39814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34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4" name="Grupp 235"/>
              <p:cNvGrpSpPr/>
              <p:nvPr/>
            </p:nvGrpSpPr>
            <p:grpSpPr>
              <a:xfrm>
                <a:off x="5908964" y="36766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37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8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" name="Grupp 238"/>
              <p:cNvGrpSpPr/>
              <p:nvPr/>
            </p:nvGrpSpPr>
            <p:grpSpPr>
              <a:xfrm>
                <a:off x="5908964" y="45910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40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41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6" name="Grupp 241"/>
              <p:cNvGrpSpPr/>
              <p:nvPr/>
            </p:nvGrpSpPr>
            <p:grpSpPr>
              <a:xfrm>
                <a:off x="5911061" y="33718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43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44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" name="Grupp 244"/>
              <p:cNvGrpSpPr/>
              <p:nvPr/>
            </p:nvGrpSpPr>
            <p:grpSpPr>
              <a:xfrm>
                <a:off x="5911061" y="27622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46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47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Grupp 247"/>
              <p:cNvGrpSpPr/>
              <p:nvPr/>
            </p:nvGrpSpPr>
            <p:grpSpPr>
              <a:xfrm>
                <a:off x="5911061" y="24574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49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0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Grupp 250"/>
              <p:cNvGrpSpPr/>
              <p:nvPr/>
            </p:nvGrpSpPr>
            <p:grpSpPr>
              <a:xfrm>
                <a:off x="5911061" y="21526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52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3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" name="Grupp 253"/>
              <p:cNvGrpSpPr/>
              <p:nvPr/>
            </p:nvGrpSpPr>
            <p:grpSpPr>
              <a:xfrm>
                <a:off x="5911061" y="30670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55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6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2" name="Grupp 256"/>
              <p:cNvGrpSpPr/>
              <p:nvPr/>
            </p:nvGrpSpPr>
            <p:grpSpPr>
              <a:xfrm>
                <a:off x="5911061" y="18478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58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9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3" name="Grupp 259"/>
              <p:cNvGrpSpPr/>
              <p:nvPr/>
            </p:nvGrpSpPr>
            <p:grpSpPr>
              <a:xfrm>
                <a:off x="5911061" y="12382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61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2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" name="Grupp 262"/>
              <p:cNvGrpSpPr/>
              <p:nvPr/>
            </p:nvGrpSpPr>
            <p:grpSpPr>
              <a:xfrm>
                <a:off x="5911061" y="9334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64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5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" name="Grupp 265"/>
              <p:cNvGrpSpPr/>
              <p:nvPr/>
            </p:nvGrpSpPr>
            <p:grpSpPr>
              <a:xfrm>
                <a:off x="5911061" y="6286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67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8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6" name="Grupp 268"/>
              <p:cNvGrpSpPr/>
              <p:nvPr/>
            </p:nvGrpSpPr>
            <p:grpSpPr>
              <a:xfrm>
                <a:off x="5911061" y="1543048"/>
                <a:ext cx="460432" cy="285752"/>
                <a:chOff x="6172200" y="2743200"/>
                <a:chExt cx="460432" cy="285752"/>
              </a:xfrm>
            </p:grpSpPr>
            <p:sp>
              <p:nvSpPr>
                <p:cNvPr id="270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1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27" name="Grupp 135"/>
          <p:cNvGrpSpPr/>
          <p:nvPr/>
        </p:nvGrpSpPr>
        <p:grpSpPr>
          <a:xfrm>
            <a:off x="3810000" y="27801"/>
            <a:ext cx="1092198" cy="3858399"/>
            <a:chOff x="3810000" y="27801"/>
            <a:chExt cx="1092198" cy="3858399"/>
          </a:xfrm>
        </p:grpSpPr>
        <p:sp>
          <p:nvSpPr>
            <p:cNvPr id="62" name="textruta 61"/>
            <p:cNvSpPr txBox="1"/>
            <p:nvPr/>
          </p:nvSpPr>
          <p:spPr>
            <a:xfrm>
              <a:off x="3810000" y="27801"/>
              <a:ext cx="7666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10 items</a:t>
              </a:r>
            </a:p>
          </p:txBody>
        </p:sp>
        <p:grpSp>
          <p:nvGrpSpPr>
            <p:cNvPr id="28" name="Grupp 130"/>
            <p:cNvGrpSpPr/>
            <p:nvPr/>
          </p:nvGrpSpPr>
          <p:grpSpPr>
            <a:xfrm>
              <a:off x="3886200" y="609600"/>
              <a:ext cx="1015998" cy="3276600"/>
              <a:chOff x="3886200" y="609600"/>
              <a:chExt cx="1015998" cy="3276600"/>
            </a:xfrm>
          </p:grpSpPr>
          <p:sp>
            <p:nvSpPr>
              <p:cNvPr id="272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3886200" y="609600"/>
                <a:ext cx="1015998" cy="3276600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9" name="Grupp 302"/>
              <p:cNvGrpSpPr/>
              <p:nvPr/>
            </p:nvGrpSpPr>
            <p:grpSpPr>
              <a:xfrm>
                <a:off x="4158461" y="33718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04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0" name="Grupp 305"/>
              <p:cNvGrpSpPr/>
              <p:nvPr/>
            </p:nvGrpSpPr>
            <p:grpSpPr>
              <a:xfrm>
                <a:off x="4158461" y="27622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07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1" name="Grupp 308"/>
              <p:cNvGrpSpPr/>
              <p:nvPr/>
            </p:nvGrpSpPr>
            <p:grpSpPr>
              <a:xfrm>
                <a:off x="4158461" y="24574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10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1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2" name="Grupp 311"/>
              <p:cNvGrpSpPr/>
              <p:nvPr/>
            </p:nvGrpSpPr>
            <p:grpSpPr>
              <a:xfrm>
                <a:off x="4158461" y="21526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13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4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3" name="Grupp 314"/>
              <p:cNvGrpSpPr/>
              <p:nvPr/>
            </p:nvGrpSpPr>
            <p:grpSpPr>
              <a:xfrm>
                <a:off x="4158461" y="30670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16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7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4" name="Grupp 317"/>
              <p:cNvGrpSpPr/>
              <p:nvPr/>
            </p:nvGrpSpPr>
            <p:grpSpPr>
              <a:xfrm>
                <a:off x="4158461" y="18478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19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0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5" name="Grupp 320"/>
              <p:cNvGrpSpPr/>
              <p:nvPr/>
            </p:nvGrpSpPr>
            <p:grpSpPr>
              <a:xfrm>
                <a:off x="4158461" y="12382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22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3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6" name="Grupp 323"/>
              <p:cNvGrpSpPr/>
              <p:nvPr/>
            </p:nvGrpSpPr>
            <p:grpSpPr>
              <a:xfrm>
                <a:off x="4158461" y="9334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25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6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7" name="Grupp 326"/>
              <p:cNvGrpSpPr/>
              <p:nvPr/>
            </p:nvGrpSpPr>
            <p:grpSpPr>
              <a:xfrm>
                <a:off x="4158461" y="6286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28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9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8" name="Grupp 329"/>
              <p:cNvGrpSpPr/>
              <p:nvPr/>
            </p:nvGrpSpPr>
            <p:grpSpPr>
              <a:xfrm>
                <a:off x="4158461" y="15430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31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32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39" name="Grupp 134"/>
          <p:cNvGrpSpPr/>
          <p:nvPr/>
        </p:nvGrpSpPr>
        <p:grpSpPr>
          <a:xfrm>
            <a:off x="2032002" y="27801"/>
            <a:ext cx="1015998" cy="2334399"/>
            <a:chOff x="2032002" y="27801"/>
            <a:chExt cx="1015998" cy="2334399"/>
          </a:xfrm>
        </p:grpSpPr>
        <p:sp>
          <p:nvSpPr>
            <p:cNvPr id="73" name="textruta 72"/>
            <p:cNvSpPr txBox="1"/>
            <p:nvPr/>
          </p:nvSpPr>
          <p:spPr>
            <a:xfrm>
              <a:off x="2032002" y="27801"/>
              <a:ext cx="6826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5 items</a:t>
              </a:r>
            </a:p>
          </p:txBody>
        </p:sp>
        <p:grpSp>
          <p:nvGrpSpPr>
            <p:cNvPr id="40" name="Grupp 129"/>
            <p:cNvGrpSpPr/>
            <p:nvPr/>
          </p:nvGrpSpPr>
          <p:grpSpPr>
            <a:xfrm>
              <a:off x="2032002" y="609599"/>
              <a:ext cx="1015998" cy="1752601"/>
              <a:chOff x="2032002" y="609599"/>
              <a:chExt cx="1015998" cy="1752601"/>
            </a:xfrm>
          </p:grpSpPr>
          <p:sp>
            <p:nvSpPr>
              <p:cNvPr id="333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2032002" y="609599"/>
                <a:ext cx="1015998" cy="1752601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41" name="Grupp 348"/>
              <p:cNvGrpSpPr/>
              <p:nvPr/>
            </p:nvGrpSpPr>
            <p:grpSpPr>
              <a:xfrm>
                <a:off x="2304263" y="1847847"/>
                <a:ext cx="460432" cy="285752"/>
                <a:chOff x="6172200" y="2743200"/>
                <a:chExt cx="460432" cy="285752"/>
              </a:xfrm>
            </p:grpSpPr>
            <p:sp>
              <p:nvSpPr>
                <p:cNvPr id="350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51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2" name="Grupp 351"/>
              <p:cNvGrpSpPr/>
              <p:nvPr/>
            </p:nvGrpSpPr>
            <p:grpSpPr>
              <a:xfrm>
                <a:off x="2304263" y="1238247"/>
                <a:ext cx="460432" cy="285752"/>
                <a:chOff x="6172200" y="2743200"/>
                <a:chExt cx="460432" cy="285752"/>
              </a:xfrm>
            </p:grpSpPr>
            <p:sp>
              <p:nvSpPr>
                <p:cNvPr id="353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54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3" name="Grupp 354"/>
              <p:cNvGrpSpPr/>
              <p:nvPr/>
            </p:nvGrpSpPr>
            <p:grpSpPr>
              <a:xfrm>
                <a:off x="2304263" y="933447"/>
                <a:ext cx="460432" cy="285752"/>
                <a:chOff x="6172200" y="2743200"/>
                <a:chExt cx="460432" cy="285752"/>
              </a:xfrm>
            </p:grpSpPr>
            <p:sp>
              <p:nvSpPr>
                <p:cNvPr id="356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57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4" name="Grupp 357"/>
              <p:cNvGrpSpPr/>
              <p:nvPr/>
            </p:nvGrpSpPr>
            <p:grpSpPr>
              <a:xfrm>
                <a:off x="2304263" y="628647"/>
                <a:ext cx="460432" cy="285752"/>
                <a:chOff x="6172200" y="2743200"/>
                <a:chExt cx="460432" cy="285752"/>
              </a:xfrm>
            </p:grpSpPr>
            <p:sp>
              <p:nvSpPr>
                <p:cNvPr id="359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60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5" name="Grupp 360"/>
              <p:cNvGrpSpPr/>
              <p:nvPr/>
            </p:nvGrpSpPr>
            <p:grpSpPr>
              <a:xfrm>
                <a:off x="2304263" y="1543047"/>
                <a:ext cx="460432" cy="285752"/>
                <a:chOff x="6172200" y="2743200"/>
                <a:chExt cx="460432" cy="285752"/>
              </a:xfrm>
            </p:grpSpPr>
            <p:sp>
              <p:nvSpPr>
                <p:cNvPr id="362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63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46" name="Grupp 133"/>
          <p:cNvGrpSpPr/>
          <p:nvPr/>
        </p:nvGrpSpPr>
        <p:grpSpPr>
          <a:xfrm>
            <a:off x="609600" y="27801"/>
            <a:ext cx="1015998" cy="1724799"/>
            <a:chOff x="609600" y="27801"/>
            <a:chExt cx="1015998" cy="1724799"/>
          </a:xfrm>
        </p:grpSpPr>
        <p:sp>
          <p:nvSpPr>
            <p:cNvPr id="60" name="textruta 59"/>
            <p:cNvSpPr txBox="1"/>
            <p:nvPr/>
          </p:nvSpPr>
          <p:spPr>
            <a:xfrm>
              <a:off x="609600" y="27801"/>
              <a:ext cx="6826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/>
                <a:t>3 items</a:t>
              </a:r>
            </a:p>
          </p:txBody>
        </p:sp>
        <p:grpSp>
          <p:nvGrpSpPr>
            <p:cNvPr id="47" name="Grupp 128"/>
            <p:cNvGrpSpPr/>
            <p:nvPr/>
          </p:nvGrpSpPr>
          <p:grpSpPr>
            <a:xfrm>
              <a:off x="609600" y="609600"/>
              <a:ext cx="1015998" cy="1143000"/>
              <a:chOff x="609600" y="609600"/>
              <a:chExt cx="1015998" cy="1143000"/>
            </a:xfrm>
          </p:grpSpPr>
          <p:sp>
            <p:nvSpPr>
              <p:cNvPr id="364" name="AutoShape 71"/>
              <p:cNvSpPr>
                <a:spLocks noChangeArrowheads="1"/>
              </p:cNvSpPr>
              <p:nvPr/>
            </p:nvSpPr>
            <p:spPr bwMode="auto">
              <a:xfrm rot="10800000" flipH="1">
                <a:off x="609600" y="609600"/>
                <a:ext cx="1015998" cy="1143000"/>
              </a:xfrm>
              <a:prstGeom prst="verticalScroll">
                <a:avLst>
                  <a:gd name="adj" fmla="val 125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48" name="Grupp 367"/>
              <p:cNvGrpSpPr/>
              <p:nvPr/>
            </p:nvGrpSpPr>
            <p:grpSpPr>
              <a:xfrm>
                <a:off x="881861" y="12382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69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70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9" name="Grupp 370"/>
              <p:cNvGrpSpPr/>
              <p:nvPr/>
            </p:nvGrpSpPr>
            <p:grpSpPr>
              <a:xfrm>
                <a:off x="881861" y="9334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72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73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0" name="Grupp 373"/>
              <p:cNvGrpSpPr/>
              <p:nvPr/>
            </p:nvGrpSpPr>
            <p:grpSpPr>
              <a:xfrm>
                <a:off x="881861" y="628648"/>
                <a:ext cx="460432" cy="285752"/>
                <a:chOff x="6172200" y="2743200"/>
                <a:chExt cx="460432" cy="285752"/>
              </a:xfrm>
            </p:grpSpPr>
            <p:sp>
              <p:nvSpPr>
                <p:cNvPr id="375" name="Rectangle 16"/>
                <p:cNvSpPr/>
                <p:nvPr/>
              </p:nvSpPr>
              <p:spPr>
                <a:xfrm>
                  <a:off x="6172200" y="2743200"/>
                  <a:ext cx="428628" cy="28575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FF00">
                        <a:tint val="66000"/>
                        <a:satMod val="160000"/>
                      </a:srgbClr>
                    </a:gs>
                    <a:gs pos="50000">
                      <a:srgbClr val="FFFF00">
                        <a:tint val="44500"/>
                        <a:satMod val="160000"/>
                      </a:srgbClr>
                    </a:gs>
                    <a:gs pos="100000">
                      <a:srgbClr val="FFFF00">
                        <a:tint val="23500"/>
                        <a:satMod val="16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sv-SE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76" name="TextBox 17"/>
                <p:cNvSpPr txBox="1"/>
                <p:nvPr/>
              </p:nvSpPr>
              <p:spPr>
                <a:xfrm>
                  <a:off x="6204004" y="2788750"/>
                  <a:ext cx="428628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/>
                      <a:uLnTx/>
                      <a:uFillTx/>
                    </a:rPr>
                    <a:t>orem ipsum dolor sit amet, co nse ctetur</a:t>
                  </a:r>
                  <a:endParaRPr kumimoji="0" lang="sv-SE" sz="11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133" name="Rektangel 132"/>
          <p:cNvSpPr/>
          <p:nvPr/>
        </p:nvSpPr>
        <p:spPr>
          <a:xfrm>
            <a:off x="2004933" y="256401"/>
            <a:ext cx="11192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>
                <a:solidFill>
                  <a:srgbClr val="800000"/>
                </a:solidFill>
              </a:rPr>
              <a:t>120 orderings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1" grpId="0"/>
      <p:bldP spid="149" grpId="0"/>
      <p:bldP spid="13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sidfot 4"/>
          <p:cNvSpPr>
            <a:spLocks noGrp="1"/>
          </p:cNvSpPr>
          <p:nvPr>
            <p:ph type="ftr" sz="quarter" idx="10"/>
          </p:nvPr>
        </p:nvSpPr>
        <p:spPr>
          <a:xfrm>
            <a:off x="1447800" y="630555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/>
              <a:t>Henrik Kniberg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59AE83-8F14-4E9F-91B4-A6533AD56037}" type="slidenum">
              <a:rPr lang="en-US"/>
              <a:pPr>
                <a:defRPr/>
              </a:pPr>
              <a:t>69</a:t>
            </a:fld>
            <a:endParaRPr lang="en-US"/>
          </a:p>
        </p:txBody>
      </p:sp>
      <p:sp>
        <p:nvSpPr>
          <p:cNvPr id="86" name="textruta 85"/>
          <p:cNvSpPr txBox="1"/>
          <p:nvPr/>
        </p:nvSpPr>
        <p:spPr>
          <a:xfrm>
            <a:off x="152400" y="152401"/>
            <a:ext cx="306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/>
              <a:t>Product backlog or bug database</a:t>
            </a:r>
          </a:p>
          <a:p>
            <a:r>
              <a:rPr lang="sv-SE" b="1"/>
              <a:t>Length 100+</a:t>
            </a:r>
          </a:p>
          <a:p>
            <a:r>
              <a:rPr lang="sv-SE"/>
              <a:t>9 × 10</a:t>
            </a:r>
            <a:r>
              <a:rPr lang="sv-SE" baseline="30000"/>
              <a:t>157 </a:t>
            </a:r>
            <a:r>
              <a:rPr lang="sv-SE"/>
              <a:t>orderings</a:t>
            </a:r>
          </a:p>
          <a:p>
            <a:r>
              <a:rPr lang="sv-SE"/>
              <a:t>(number of atoms in the universe: 4x10</a:t>
            </a:r>
            <a:r>
              <a:rPr lang="sv-SE" baseline="30000"/>
              <a:t>80</a:t>
            </a:r>
            <a:r>
              <a:rPr lang="sv-SE"/>
              <a:t>)</a:t>
            </a:r>
          </a:p>
          <a:p>
            <a:endParaRPr lang="sv-SE"/>
          </a:p>
          <a:p>
            <a:r>
              <a:rPr lang="sv-SE"/>
              <a:t> </a:t>
            </a:r>
            <a:endParaRPr lang="sv-SE" baseline="30000"/>
          </a:p>
          <a:p>
            <a:endParaRPr lang="sv-SE"/>
          </a:p>
        </p:txBody>
      </p:sp>
      <p:grpSp>
        <p:nvGrpSpPr>
          <p:cNvPr id="2" name="Grupp 666"/>
          <p:cNvGrpSpPr/>
          <p:nvPr/>
        </p:nvGrpSpPr>
        <p:grpSpPr>
          <a:xfrm>
            <a:off x="6079482" y="76200"/>
            <a:ext cx="1015998" cy="3810000"/>
            <a:chOff x="6079482" y="76200"/>
            <a:chExt cx="1015998" cy="3810000"/>
          </a:xfrm>
        </p:grpSpPr>
        <p:sp>
          <p:nvSpPr>
            <p:cNvPr id="275" name="AutoShape 71"/>
            <p:cNvSpPr>
              <a:spLocks noChangeArrowheads="1"/>
            </p:cNvSpPr>
            <p:nvPr/>
          </p:nvSpPr>
          <p:spPr bwMode="auto">
            <a:xfrm rot="10800000" flipH="1">
              <a:off x="6079482" y="381000"/>
              <a:ext cx="1015998" cy="3505200"/>
            </a:xfrm>
            <a:prstGeom prst="verticalScroll">
              <a:avLst>
                <a:gd name="adj" fmla="val 1250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grpSp>
          <p:nvGrpSpPr>
            <p:cNvPr id="3" name="Grupp 275"/>
            <p:cNvGrpSpPr/>
            <p:nvPr/>
          </p:nvGrpSpPr>
          <p:grpSpPr>
            <a:xfrm>
              <a:off x="6349646" y="3276600"/>
              <a:ext cx="460432" cy="285752"/>
              <a:chOff x="6172200" y="2743200"/>
              <a:chExt cx="460432" cy="285752"/>
            </a:xfrm>
          </p:grpSpPr>
          <p:sp>
            <p:nvSpPr>
              <p:cNvPr id="27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" name="Grupp 278"/>
            <p:cNvGrpSpPr/>
            <p:nvPr/>
          </p:nvGrpSpPr>
          <p:grpSpPr>
            <a:xfrm>
              <a:off x="6349646" y="2667000"/>
              <a:ext cx="460432" cy="285752"/>
              <a:chOff x="6172200" y="2743200"/>
              <a:chExt cx="460432" cy="285752"/>
            </a:xfrm>
          </p:grpSpPr>
          <p:sp>
            <p:nvSpPr>
              <p:cNvPr id="28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Grupp 281"/>
            <p:cNvGrpSpPr/>
            <p:nvPr/>
          </p:nvGrpSpPr>
          <p:grpSpPr>
            <a:xfrm>
              <a:off x="6349646" y="2362200"/>
              <a:ext cx="460432" cy="285752"/>
              <a:chOff x="6172200" y="2743200"/>
              <a:chExt cx="460432" cy="285752"/>
            </a:xfrm>
          </p:grpSpPr>
          <p:sp>
            <p:nvSpPr>
              <p:cNvPr id="28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upp 284"/>
            <p:cNvGrpSpPr/>
            <p:nvPr/>
          </p:nvGrpSpPr>
          <p:grpSpPr>
            <a:xfrm>
              <a:off x="6349646" y="2057400"/>
              <a:ext cx="460432" cy="285752"/>
              <a:chOff x="6172200" y="2743200"/>
              <a:chExt cx="460432" cy="285752"/>
            </a:xfrm>
          </p:grpSpPr>
          <p:sp>
            <p:nvSpPr>
              <p:cNvPr id="28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06" name="textruta 305"/>
            <p:cNvSpPr txBox="1"/>
            <p:nvPr/>
          </p:nvSpPr>
          <p:spPr>
            <a:xfrm>
              <a:off x="6162610" y="76200"/>
              <a:ext cx="7117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b="1"/>
                <a:t>Top 10</a:t>
              </a:r>
            </a:p>
          </p:txBody>
        </p:sp>
        <p:grpSp>
          <p:nvGrpSpPr>
            <p:cNvPr id="10" name="Grupp 573"/>
            <p:cNvGrpSpPr/>
            <p:nvPr/>
          </p:nvGrpSpPr>
          <p:grpSpPr>
            <a:xfrm>
              <a:off x="6349646" y="2971800"/>
              <a:ext cx="460432" cy="285752"/>
              <a:chOff x="6172200" y="2743200"/>
              <a:chExt cx="460432" cy="285752"/>
            </a:xfrm>
          </p:grpSpPr>
          <p:sp>
            <p:nvSpPr>
              <p:cNvPr id="57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Grupp 576"/>
            <p:cNvGrpSpPr/>
            <p:nvPr/>
          </p:nvGrpSpPr>
          <p:grpSpPr>
            <a:xfrm>
              <a:off x="6349646" y="1752600"/>
              <a:ext cx="460432" cy="285752"/>
              <a:chOff x="6172200" y="2743200"/>
              <a:chExt cx="460432" cy="285752"/>
            </a:xfrm>
          </p:grpSpPr>
          <p:sp>
            <p:nvSpPr>
              <p:cNvPr id="57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Grupp 579"/>
            <p:cNvGrpSpPr/>
            <p:nvPr/>
          </p:nvGrpSpPr>
          <p:grpSpPr>
            <a:xfrm>
              <a:off x="6349646" y="1143000"/>
              <a:ext cx="460432" cy="285752"/>
              <a:chOff x="6172200" y="2743200"/>
              <a:chExt cx="460432" cy="285752"/>
            </a:xfrm>
          </p:grpSpPr>
          <p:sp>
            <p:nvSpPr>
              <p:cNvPr id="58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upp 582"/>
            <p:cNvGrpSpPr/>
            <p:nvPr/>
          </p:nvGrpSpPr>
          <p:grpSpPr>
            <a:xfrm>
              <a:off x="6349646" y="838200"/>
              <a:ext cx="460432" cy="285752"/>
              <a:chOff x="6172200" y="2743200"/>
              <a:chExt cx="460432" cy="285752"/>
            </a:xfrm>
          </p:grpSpPr>
          <p:sp>
            <p:nvSpPr>
              <p:cNvPr id="58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Grupp 585"/>
            <p:cNvGrpSpPr/>
            <p:nvPr/>
          </p:nvGrpSpPr>
          <p:grpSpPr>
            <a:xfrm>
              <a:off x="6349646" y="533400"/>
              <a:ext cx="460432" cy="285752"/>
              <a:chOff x="6172200" y="2743200"/>
              <a:chExt cx="460432" cy="285752"/>
            </a:xfrm>
          </p:grpSpPr>
          <p:sp>
            <p:nvSpPr>
              <p:cNvPr id="58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" name="Grupp 588"/>
          <p:cNvGrpSpPr/>
          <p:nvPr/>
        </p:nvGrpSpPr>
        <p:grpSpPr>
          <a:xfrm>
            <a:off x="6346766" y="1447800"/>
            <a:ext cx="460432" cy="285752"/>
            <a:chOff x="6172200" y="2743200"/>
            <a:chExt cx="460432" cy="285752"/>
          </a:xfrm>
        </p:grpSpPr>
        <p:sp>
          <p:nvSpPr>
            <p:cNvPr id="590" name="Rectangle 16"/>
            <p:cNvSpPr/>
            <p:nvPr/>
          </p:nvSpPr>
          <p:spPr>
            <a:xfrm>
              <a:off x="6172200" y="2743200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1" name="TextBox 17"/>
            <p:cNvSpPr txBox="1"/>
            <p:nvPr/>
          </p:nvSpPr>
          <p:spPr>
            <a:xfrm>
              <a:off x="6204004" y="2788750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2" name="Höger 591"/>
          <p:cNvSpPr/>
          <p:nvPr/>
        </p:nvSpPr>
        <p:spPr bwMode="auto">
          <a:xfrm>
            <a:off x="3800410" y="1580662"/>
            <a:ext cx="2209800" cy="381000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16" name="Grupp 668"/>
          <p:cNvGrpSpPr/>
          <p:nvPr/>
        </p:nvGrpSpPr>
        <p:grpSpPr>
          <a:xfrm>
            <a:off x="3048000" y="2692977"/>
            <a:ext cx="3141617" cy="4165023"/>
            <a:chOff x="3048000" y="2692977"/>
            <a:chExt cx="3141617" cy="4165023"/>
          </a:xfrm>
        </p:grpSpPr>
        <p:pic>
          <p:nvPicPr>
            <p:cNvPr id="133" name="Bildobjekt 1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2692977"/>
              <a:ext cx="3141617" cy="4165023"/>
            </a:xfrm>
            <a:prstGeom prst="rect">
              <a:avLst/>
            </a:prstGeom>
          </p:spPr>
        </p:pic>
        <p:grpSp>
          <p:nvGrpSpPr>
            <p:cNvPr id="17" name="Grupp 306"/>
            <p:cNvGrpSpPr/>
            <p:nvPr/>
          </p:nvGrpSpPr>
          <p:grpSpPr>
            <a:xfrm>
              <a:off x="4174482" y="5715000"/>
              <a:ext cx="460432" cy="285752"/>
              <a:chOff x="6172200" y="2743200"/>
              <a:chExt cx="460432" cy="285752"/>
            </a:xfrm>
          </p:grpSpPr>
          <p:sp>
            <p:nvSpPr>
              <p:cNvPr id="30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Grupp 309"/>
            <p:cNvGrpSpPr/>
            <p:nvPr/>
          </p:nvGrpSpPr>
          <p:grpSpPr>
            <a:xfrm rot="21349978">
              <a:off x="4631682" y="5943600"/>
              <a:ext cx="460432" cy="285752"/>
              <a:chOff x="6172200" y="2743200"/>
              <a:chExt cx="460432" cy="285752"/>
            </a:xfrm>
          </p:grpSpPr>
          <p:sp>
            <p:nvSpPr>
              <p:cNvPr id="31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" name="Grupp 312"/>
            <p:cNvGrpSpPr/>
            <p:nvPr/>
          </p:nvGrpSpPr>
          <p:grpSpPr>
            <a:xfrm>
              <a:off x="4479282" y="5353048"/>
              <a:ext cx="460432" cy="285752"/>
              <a:chOff x="6172200" y="2743200"/>
              <a:chExt cx="460432" cy="285752"/>
            </a:xfrm>
          </p:grpSpPr>
          <p:sp>
            <p:nvSpPr>
              <p:cNvPr id="31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" name="Grupp 315"/>
            <p:cNvGrpSpPr/>
            <p:nvPr/>
          </p:nvGrpSpPr>
          <p:grpSpPr>
            <a:xfrm>
              <a:off x="4174482" y="5334000"/>
              <a:ext cx="460432" cy="285752"/>
              <a:chOff x="6172200" y="2743200"/>
              <a:chExt cx="460432" cy="285752"/>
            </a:xfrm>
          </p:grpSpPr>
          <p:sp>
            <p:nvSpPr>
              <p:cNvPr id="31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" name="Grupp 318"/>
            <p:cNvGrpSpPr/>
            <p:nvPr/>
          </p:nvGrpSpPr>
          <p:grpSpPr>
            <a:xfrm>
              <a:off x="4403082" y="5181600"/>
              <a:ext cx="460432" cy="285752"/>
              <a:chOff x="6172200" y="2743200"/>
              <a:chExt cx="460432" cy="285752"/>
            </a:xfrm>
          </p:grpSpPr>
          <p:sp>
            <p:nvSpPr>
              <p:cNvPr id="32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" name="Grupp 321"/>
            <p:cNvGrpSpPr/>
            <p:nvPr/>
          </p:nvGrpSpPr>
          <p:grpSpPr>
            <a:xfrm rot="717785">
              <a:off x="3894298" y="5150016"/>
              <a:ext cx="460432" cy="285752"/>
              <a:chOff x="6172200" y="2743200"/>
              <a:chExt cx="460432" cy="285752"/>
            </a:xfrm>
          </p:grpSpPr>
          <p:sp>
            <p:nvSpPr>
              <p:cNvPr id="32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" name="Grupp 324"/>
            <p:cNvGrpSpPr/>
            <p:nvPr/>
          </p:nvGrpSpPr>
          <p:grpSpPr>
            <a:xfrm rot="20708201">
              <a:off x="5241282" y="5105400"/>
              <a:ext cx="460432" cy="285752"/>
              <a:chOff x="6172200" y="2743200"/>
              <a:chExt cx="460432" cy="285752"/>
            </a:xfrm>
          </p:grpSpPr>
          <p:sp>
            <p:nvSpPr>
              <p:cNvPr id="32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" name="Grupp 327"/>
            <p:cNvGrpSpPr/>
            <p:nvPr/>
          </p:nvGrpSpPr>
          <p:grpSpPr>
            <a:xfrm>
              <a:off x="4250682" y="4781552"/>
              <a:ext cx="460432" cy="285752"/>
              <a:chOff x="6172200" y="2743200"/>
              <a:chExt cx="460432" cy="285752"/>
            </a:xfrm>
          </p:grpSpPr>
          <p:sp>
            <p:nvSpPr>
              <p:cNvPr id="32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" name="Grupp 330"/>
            <p:cNvGrpSpPr/>
            <p:nvPr/>
          </p:nvGrpSpPr>
          <p:grpSpPr>
            <a:xfrm>
              <a:off x="4476050" y="4648200"/>
              <a:ext cx="460432" cy="285752"/>
              <a:chOff x="6172200" y="2743200"/>
              <a:chExt cx="460432" cy="285752"/>
            </a:xfrm>
          </p:grpSpPr>
          <p:sp>
            <p:nvSpPr>
              <p:cNvPr id="33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" name="Grupp 333"/>
            <p:cNvGrpSpPr/>
            <p:nvPr/>
          </p:nvGrpSpPr>
          <p:grpSpPr>
            <a:xfrm>
              <a:off x="4174482" y="4572000"/>
              <a:ext cx="460432" cy="285752"/>
              <a:chOff x="6172200" y="2743200"/>
              <a:chExt cx="460432" cy="285752"/>
            </a:xfrm>
          </p:grpSpPr>
          <p:sp>
            <p:nvSpPr>
              <p:cNvPr id="33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" name="Grupp 336"/>
            <p:cNvGrpSpPr/>
            <p:nvPr/>
          </p:nvGrpSpPr>
          <p:grpSpPr>
            <a:xfrm>
              <a:off x="4326882" y="4419600"/>
              <a:ext cx="460432" cy="285752"/>
              <a:chOff x="6172200" y="2743200"/>
              <a:chExt cx="460432" cy="285752"/>
            </a:xfrm>
          </p:grpSpPr>
          <p:sp>
            <p:nvSpPr>
              <p:cNvPr id="33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" name="Grupp 339"/>
            <p:cNvGrpSpPr/>
            <p:nvPr/>
          </p:nvGrpSpPr>
          <p:grpSpPr>
            <a:xfrm>
              <a:off x="5012682" y="4419600"/>
              <a:ext cx="460432" cy="285752"/>
              <a:chOff x="6172200" y="2743200"/>
              <a:chExt cx="460432" cy="285752"/>
            </a:xfrm>
          </p:grpSpPr>
          <p:sp>
            <p:nvSpPr>
              <p:cNvPr id="34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upp 342"/>
            <p:cNvGrpSpPr/>
            <p:nvPr/>
          </p:nvGrpSpPr>
          <p:grpSpPr>
            <a:xfrm>
              <a:off x="4174482" y="4343400"/>
              <a:ext cx="460432" cy="285752"/>
              <a:chOff x="6172200" y="2743200"/>
              <a:chExt cx="460432" cy="285752"/>
            </a:xfrm>
          </p:grpSpPr>
          <p:sp>
            <p:nvSpPr>
              <p:cNvPr id="34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Grupp 345"/>
            <p:cNvGrpSpPr/>
            <p:nvPr/>
          </p:nvGrpSpPr>
          <p:grpSpPr>
            <a:xfrm>
              <a:off x="4250682" y="4114800"/>
              <a:ext cx="460432" cy="285752"/>
              <a:chOff x="6172200" y="2743200"/>
              <a:chExt cx="460432" cy="285752"/>
            </a:xfrm>
          </p:grpSpPr>
          <p:sp>
            <p:nvSpPr>
              <p:cNvPr id="34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" name="Grupp 348"/>
            <p:cNvGrpSpPr/>
            <p:nvPr/>
          </p:nvGrpSpPr>
          <p:grpSpPr>
            <a:xfrm rot="303007">
              <a:off x="4262365" y="4363110"/>
              <a:ext cx="460432" cy="285752"/>
              <a:chOff x="6172200" y="2743200"/>
              <a:chExt cx="460432" cy="285752"/>
            </a:xfrm>
          </p:grpSpPr>
          <p:sp>
            <p:nvSpPr>
              <p:cNvPr id="35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4" name="Grupp 396"/>
            <p:cNvGrpSpPr/>
            <p:nvPr/>
          </p:nvGrpSpPr>
          <p:grpSpPr>
            <a:xfrm>
              <a:off x="4707882" y="5562600"/>
              <a:ext cx="460432" cy="285752"/>
              <a:chOff x="6172200" y="2743200"/>
              <a:chExt cx="460432" cy="285752"/>
            </a:xfrm>
          </p:grpSpPr>
          <p:sp>
            <p:nvSpPr>
              <p:cNvPr id="39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5" name="Grupp 399"/>
            <p:cNvGrpSpPr/>
            <p:nvPr/>
          </p:nvGrpSpPr>
          <p:grpSpPr>
            <a:xfrm rot="20708201">
              <a:off x="3898629" y="4702473"/>
              <a:ext cx="460432" cy="285752"/>
              <a:chOff x="6172200" y="2743200"/>
              <a:chExt cx="460432" cy="285752"/>
            </a:xfrm>
          </p:grpSpPr>
          <p:sp>
            <p:nvSpPr>
              <p:cNvPr id="40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6" name="Grupp 402"/>
            <p:cNvGrpSpPr/>
            <p:nvPr/>
          </p:nvGrpSpPr>
          <p:grpSpPr>
            <a:xfrm>
              <a:off x="4555482" y="5162552"/>
              <a:ext cx="460432" cy="285752"/>
              <a:chOff x="6172200" y="2743200"/>
              <a:chExt cx="460432" cy="285752"/>
            </a:xfrm>
          </p:grpSpPr>
          <p:sp>
            <p:nvSpPr>
              <p:cNvPr id="40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7" name="Grupp 405"/>
            <p:cNvGrpSpPr/>
            <p:nvPr/>
          </p:nvGrpSpPr>
          <p:grpSpPr>
            <a:xfrm>
              <a:off x="4780850" y="5029200"/>
              <a:ext cx="460432" cy="285752"/>
              <a:chOff x="6172200" y="2743200"/>
              <a:chExt cx="460432" cy="285752"/>
            </a:xfrm>
          </p:grpSpPr>
          <p:sp>
            <p:nvSpPr>
              <p:cNvPr id="40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8" name="Grupp 408"/>
            <p:cNvGrpSpPr/>
            <p:nvPr/>
          </p:nvGrpSpPr>
          <p:grpSpPr>
            <a:xfrm>
              <a:off x="4479282" y="4953000"/>
              <a:ext cx="460432" cy="285752"/>
              <a:chOff x="6172200" y="2743200"/>
              <a:chExt cx="460432" cy="285752"/>
            </a:xfrm>
          </p:grpSpPr>
          <p:sp>
            <p:nvSpPr>
              <p:cNvPr id="41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9" name="Grupp 411"/>
            <p:cNvGrpSpPr/>
            <p:nvPr/>
          </p:nvGrpSpPr>
          <p:grpSpPr>
            <a:xfrm>
              <a:off x="5165082" y="4667248"/>
              <a:ext cx="460432" cy="285752"/>
              <a:chOff x="6172200" y="2743200"/>
              <a:chExt cx="460432" cy="285752"/>
            </a:xfrm>
          </p:grpSpPr>
          <p:sp>
            <p:nvSpPr>
              <p:cNvPr id="41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0" name="Grupp 414"/>
            <p:cNvGrpSpPr/>
            <p:nvPr/>
          </p:nvGrpSpPr>
          <p:grpSpPr>
            <a:xfrm>
              <a:off x="4936482" y="4762496"/>
              <a:ext cx="460432" cy="285752"/>
              <a:chOff x="6172200" y="2743200"/>
              <a:chExt cx="460432" cy="285752"/>
            </a:xfrm>
          </p:grpSpPr>
          <p:sp>
            <p:nvSpPr>
              <p:cNvPr id="41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1" name="Grupp 417"/>
            <p:cNvGrpSpPr/>
            <p:nvPr/>
          </p:nvGrpSpPr>
          <p:grpSpPr>
            <a:xfrm>
              <a:off x="4631682" y="4743448"/>
              <a:ext cx="460432" cy="285752"/>
              <a:chOff x="6172200" y="2743200"/>
              <a:chExt cx="460432" cy="285752"/>
            </a:xfrm>
          </p:grpSpPr>
          <p:sp>
            <p:nvSpPr>
              <p:cNvPr id="41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2" name="Grupp 420"/>
            <p:cNvGrpSpPr/>
            <p:nvPr/>
          </p:nvGrpSpPr>
          <p:grpSpPr>
            <a:xfrm>
              <a:off x="4860282" y="4591048"/>
              <a:ext cx="460432" cy="285752"/>
              <a:chOff x="6172200" y="2743200"/>
              <a:chExt cx="460432" cy="285752"/>
            </a:xfrm>
          </p:grpSpPr>
          <p:sp>
            <p:nvSpPr>
              <p:cNvPr id="42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3" name="Grupp 423"/>
            <p:cNvGrpSpPr/>
            <p:nvPr/>
          </p:nvGrpSpPr>
          <p:grpSpPr>
            <a:xfrm rot="717785">
              <a:off x="4351498" y="4559464"/>
              <a:ext cx="460432" cy="285752"/>
              <a:chOff x="6172200" y="2743200"/>
              <a:chExt cx="460432" cy="285752"/>
            </a:xfrm>
          </p:grpSpPr>
          <p:sp>
            <p:nvSpPr>
              <p:cNvPr id="42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4" name="Grupp 426"/>
            <p:cNvGrpSpPr/>
            <p:nvPr/>
          </p:nvGrpSpPr>
          <p:grpSpPr>
            <a:xfrm>
              <a:off x="4707882" y="4191000"/>
              <a:ext cx="460432" cy="285752"/>
              <a:chOff x="6172200" y="2743200"/>
              <a:chExt cx="460432" cy="285752"/>
            </a:xfrm>
          </p:grpSpPr>
          <p:sp>
            <p:nvSpPr>
              <p:cNvPr id="42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5" name="Grupp 429"/>
            <p:cNvGrpSpPr/>
            <p:nvPr/>
          </p:nvGrpSpPr>
          <p:grpSpPr>
            <a:xfrm>
              <a:off x="5012682" y="4572000"/>
              <a:ext cx="460432" cy="285752"/>
              <a:chOff x="6172200" y="2743200"/>
              <a:chExt cx="460432" cy="285752"/>
            </a:xfrm>
          </p:grpSpPr>
          <p:sp>
            <p:nvSpPr>
              <p:cNvPr id="43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6" name="Grupp 432"/>
            <p:cNvGrpSpPr/>
            <p:nvPr/>
          </p:nvGrpSpPr>
          <p:grpSpPr>
            <a:xfrm>
              <a:off x="5238050" y="4438648"/>
              <a:ext cx="460432" cy="285752"/>
              <a:chOff x="6172200" y="2743200"/>
              <a:chExt cx="460432" cy="285752"/>
            </a:xfrm>
          </p:grpSpPr>
          <p:sp>
            <p:nvSpPr>
              <p:cNvPr id="43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7" name="Grupp 435"/>
            <p:cNvGrpSpPr/>
            <p:nvPr/>
          </p:nvGrpSpPr>
          <p:grpSpPr>
            <a:xfrm>
              <a:off x="4936482" y="4362448"/>
              <a:ext cx="460432" cy="285752"/>
              <a:chOff x="6172200" y="2743200"/>
              <a:chExt cx="460432" cy="285752"/>
            </a:xfrm>
          </p:grpSpPr>
          <p:sp>
            <p:nvSpPr>
              <p:cNvPr id="43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8" name="Grupp 438"/>
            <p:cNvGrpSpPr/>
            <p:nvPr/>
          </p:nvGrpSpPr>
          <p:grpSpPr>
            <a:xfrm>
              <a:off x="4780850" y="5734048"/>
              <a:ext cx="460432" cy="285752"/>
              <a:chOff x="6172200" y="2743200"/>
              <a:chExt cx="460432" cy="285752"/>
            </a:xfrm>
          </p:grpSpPr>
          <p:sp>
            <p:nvSpPr>
              <p:cNvPr id="44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9" name="Grupp 441"/>
            <p:cNvGrpSpPr/>
            <p:nvPr/>
          </p:nvGrpSpPr>
          <p:grpSpPr>
            <a:xfrm>
              <a:off x="5085650" y="5372096"/>
              <a:ext cx="460432" cy="285752"/>
              <a:chOff x="6172200" y="2743200"/>
              <a:chExt cx="460432" cy="285752"/>
            </a:xfrm>
          </p:grpSpPr>
          <p:sp>
            <p:nvSpPr>
              <p:cNvPr id="44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0" name="Grupp 444"/>
            <p:cNvGrpSpPr/>
            <p:nvPr/>
          </p:nvGrpSpPr>
          <p:grpSpPr>
            <a:xfrm>
              <a:off x="4780850" y="5353048"/>
              <a:ext cx="460432" cy="285752"/>
              <a:chOff x="6172200" y="2743200"/>
              <a:chExt cx="460432" cy="285752"/>
            </a:xfrm>
          </p:grpSpPr>
          <p:sp>
            <p:nvSpPr>
              <p:cNvPr id="44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1" name="Grupp 447"/>
            <p:cNvGrpSpPr/>
            <p:nvPr/>
          </p:nvGrpSpPr>
          <p:grpSpPr>
            <a:xfrm>
              <a:off x="5009450" y="5200648"/>
              <a:ext cx="460432" cy="285752"/>
              <a:chOff x="6172200" y="2743200"/>
              <a:chExt cx="460432" cy="285752"/>
            </a:xfrm>
          </p:grpSpPr>
          <p:sp>
            <p:nvSpPr>
              <p:cNvPr id="44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2" name="Grupp 450"/>
            <p:cNvGrpSpPr/>
            <p:nvPr/>
          </p:nvGrpSpPr>
          <p:grpSpPr>
            <a:xfrm>
              <a:off x="5088882" y="5867400"/>
              <a:ext cx="460432" cy="285752"/>
              <a:chOff x="6172200" y="2743200"/>
              <a:chExt cx="460432" cy="285752"/>
            </a:xfrm>
          </p:grpSpPr>
          <p:sp>
            <p:nvSpPr>
              <p:cNvPr id="45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3" name="Grupp 453"/>
            <p:cNvGrpSpPr/>
            <p:nvPr/>
          </p:nvGrpSpPr>
          <p:grpSpPr>
            <a:xfrm>
              <a:off x="5161850" y="5181600"/>
              <a:ext cx="460432" cy="285752"/>
              <a:chOff x="6172200" y="2743200"/>
              <a:chExt cx="460432" cy="285752"/>
            </a:xfrm>
          </p:grpSpPr>
          <p:sp>
            <p:nvSpPr>
              <p:cNvPr id="45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4" name="Grupp 456"/>
            <p:cNvGrpSpPr/>
            <p:nvPr/>
          </p:nvGrpSpPr>
          <p:grpSpPr>
            <a:xfrm>
              <a:off x="3866450" y="5962648"/>
              <a:ext cx="460432" cy="285752"/>
              <a:chOff x="6172200" y="2743200"/>
              <a:chExt cx="460432" cy="285752"/>
            </a:xfrm>
          </p:grpSpPr>
          <p:sp>
            <p:nvSpPr>
              <p:cNvPr id="45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5" name="Grupp 459"/>
            <p:cNvGrpSpPr/>
            <p:nvPr/>
          </p:nvGrpSpPr>
          <p:grpSpPr>
            <a:xfrm>
              <a:off x="4171250" y="5600696"/>
              <a:ext cx="460432" cy="285752"/>
              <a:chOff x="6172200" y="2743200"/>
              <a:chExt cx="460432" cy="285752"/>
            </a:xfrm>
          </p:grpSpPr>
          <p:sp>
            <p:nvSpPr>
              <p:cNvPr id="46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7" name="Grupp 462"/>
            <p:cNvGrpSpPr/>
            <p:nvPr/>
          </p:nvGrpSpPr>
          <p:grpSpPr>
            <a:xfrm>
              <a:off x="3866450" y="5581648"/>
              <a:ext cx="460432" cy="285752"/>
              <a:chOff x="6172200" y="2743200"/>
              <a:chExt cx="460432" cy="285752"/>
            </a:xfrm>
          </p:grpSpPr>
          <p:sp>
            <p:nvSpPr>
              <p:cNvPr id="46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8" name="Grupp 465"/>
            <p:cNvGrpSpPr/>
            <p:nvPr/>
          </p:nvGrpSpPr>
          <p:grpSpPr>
            <a:xfrm>
              <a:off x="4095050" y="5429248"/>
              <a:ext cx="460432" cy="285752"/>
              <a:chOff x="6172200" y="2743200"/>
              <a:chExt cx="460432" cy="285752"/>
            </a:xfrm>
          </p:grpSpPr>
          <p:sp>
            <p:nvSpPr>
              <p:cNvPr id="46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9" name="Grupp 468"/>
            <p:cNvGrpSpPr/>
            <p:nvPr/>
          </p:nvGrpSpPr>
          <p:grpSpPr>
            <a:xfrm>
              <a:off x="4399850" y="5810248"/>
              <a:ext cx="460432" cy="285752"/>
              <a:chOff x="6172200" y="2743200"/>
              <a:chExt cx="460432" cy="285752"/>
            </a:xfrm>
          </p:grpSpPr>
          <p:sp>
            <p:nvSpPr>
              <p:cNvPr id="47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0" name="Grupp 471"/>
            <p:cNvGrpSpPr/>
            <p:nvPr/>
          </p:nvGrpSpPr>
          <p:grpSpPr>
            <a:xfrm>
              <a:off x="4247450" y="5410200"/>
              <a:ext cx="460432" cy="285752"/>
              <a:chOff x="6172200" y="2743200"/>
              <a:chExt cx="460432" cy="285752"/>
            </a:xfrm>
          </p:grpSpPr>
          <p:sp>
            <p:nvSpPr>
              <p:cNvPr id="47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1" name="Grupp 474"/>
            <p:cNvGrpSpPr/>
            <p:nvPr/>
          </p:nvGrpSpPr>
          <p:grpSpPr>
            <a:xfrm>
              <a:off x="4174482" y="5334001"/>
              <a:ext cx="460432" cy="285752"/>
              <a:chOff x="6172200" y="2743200"/>
              <a:chExt cx="460432" cy="285752"/>
            </a:xfrm>
          </p:grpSpPr>
          <p:sp>
            <p:nvSpPr>
              <p:cNvPr id="47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2" name="Grupp 477"/>
            <p:cNvGrpSpPr/>
            <p:nvPr/>
          </p:nvGrpSpPr>
          <p:grpSpPr>
            <a:xfrm>
              <a:off x="3869682" y="5314953"/>
              <a:ext cx="460432" cy="285752"/>
              <a:chOff x="6172200" y="2743200"/>
              <a:chExt cx="460432" cy="285752"/>
            </a:xfrm>
          </p:grpSpPr>
          <p:sp>
            <p:nvSpPr>
              <p:cNvPr id="47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3" name="Grupp 480"/>
            <p:cNvGrpSpPr/>
            <p:nvPr/>
          </p:nvGrpSpPr>
          <p:grpSpPr>
            <a:xfrm>
              <a:off x="4098282" y="5162553"/>
              <a:ext cx="460432" cy="285752"/>
              <a:chOff x="6172200" y="2743200"/>
              <a:chExt cx="460432" cy="285752"/>
            </a:xfrm>
          </p:grpSpPr>
          <p:sp>
            <p:nvSpPr>
              <p:cNvPr id="48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4" name="Grupp 483"/>
            <p:cNvGrpSpPr/>
            <p:nvPr/>
          </p:nvGrpSpPr>
          <p:grpSpPr>
            <a:xfrm rot="717785">
              <a:off x="3589498" y="5130969"/>
              <a:ext cx="460432" cy="285752"/>
              <a:chOff x="6172200" y="2743200"/>
              <a:chExt cx="460432" cy="285752"/>
            </a:xfrm>
          </p:grpSpPr>
          <p:sp>
            <p:nvSpPr>
              <p:cNvPr id="48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5" name="Grupp 486"/>
            <p:cNvGrpSpPr/>
            <p:nvPr/>
          </p:nvGrpSpPr>
          <p:grpSpPr>
            <a:xfrm>
              <a:off x="3945882" y="4762505"/>
              <a:ext cx="460432" cy="285752"/>
              <a:chOff x="6172200" y="2743200"/>
              <a:chExt cx="460432" cy="285752"/>
            </a:xfrm>
          </p:grpSpPr>
          <p:sp>
            <p:nvSpPr>
              <p:cNvPr id="48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8" name="Grupp 489"/>
            <p:cNvGrpSpPr/>
            <p:nvPr/>
          </p:nvGrpSpPr>
          <p:grpSpPr>
            <a:xfrm>
              <a:off x="4171250" y="4629153"/>
              <a:ext cx="460432" cy="285752"/>
              <a:chOff x="6172200" y="2743200"/>
              <a:chExt cx="460432" cy="285752"/>
            </a:xfrm>
          </p:grpSpPr>
          <p:sp>
            <p:nvSpPr>
              <p:cNvPr id="49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9" name="Grupp 492"/>
            <p:cNvGrpSpPr/>
            <p:nvPr/>
          </p:nvGrpSpPr>
          <p:grpSpPr>
            <a:xfrm>
              <a:off x="3869682" y="4552953"/>
              <a:ext cx="460432" cy="285752"/>
              <a:chOff x="6172200" y="2743200"/>
              <a:chExt cx="460432" cy="285752"/>
            </a:xfrm>
          </p:grpSpPr>
          <p:sp>
            <p:nvSpPr>
              <p:cNvPr id="49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0" name="Grupp 495"/>
            <p:cNvGrpSpPr/>
            <p:nvPr/>
          </p:nvGrpSpPr>
          <p:grpSpPr>
            <a:xfrm rot="20708201">
              <a:off x="3593829" y="4683426"/>
              <a:ext cx="460432" cy="285752"/>
              <a:chOff x="6172200" y="2743200"/>
              <a:chExt cx="460432" cy="285752"/>
            </a:xfrm>
          </p:grpSpPr>
          <p:sp>
            <p:nvSpPr>
              <p:cNvPr id="49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1" name="Grupp 498"/>
            <p:cNvGrpSpPr/>
            <p:nvPr/>
          </p:nvGrpSpPr>
          <p:grpSpPr>
            <a:xfrm>
              <a:off x="4860282" y="6019800"/>
              <a:ext cx="460432" cy="285752"/>
              <a:chOff x="6172200" y="2743200"/>
              <a:chExt cx="460432" cy="285752"/>
            </a:xfrm>
          </p:grpSpPr>
          <p:sp>
            <p:nvSpPr>
              <p:cNvPr id="50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2" name="Grupp 501"/>
            <p:cNvGrpSpPr/>
            <p:nvPr/>
          </p:nvGrpSpPr>
          <p:grpSpPr>
            <a:xfrm>
              <a:off x="4174482" y="4933953"/>
              <a:ext cx="460432" cy="285752"/>
              <a:chOff x="6172200" y="2743200"/>
              <a:chExt cx="460432" cy="285752"/>
            </a:xfrm>
          </p:grpSpPr>
          <p:sp>
            <p:nvSpPr>
              <p:cNvPr id="50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4" name="Grupp 504"/>
            <p:cNvGrpSpPr/>
            <p:nvPr/>
          </p:nvGrpSpPr>
          <p:grpSpPr>
            <a:xfrm rot="717785">
              <a:off x="4046698" y="4540417"/>
              <a:ext cx="460432" cy="285752"/>
              <a:chOff x="6172200" y="2743200"/>
              <a:chExt cx="460432" cy="285752"/>
            </a:xfrm>
          </p:grpSpPr>
          <p:sp>
            <p:nvSpPr>
              <p:cNvPr id="50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5" name="Grupp 507"/>
            <p:cNvGrpSpPr/>
            <p:nvPr/>
          </p:nvGrpSpPr>
          <p:grpSpPr>
            <a:xfrm>
              <a:off x="3790250" y="5410201"/>
              <a:ext cx="460432" cy="285752"/>
              <a:chOff x="6172200" y="2743200"/>
              <a:chExt cx="460432" cy="285752"/>
            </a:xfrm>
          </p:grpSpPr>
          <p:sp>
            <p:nvSpPr>
              <p:cNvPr id="50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6" name="Grupp 510"/>
            <p:cNvGrpSpPr/>
            <p:nvPr/>
          </p:nvGrpSpPr>
          <p:grpSpPr>
            <a:xfrm>
              <a:off x="3942650" y="5391153"/>
              <a:ext cx="460432" cy="285752"/>
              <a:chOff x="6172200" y="2743200"/>
              <a:chExt cx="460432" cy="285752"/>
            </a:xfrm>
          </p:grpSpPr>
          <p:sp>
            <p:nvSpPr>
              <p:cNvPr id="51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7" name="Grupp 513"/>
            <p:cNvGrpSpPr/>
            <p:nvPr/>
          </p:nvGrpSpPr>
          <p:grpSpPr>
            <a:xfrm>
              <a:off x="3872914" y="5962647"/>
              <a:ext cx="460432" cy="285752"/>
              <a:chOff x="6172200" y="2743200"/>
              <a:chExt cx="460432" cy="285752"/>
            </a:xfrm>
          </p:grpSpPr>
          <p:sp>
            <p:nvSpPr>
              <p:cNvPr id="51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8" name="Grupp 516"/>
            <p:cNvGrpSpPr/>
            <p:nvPr/>
          </p:nvGrpSpPr>
          <p:grpSpPr>
            <a:xfrm>
              <a:off x="3872914" y="5581647"/>
              <a:ext cx="460432" cy="285752"/>
              <a:chOff x="6172200" y="2743200"/>
              <a:chExt cx="460432" cy="285752"/>
            </a:xfrm>
          </p:grpSpPr>
          <p:sp>
            <p:nvSpPr>
              <p:cNvPr id="51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9" name="Grupp 519"/>
            <p:cNvGrpSpPr/>
            <p:nvPr/>
          </p:nvGrpSpPr>
          <p:grpSpPr>
            <a:xfrm>
              <a:off x="3564882" y="6210295"/>
              <a:ext cx="460432" cy="285752"/>
              <a:chOff x="6172200" y="2743200"/>
              <a:chExt cx="460432" cy="285752"/>
            </a:xfrm>
          </p:grpSpPr>
          <p:sp>
            <p:nvSpPr>
              <p:cNvPr id="52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0" name="Grupp 522"/>
            <p:cNvGrpSpPr/>
            <p:nvPr/>
          </p:nvGrpSpPr>
          <p:grpSpPr>
            <a:xfrm>
              <a:off x="3869682" y="5848343"/>
              <a:ext cx="460432" cy="285752"/>
              <a:chOff x="6172200" y="2743200"/>
              <a:chExt cx="460432" cy="285752"/>
            </a:xfrm>
          </p:grpSpPr>
          <p:sp>
            <p:nvSpPr>
              <p:cNvPr id="52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1" name="Grupp 525"/>
            <p:cNvGrpSpPr/>
            <p:nvPr/>
          </p:nvGrpSpPr>
          <p:grpSpPr>
            <a:xfrm>
              <a:off x="3564882" y="5829295"/>
              <a:ext cx="460432" cy="285752"/>
              <a:chOff x="6172200" y="2743200"/>
              <a:chExt cx="460432" cy="285752"/>
            </a:xfrm>
          </p:grpSpPr>
          <p:sp>
            <p:nvSpPr>
              <p:cNvPr id="52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2" name="Grupp 528"/>
            <p:cNvGrpSpPr/>
            <p:nvPr/>
          </p:nvGrpSpPr>
          <p:grpSpPr>
            <a:xfrm>
              <a:off x="3793482" y="5676895"/>
              <a:ext cx="460432" cy="285752"/>
              <a:chOff x="6172200" y="2743200"/>
              <a:chExt cx="460432" cy="285752"/>
            </a:xfrm>
          </p:grpSpPr>
          <p:sp>
            <p:nvSpPr>
              <p:cNvPr id="53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3" name="Grupp 531"/>
            <p:cNvGrpSpPr/>
            <p:nvPr/>
          </p:nvGrpSpPr>
          <p:grpSpPr>
            <a:xfrm>
              <a:off x="3945882" y="5657847"/>
              <a:ext cx="460432" cy="285752"/>
              <a:chOff x="6172200" y="2743200"/>
              <a:chExt cx="460432" cy="285752"/>
            </a:xfrm>
          </p:grpSpPr>
          <p:sp>
            <p:nvSpPr>
              <p:cNvPr id="53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4" name="Grupp 534"/>
            <p:cNvGrpSpPr/>
            <p:nvPr/>
          </p:nvGrpSpPr>
          <p:grpSpPr>
            <a:xfrm>
              <a:off x="4479282" y="6248400"/>
              <a:ext cx="460432" cy="285752"/>
              <a:chOff x="6172200" y="2743200"/>
              <a:chExt cx="460432" cy="285752"/>
            </a:xfrm>
          </p:grpSpPr>
          <p:sp>
            <p:nvSpPr>
              <p:cNvPr id="53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5" name="Grupp 537"/>
            <p:cNvGrpSpPr/>
            <p:nvPr/>
          </p:nvGrpSpPr>
          <p:grpSpPr>
            <a:xfrm>
              <a:off x="3568114" y="5562600"/>
              <a:ext cx="460432" cy="285752"/>
              <a:chOff x="6172200" y="2743200"/>
              <a:chExt cx="460432" cy="285752"/>
            </a:xfrm>
          </p:grpSpPr>
          <p:sp>
            <p:nvSpPr>
              <p:cNvPr id="53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6" name="Grupp 540"/>
            <p:cNvGrpSpPr/>
            <p:nvPr/>
          </p:nvGrpSpPr>
          <p:grpSpPr>
            <a:xfrm>
              <a:off x="3488682" y="5657848"/>
              <a:ext cx="460432" cy="285752"/>
              <a:chOff x="6172200" y="2743200"/>
              <a:chExt cx="460432" cy="285752"/>
            </a:xfrm>
          </p:grpSpPr>
          <p:sp>
            <p:nvSpPr>
              <p:cNvPr id="54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7" name="Grupp 543"/>
            <p:cNvGrpSpPr/>
            <p:nvPr/>
          </p:nvGrpSpPr>
          <p:grpSpPr>
            <a:xfrm>
              <a:off x="4174482" y="6096000"/>
              <a:ext cx="460432" cy="285752"/>
              <a:chOff x="6172200" y="2743200"/>
              <a:chExt cx="460432" cy="285752"/>
            </a:xfrm>
          </p:grpSpPr>
          <p:sp>
            <p:nvSpPr>
              <p:cNvPr id="54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8" name="Grupp 546"/>
            <p:cNvGrpSpPr/>
            <p:nvPr/>
          </p:nvGrpSpPr>
          <p:grpSpPr>
            <a:xfrm>
              <a:off x="4326882" y="3886200"/>
              <a:ext cx="460432" cy="285752"/>
              <a:chOff x="6172200" y="2743200"/>
              <a:chExt cx="460432" cy="285752"/>
            </a:xfrm>
          </p:grpSpPr>
          <p:sp>
            <p:nvSpPr>
              <p:cNvPr id="54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9" name="Grupp 549"/>
            <p:cNvGrpSpPr/>
            <p:nvPr/>
          </p:nvGrpSpPr>
          <p:grpSpPr>
            <a:xfrm>
              <a:off x="4326882" y="3657600"/>
              <a:ext cx="460432" cy="285752"/>
              <a:chOff x="6172200" y="2743200"/>
              <a:chExt cx="460432" cy="285752"/>
            </a:xfrm>
          </p:grpSpPr>
          <p:sp>
            <p:nvSpPr>
              <p:cNvPr id="55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0" name="Grupp 552"/>
            <p:cNvGrpSpPr/>
            <p:nvPr/>
          </p:nvGrpSpPr>
          <p:grpSpPr>
            <a:xfrm rot="20708201">
              <a:off x="4051029" y="4016673"/>
              <a:ext cx="460432" cy="285752"/>
              <a:chOff x="6172200" y="2743200"/>
              <a:chExt cx="460432" cy="285752"/>
            </a:xfrm>
          </p:grpSpPr>
          <p:sp>
            <p:nvSpPr>
              <p:cNvPr id="55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3" name="Grupp 555"/>
            <p:cNvGrpSpPr/>
            <p:nvPr/>
          </p:nvGrpSpPr>
          <p:grpSpPr>
            <a:xfrm>
              <a:off x="4098282" y="4076705"/>
              <a:ext cx="460432" cy="285752"/>
              <a:chOff x="6172200" y="2743200"/>
              <a:chExt cx="460432" cy="285752"/>
            </a:xfrm>
          </p:grpSpPr>
          <p:sp>
            <p:nvSpPr>
              <p:cNvPr id="55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6" name="Grupp 558"/>
            <p:cNvGrpSpPr/>
            <p:nvPr/>
          </p:nvGrpSpPr>
          <p:grpSpPr>
            <a:xfrm>
              <a:off x="4323650" y="3943353"/>
              <a:ext cx="460432" cy="285752"/>
              <a:chOff x="6172200" y="2743200"/>
              <a:chExt cx="460432" cy="285752"/>
            </a:xfrm>
          </p:grpSpPr>
          <p:sp>
            <p:nvSpPr>
              <p:cNvPr id="56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9" name="Grupp 561"/>
            <p:cNvGrpSpPr/>
            <p:nvPr/>
          </p:nvGrpSpPr>
          <p:grpSpPr>
            <a:xfrm>
              <a:off x="4707882" y="3886200"/>
              <a:ext cx="460432" cy="285752"/>
              <a:chOff x="6172200" y="2743200"/>
              <a:chExt cx="460432" cy="285752"/>
            </a:xfrm>
          </p:grpSpPr>
          <p:sp>
            <p:nvSpPr>
              <p:cNvPr id="56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2" name="Grupp 564"/>
            <p:cNvGrpSpPr/>
            <p:nvPr/>
          </p:nvGrpSpPr>
          <p:grpSpPr>
            <a:xfrm rot="20708201">
              <a:off x="3670028" y="4092872"/>
              <a:ext cx="460432" cy="285752"/>
              <a:chOff x="6172200" y="2743200"/>
              <a:chExt cx="460432" cy="285752"/>
            </a:xfrm>
          </p:grpSpPr>
          <p:sp>
            <p:nvSpPr>
              <p:cNvPr id="56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5" name="Grupp 567"/>
            <p:cNvGrpSpPr/>
            <p:nvPr/>
          </p:nvGrpSpPr>
          <p:grpSpPr>
            <a:xfrm>
              <a:off x="4326882" y="4248153"/>
              <a:ext cx="460432" cy="285752"/>
              <a:chOff x="6172200" y="2743200"/>
              <a:chExt cx="460432" cy="285752"/>
            </a:xfrm>
          </p:grpSpPr>
          <p:sp>
            <p:nvSpPr>
              <p:cNvPr id="56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8" name="Grupp 570"/>
            <p:cNvGrpSpPr/>
            <p:nvPr/>
          </p:nvGrpSpPr>
          <p:grpSpPr>
            <a:xfrm rot="717785">
              <a:off x="5037297" y="3854617"/>
              <a:ext cx="460432" cy="285752"/>
              <a:chOff x="6172200" y="2743200"/>
              <a:chExt cx="460432" cy="285752"/>
            </a:xfrm>
          </p:grpSpPr>
          <p:sp>
            <p:nvSpPr>
              <p:cNvPr id="57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94" name="Svängd 593"/>
          <p:cNvSpPr/>
          <p:nvPr/>
        </p:nvSpPr>
        <p:spPr bwMode="auto">
          <a:xfrm rot="5400000">
            <a:off x="3462305" y="1719295"/>
            <a:ext cx="1676400" cy="1590610"/>
          </a:xfrm>
          <a:prstGeom prst="bentArrow">
            <a:avLst/>
          </a:prstGeom>
          <a:solidFill>
            <a:srgbClr val="7F7F7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171" name="Grupp 592"/>
          <p:cNvGrpSpPr/>
          <p:nvPr/>
        </p:nvGrpSpPr>
        <p:grpSpPr>
          <a:xfrm>
            <a:off x="228600" y="1219200"/>
            <a:ext cx="1320798" cy="6248400"/>
            <a:chOff x="228600" y="1219200"/>
            <a:chExt cx="1320798" cy="6248400"/>
          </a:xfrm>
        </p:grpSpPr>
        <p:sp>
          <p:nvSpPr>
            <p:cNvPr id="8" name="AutoShape 71"/>
            <p:cNvSpPr>
              <a:spLocks noChangeArrowheads="1"/>
            </p:cNvSpPr>
            <p:nvPr/>
          </p:nvSpPr>
          <p:spPr bwMode="auto">
            <a:xfrm rot="10800000" flipH="1">
              <a:off x="228600" y="1219200"/>
              <a:ext cx="1320798" cy="6248400"/>
            </a:xfrm>
            <a:prstGeom prst="verticalScroll">
              <a:avLst>
                <a:gd name="adj" fmla="val 1250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grpSp>
          <p:nvGrpSpPr>
            <p:cNvPr id="174" name="Grupp 149"/>
            <p:cNvGrpSpPr/>
            <p:nvPr/>
          </p:nvGrpSpPr>
          <p:grpSpPr>
            <a:xfrm>
              <a:off x="689032" y="6191248"/>
              <a:ext cx="460432" cy="285752"/>
              <a:chOff x="6172200" y="2743200"/>
              <a:chExt cx="460432" cy="285752"/>
            </a:xfrm>
          </p:grpSpPr>
          <p:sp>
            <p:nvSpPr>
              <p:cNvPr id="15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7" name="Grupp 152"/>
            <p:cNvGrpSpPr/>
            <p:nvPr/>
          </p:nvGrpSpPr>
          <p:grpSpPr>
            <a:xfrm>
              <a:off x="536632" y="6038848"/>
              <a:ext cx="460432" cy="285752"/>
              <a:chOff x="6172200" y="2743200"/>
              <a:chExt cx="460432" cy="285752"/>
            </a:xfrm>
          </p:grpSpPr>
          <p:sp>
            <p:nvSpPr>
              <p:cNvPr id="15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0" name="Grupp 155"/>
            <p:cNvGrpSpPr/>
            <p:nvPr/>
          </p:nvGrpSpPr>
          <p:grpSpPr>
            <a:xfrm>
              <a:off x="762000" y="5886448"/>
              <a:ext cx="460432" cy="285752"/>
              <a:chOff x="6172200" y="2743200"/>
              <a:chExt cx="460432" cy="285752"/>
            </a:xfrm>
          </p:grpSpPr>
          <p:sp>
            <p:nvSpPr>
              <p:cNvPr id="15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3" name="Grupp 158"/>
            <p:cNvGrpSpPr/>
            <p:nvPr/>
          </p:nvGrpSpPr>
          <p:grpSpPr>
            <a:xfrm>
              <a:off x="609600" y="5753096"/>
              <a:ext cx="460432" cy="285752"/>
              <a:chOff x="6172200" y="2743200"/>
              <a:chExt cx="460432" cy="285752"/>
            </a:xfrm>
          </p:grpSpPr>
          <p:sp>
            <p:nvSpPr>
              <p:cNvPr id="16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6" name="Grupp 161"/>
            <p:cNvGrpSpPr/>
            <p:nvPr/>
          </p:nvGrpSpPr>
          <p:grpSpPr>
            <a:xfrm>
              <a:off x="765232" y="5581648"/>
              <a:ext cx="460432" cy="285752"/>
              <a:chOff x="6172200" y="2743200"/>
              <a:chExt cx="460432" cy="285752"/>
            </a:xfrm>
          </p:grpSpPr>
          <p:sp>
            <p:nvSpPr>
              <p:cNvPr id="16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9" name="Grupp 164"/>
            <p:cNvGrpSpPr/>
            <p:nvPr/>
          </p:nvGrpSpPr>
          <p:grpSpPr>
            <a:xfrm>
              <a:off x="838200" y="5505448"/>
              <a:ext cx="460432" cy="285752"/>
              <a:chOff x="6172200" y="2743200"/>
              <a:chExt cx="460432" cy="285752"/>
            </a:xfrm>
          </p:grpSpPr>
          <p:sp>
            <p:nvSpPr>
              <p:cNvPr id="16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2" name="Grupp 167"/>
            <p:cNvGrpSpPr/>
            <p:nvPr/>
          </p:nvGrpSpPr>
          <p:grpSpPr>
            <a:xfrm>
              <a:off x="536632" y="5429248"/>
              <a:ext cx="460432" cy="285752"/>
              <a:chOff x="6172200" y="2743200"/>
              <a:chExt cx="460432" cy="285752"/>
            </a:xfrm>
          </p:grpSpPr>
          <p:sp>
            <p:nvSpPr>
              <p:cNvPr id="16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5" name="Grupp 170"/>
            <p:cNvGrpSpPr/>
            <p:nvPr/>
          </p:nvGrpSpPr>
          <p:grpSpPr>
            <a:xfrm>
              <a:off x="689032" y="5276848"/>
              <a:ext cx="460432" cy="285752"/>
              <a:chOff x="6172200" y="2743200"/>
              <a:chExt cx="460432" cy="285752"/>
            </a:xfrm>
          </p:grpSpPr>
          <p:sp>
            <p:nvSpPr>
              <p:cNvPr id="17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8" name="Grupp 173"/>
            <p:cNvGrpSpPr/>
            <p:nvPr/>
          </p:nvGrpSpPr>
          <p:grpSpPr>
            <a:xfrm>
              <a:off x="841432" y="5124448"/>
              <a:ext cx="460432" cy="285752"/>
              <a:chOff x="6172200" y="2743200"/>
              <a:chExt cx="460432" cy="285752"/>
            </a:xfrm>
          </p:grpSpPr>
          <p:sp>
            <p:nvSpPr>
              <p:cNvPr id="17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1" name="Grupp 176"/>
            <p:cNvGrpSpPr/>
            <p:nvPr/>
          </p:nvGrpSpPr>
          <p:grpSpPr>
            <a:xfrm>
              <a:off x="536632" y="5200648"/>
              <a:ext cx="460432" cy="285752"/>
              <a:chOff x="6172200" y="2743200"/>
              <a:chExt cx="460432" cy="285752"/>
            </a:xfrm>
          </p:grpSpPr>
          <p:sp>
            <p:nvSpPr>
              <p:cNvPr id="17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4" name="Grupp 179"/>
            <p:cNvGrpSpPr/>
            <p:nvPr/>
          </p:nvGrpSpPr>
          <p:grpSpPr>
            <a:xfrm>
              <a:off x="612832" y="4972048"/>
              <a:ext cx="460432" cy="285752"/>
              <a:chOff x="6172200" y="2743200"/>
              <a:chExt cx="460432" cy="285752"/>
            </a:xfrm>
          </p:grpSpPr>
          <p:sp>
            <p:nvSpPr>
              <p:cNvPr id="18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7" name="Grupp 182"/>
            <p:cNvGrpSpPr/>
            <p:nvPr/>
          </p:nvGrpSpPr>
          <p:grpSpPr>
            <a:xfrm>
              <a:off x="765232" y="4838696"/>
              <a:ext cx="460432" cy="285752"/>
              <a:chOff x="6172200" y="2743200"/>
              <a:chExt cx="460432" cy="285752"/>
            </a:xfrm>
          </p:grpSpPr>
          <p:sp>
            <p:nvSpPr>
              <p:cNvPr id="18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0" name="Grupp 185"/>
            <p:cNvGrpSpPr/>
            <p:nvPr/>
          </p:nvGrpSpPr>
          <p:grpSpPr>
            <a:xfrm>
              <a:off x="460432" y="4667248"/>
              <a:ext cx="460432" cy="285752"/>
              <a:chOff x="6172200" y="2743200"/>
              <a:chExt cx="460432" cy="285752"/>
            </a:xfrm>
          </p:grpSpPr>
          <p:sp>
            <p:nvSpPr>
              <p:cNvPr id="18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3" name="Grupp 188"/>
            <p:cNvGrpSpPr/>
            <p:nvPr/>
          </p:nvGrpSpPr>
          <p:grpSpPr>
            <a:xfrm>
              <a:off x="612832" y="4514848"/>
              <a:ext cx="460432" cy="285752"/>
              <a:chOff x="6172200" y="2743200"/>
              <a:chExt cx="460432" cy="285752"/>
            </a:xfrm>
          </p:grpSpPr>
          <p:sp>
            <p:nvSpPr>
              <p:cNvPr id="19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6" name="Grupp 191"/>
            <p:cNvGrpSpPr/>
            <p:nvPr/>
          </p:nvGrpSpPr>
          <p:grpSpPr>
            <a:xfrm>
              <a:off x="765232" y="4362448"/>
              <a:ext cx="460432" cy="285752"/>
              <a:chOff x="6172200" y="2743200"/>
              <a:chExt cx="460432" cy="285752"/>
            </a:xfrm>
          </p:grpSpPr>
          <p:sp>
            <p:nvSpPr>
              <p:cNvPr id="19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9" name="Grupp 194"/>
            <p:cNvGrpSpPr/>
            <p:nvPr/>
          </p:nvGrpSpPr>
          <p:grpSpPr>
            <a:xfrm>
              <a:off x="838200" y="4648200"/>
              <a:ext cx="460432" cy="285752"/>
              <a:chOff x="6172200" y="2743200"/>
              <a:chExt cx="460432" cy="285752"/>
            </a:xfrm>
          </p:grpSpPr>
          <p:sp>
            <p:nvSpPr>
              <p:cNvPr id="19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2" name="Grupp 197"/>
            <p:cNvGrpSpPr/>
            <p:nvPr/>
          </p:nvGrpSpPr>
          <p:grpSpPr>
            <a:xfrm>
              <a:off x="917632" y="4152896"/>
              <a:ext cx="460432" cy="285752"/>
              <a:chOff x="6172200" y="2743200"/>
              <a:chExt cx="460432" cy="285752"/>
            </a:xfrm>
          </p:grpSpPr>
          <p:sp>
            <p:nvSpPr>
              <p:cNvPr id="19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5" name="Grupp 200"/>
            <p:cNvGrpSpPr/>
            <p:nvPr/>
          </p:nvGrpSpPr>
          <p:grpSpPr>
            <a:xfrm>
              <a:off x="612832" y="4133848"/>
              <a:ext cx="460432" cy="285752"/>
              <a:chOff x="6172200" y="2743200"/>
              <a:chExt cx="460432" cy="285752"/>
            </a:xfrm>
          </p:grpSpPr>
          <p:sp>
            <p:nvSpPr>
              <p:cNvPr id="20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8" name="Grupp 203"/>
            <p:cNvGrpSpPr/>
            <p:nvPr/>
          </p:nvGrpSpPr>
          <p:grpSpPr>
            <a:xfrm>
              <a:off x="841432" y="3981448"/>
              <a:ext cx="460432" cy="285752"/>
              <a:chOff x="6172200" y="2743200"/>
              <a:chExt cx="460432" cy="285752"/>
            </a:xfrm>
          </p:grpSpPr>
          <p:sp>
            <p:nvSpPr>
              <p:cNvPr id="20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1" name="Grupp 206"/>
            <p:cNvGrpSpPr/>
            <p:nvPr/>
          </p:nvGrpSpPr>
          <p:grpSpPr>
            <a:xfrm>
              <a:off x="612832" y="3924296"/>
              <a:ext cx="460432" cy="285752"/>
              <a:chOff x="6172200" y="2743200"/>
              <a:chExt cx="460432" cy="285752"/>
            </a:xfrm>
          </p:grpSpPr>
          <p:sp>
            <p:nvSpPr>
              <p:cNvPr id="20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4" name="Grupp 209"/>
            <p:cNvGrpSpPr/>
            <p:nvPr/>
          </p:nvGrpSpPr>
          <p:grpSpPr>
            <a:xfrm>
              <a:off x="841432" y="3771896"/>
              <a:ext cx="460432" cy="285752"/>
              <a:chOff x="6172200" y="2743200"/>
              <a:chExt cx="460432" cy="285752"/>
            </a:xfrm>
          </p:grpSpPr>
          <p:sp>
            <p:nvSpPr>
              <p:cNvPr id="21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7" name="Grupp 212"/>
            <p:cNvGrpSpPr/>
            <p:nvPr/>
          </p:nvGrpSpPr>
          <p:grpSpPr>
            <a:xfrm>
              <a:off x="689032" y="3581400"/>
              <a:ext cx="460432" cy="285752"/>
              <a:chOff x="6172200" y="2743200"/>
              <a:chExt cx="460432" cy="285752"/>
            </a:xfrm>
          </p:grpSpPr>
          <p:sp>
            <p:nvSpPr>
              <p:cNvPr id="21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0" name="Grupp 215"/>
            <p:cNvGrpSpPr/>
            <p:nvPr/>
          </p:nvGrpSpPr>
          <p:grpSpPr>
            <a:xfrm>
              <a:off x="914400" y="3448048"/>
              <a:ext cx="460432" cy="285752"/>
              <a:chOff x="6172200" y="2743200"/>
              <a:chExt cx="460432" cy="285752"/>
            </a:xfrm>
          </p:grpSpPr>
          <p:sp>
            <p:nvSpPr>
              <p:cNvPr id="21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3" name="Grupp 218"/>
            <p:cNvGrpSpPr/>
            <p:nvPr/>
          </p:nvGrpSpPr>
          <p:grpSpPr>
            <a:xfrm>
              <a:off x="612832" y="3371848"/>
              <a:ext cx="460432" cy="285752"/>
              <a:chOff x="6172200" y="2743200"/>
              <a:chExt cx="460432" cy="285752"/>
            </a:xfrm>
          </p:grpSpPr>
          <p:sp>
            <p:nvSpPr>
              <p:cNvPr id="22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6" name="Grupp 221"/>
            <p:cNvGrpSpPr/>
            <p:nvPr/>
          </p:nvGrpSpPr>
          <p:grpSpPr>
            <a:xfrm>
              <a:off x="765232" y="3219448"/>
              <a:ext cx="460432" cy="285752"/>
              <a:chOff x="6172200" y="2743200"/>
              <a:chExt cx="460432" cy="285752"/>
            </a:xfrm>
          </p:grpSpPr>
          <p:sp>
            <p:nvSpPr>
              <p:cNvPr id="22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9" name="Grupp 224"/>
            <p:cNvGrpSpPr/>
            <p:nvPr/>
          </p:nvGrpSpPr>
          <p:grpSpPr>
            <a:xfrm>
              <a:off x="917632" y="3067048"/>
              <a:ext cx="460432" cy="285752"/>
              <a:chOff x="6172200" y="2743200"/>
              <a:chExt cx="460432" cy="285752"/>
            </a:xfrm>
          </p:grpSpPr>
          <p:sp>
            <p:nvSpPr>
              <p:cNvPr id="22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2" name="Grupp 227"/>
            <p:cNvGrpSpPr/>
            <p:nvPr/>
          </p:nvGrpSpPr>
          <p:grpSpPr>
            <a:xfrm>
              <a:off x="612832" y="3143248"/>
              <a:ext cx="460432" cy="285752"/>
              <a:chOff x="6172200" y="2743200"/>
              <a:chExt cx="460432" cy="285752"/>
            </a:xfrm>
          </p:grpSpPr>
          <p:sp>
            <p:nvSpPr>
              <p:cNvPr id="22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5" name="Grupp 230"/>
            <p:cNvGrpSpPr/>
            <p:nvPr/>
          </p:nvGrpSpPr>
          <p:grpSpPr>
            <a:xfrm>
              <a:off x="689032" y="2914648"/>
              <a:ext cx="460432" cy="285752"/>
              <a:chOff x="6172200" y="2743200"/>
              <a:chExt cx="460432" cy="285752"/>
            </a:xfrm>
          </p:grpSpPr>
          <p:sp>
            <p:nvSpPr>
              <p:cNvPr id="23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8" name="Grupp 233"/>
            <p:cNvGrpSpPr/>
            <p:nvPr/>
          </p:nvGrpSpPr>
          <p:grpSpPr>
            <a:xfrm>
              <a:off x="841432" y="2781296"/>
              <a:ext cx="460432" cy="285752"/>
              <a:chOff x="6172200" y="2743200"/>
              <a:chExt cx="460432" cy="285752"/>
            </a:xfrm>
          </p:grpSpPr>
          <p:sp>
            <p:nvSpPr>
              <p:cNvPr id="23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1" name="Grupp 236"/>
            <p:cNvGrpSpPr/>
            <p:nvPr/>
          </p:nvGrpSpPr>
          <p:grpSpPr>
            <a:xfrm>
              <a:off x="536632" y="2609848"/>
              <a:ext cx="460432" cy="285752"/>
              <a:chOff x="6172200" y="2743200"/>
              <a:chExt cx="460432" cy="285752"/>
            </a:xfrm>
          </p:grpSpPr>
          <p:sp>
            <p:nvSpPr>
              <p:cNvPr id="23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4" name="Grupp 239"/>
            <p:cNvGrpSpPr/>
            <p:nvPr/>
          </p:nvGrpSpPr>
          <p:grpSpPr>
            <a:xfrm>
              <a:off x="689032" y="6572248"/>
              <a:ext cx="460432" cy="285752"/>
              <a:chOff x="6172200" y="2743200"/>
              <a:chExt cx="460432" cy="285752"/>
            </a:xfrm>
          </p:grpSpPr>
          <p:sp>
            <p:nvSpPr>
              <p:cNvPr id="24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7" name="Grupp 242"/>
            <p:cNvGrpSpPr/>
            <p:nvPr/>
          </p:nvGrpSpPr>
          <p:grpSpPr>
            <a:xfrm>
              <a:off x="536632" y="6438904"/>
              <a:ext cx="460432" cy="285752"/>
              <a:chOff x="6172200" y="2743200"/>
              <a:chExt cx="460432" cy="285752"/>
            </a:xfrm>
          </p:grpSpPr>
          <p:sp>
            <p:nvSpPr>
              <p:cNvPr id="24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0" name="Grupp 245"/>
            <p:cNvGrpSpPr/>
            <p:nvPr/>
          </p:nvGrpSpPr>
          <p:grpSpPr>
            <a:xfrm>
              <a:off x="685800" y="2362200"/>
              <a:ext cx="460432" cy="285752"/>
              <a:chOff x="6172200" y="2743200"/>
              <a:chExt cx="460432" cy="285752"/>
            </a:xfrm>
          </p:grpSpPr>
          <p:sp>
            <p:nvSpPr>
              <p:cNvPr id="24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3" name="Grupp 248"/>
            <p:cNvGrpSpPr/>
            <p:nvPr/>
          </p:nvGrpSpPr>
          <p:grpSpPr>
            <a:xfrm>
              <a:off x="914400" y="2209800"/>
              <a:ext cx="460432" cy="285752"/>
              <a:chOff x="6172200" y="2743200"/>
              <a:chExt cx="460432" cy="285752"/>
            </a:xfrm>
          </p:grpSpPr>
          <p:sp>
            <p:nvSpPr>
              <p:cNvPr id="25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4" name="Grupp 251"/>
            <p:cNvGrpSpPr/>
            <p:nvPr/>
          </p:nvGrpSpPr>
          <p:grpSpPr>
            <a:xfrm>
              <a:off x="533400" y="2114552"/>
              <a:ext cx="460432" cy="285752"/>
              <a:chOff x="6172200" y="2743200"/>
              <a:chExt cx="460432" cy="285752"/>
            </a:xfrm>
          </p:grpSpPr>
          <p:sp>
            <p:nvSpPr>
              <p:cNvPr id="25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6" name="Grupp 254"/>
            <p:cNvGrpSpPr/>
            <p:nvPr/>
          </p:nvGrpSpPr>
          <p:grpSpPr>
            <a:xfrm>
              <a:off x="758768" y="1981200"/>
              <a:ext cx="460432" cy="285752"/>
              <a:chOff x="6172200" y="2743200"/>
              <a:chExt cx="460432" cy="285752"/>
            </a:xfrm>
          </p:grpSpPr>
          <p:sp>
            <p:nvSpPr>
              <p:cNvPr id="25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9" name="Grupp 257"/>
            <p:cNvGrpSpPr/>
            <p:nvPr/>
          </p:nvGrpSpPr>
          <p:grpSpPr>
            <a:xfrm>
              <a:off x="457200" y="1905000"/>
              <a:ext cx="460432" cy="285752"/>
              <a:chOff x="6172200" y="2743200"/>
              <a:chExt cx="460432" cy="285752"/>
            </a:xfrm>
          </p:grpSpPr>
          <p:sp>
            <p:nvSpPr>
              <p:cNvPr id="25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2" name="Grupp 260"/>
            <p:cNvGrpSpPr/>
            <p:nvPr/>
          </p:nvGrpSpPr>
          <p:grpSpPr>
            <a:xfrm>
              <a:off x="609600" y="1752600"/>
              <a:ext cx="460432" cy="285752"/>
              <a:chOff x="6172200" y="2743200"/>
              <a:chExt cx="460432" cy="285752"/>
            </a:xfrm>
          </p:grpSpPr>
          <p:sp>
            <p:nvSpPr>
              <p:cNvPr id="26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5" name="Grupp 263"/>
            <p:cNvGrpSpPr/>
            <p:nvPr/>
          </p:nvGrpSpPr>
          <p:grpSpPr>
            <a:xfrm>
              <a:off x="838200" y="1600200"/>
              <a:ext cx="460432" cy="285752"/>
              <a:chOff x="6172200" y="2743200"/>
              <a:chExt cx="460432" cy="285752"/>
            </a:xfrm>
          </p:grpSpPr>
          <p:sp>
            <p:nvSpPr>
              <p:cNvPr id="26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8" name="Grupp 266"/>
            <p:cNvGrpSpPr/>
            <p:nvPr/>
          </p:nvGrpSpPr>
          <p:grpSpPr>
            <a:xfrm>
              <a:off x="536632" y="1524000"/>
              <a:ext cx="460432" cy="285752"/>
              <a:chOff x="6172200" y="2743200"/>
              <a:chExt cx="460432" cy="285752"/>
            </a:xfrm>
          </p:grpSpPr>
          <p:sp>
            <p:nvSpPr>
              <p:cNvPr id="26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9" name="Grupp 269"/>
            <p:cNvGrpSpPr/>
            <p:nvPr/>
          </p:nvGrpSpPr>
          <p:grpSpPr>
            <a:xfrm>
              <a:off x="689032" y="1371600"/>
              <a:ext cx="460432" cy="285752"/>
              <a:chOff x="6172200" y="2743200"/>
              <a:chExt cx="460432" cy="285752"/>
            </a:xfrm>
          </p:grpSpPr>
          <p:sp>
            <p:nvSpPr>
              <p:cNvPr id="27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0" name="Grupp 594"/>
            <p:cNvGrpSpPr/>
            <p:nvPr/>
          </p:nvGrpSpPr>
          <p:grpSpPr>
            <a:xfrm>
              <a:off x="533400" y="4038600"/>
              <a:ext cx="460432" cy="285752"/>
              <a:chOff x="6172200" y="2743200"/>
              <a:chExt cx="460432" cy="285752"/>
            </a:xfrm>
          </p:grpSpPr>
          <p:sp>
            <p:nvSpPr>
              <p:cNvPr id="59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1" name="Grupp 597"/>
            <p:cNvGrpSpPr/>
            <p:nvPr/>
          </p:nvGrpSpPr>
          <p:grpSpPr>
            <a:xfrm>
              <a:off x="533400" y="3829048"/>
              <a:ext cx="460432" cy="285752"/>
              <a:chOff x="6172200" y="2743200"/>
              <a:chExt cx="460432" cy="285752"/>
            </a:xfrm>
          </p:grpSpPr>
          <p:sp>
            <p:nvSpPr>
              <p:cNvPr id="59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2" name="Grupp 600"/>
            <p:cNvGrpSpPr/>
            <p:nvPr/>
          </p:nvGrpSpPr>
          <p:grpSpPr>
            <a:xfrm>
              <a:off x="381000" y="3638552"/>
              <a:ext cx="460432" cy="285752"/>
              <a:chOff x="6172200" y="2743200"/>
              <a:chExt cx="460432" cy="285752"/>
            </a:xfrm>
          </p:grpSpPr>
          <p:sp>
            <p:nvSpPr>
              <p:cNvPr id="60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3" name="Grupp 603"/>
            <p:cNvGrpSpPr/>
            <p:nvPr/>
          </p:nvGrpSpPr>
          <p:grpSpPr>
            <a:xfrm>
              <a:off x="606368" y="3505200"/>
              <a:ext cx="460432" cy="285752"/>
              <a:chOff x="6172200" y="2743200"/>
              <a:chExt cx="460432" cy="285752"/>
            </a:xfrm>
          </p:grpSpPr>
          <p:sp>
            <p:nvSpPr>
              <p:cNvPr id="60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4" name="Grupp 606"/>
            <p:cNvGrpSpPr/>
            <p:nvPr/>
          </p:nvGrpSpPr>
          <p:grpSpPr>
            <a:xfrm>
              <a:off x="838200" y="2895600"/>
              <a:ext cx="460432" cy="285752"/>
              <a:chOff x="6172200" y="2743200"/>
              <a:chExt cx="460432" cy="285752"/>
            </a:xfrm>
          </p:grpSpPr>
          <p:sp>
            <p:nvSpPr>
              <p:cNvPr id="60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5" name="Grupp 609"/>
            <p:cNvGrpSpPr/>
            <p:nvPr/>
          </p:nvGrpSpPr>
          <p:grpSpPr>
            <a:xfrm>
              <a:off x="838200" y="2686048"/>
              <a:ext cx="460432" cy="285752"/>
              <a:chOff x="6172200" y="2743200"/>
              <a:chExt cx="460432" cy="285752"/>
            </a:xfrm>
          </p:grpSpPr>
          <p:sp>
            <p:nvSpPr>
              <p:cNvPr id="61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6" name="Grupp 612"/>
            <p:cNvGrpSpPr/>
            <p:nvPr/>
          </p:nvGrpSpPr>
          <p:grpSpPr>
            <a:xfrm>
              <a:off x="685800" y="2495552"/>
              <a:ext cx="460432" cy="285752"/>
              <a:chOff x="6172200" y="2743200"/>
              <a:chExt cx="460432" cy="285752"/>
            </a:xfrm>
          </p:grpSpPr>
          <p:sp>
            <p:nvSpPr>
              <p:cNvPr id="61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7" name="Grupp 615"/>
            <p:cNvGrpSpPr/>
            <p:nvPr/>
          </p:nvGrpSpPr>
          <p:grpSpPr>
            <a:xfrm>
              <a:off x="911168" y="2362200"/>
              <a:ext cx="460432" cy="285752"/>
              <a:chOff x="6172200" y="2743200"/>
              <a:chExt cx="460432" cy="285752"/>
            </a:xfrm>
          </p:grpSpPr>
          <p:sp>
            <p:nvSpPr>
              <p:cNvPr id="61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8" name="Grupp 618"/>
            <p:cNvGrpSpPr/>
            <p:nvPr/>
          </p:nvGrpSpPr>
          <p:grpSpPr>
            <a:xfrm>
              <a:off x="841432" y="6934200"/>
              <a:ext cx="460432" cy="285752"/>
              <a:chOff x="6172200" y="2743200"/>
              <a:chExt cx="460432" cy="285752"/>
            </a:xfrm>
          </p:grpSpPr>
          <p:sp>
            <p:nvSpPr>
              <p:cNvPr id="62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9" name="Grupp 621"/>
            <p:cNvGrpSpPr/>
            <p:nvPr/>
          </p:nvGrpSpPr>
          <p:grpSpPr>
            <a:xfrm>
              <a:off x="841432" y="6724648"/>
              <a:ext cx="460432" cy="285752"/>
              <a:chOff x="6172200" y="2743200"/>
              <a:chExt cx="460432" cy="285752"/>
            </a:xfrm>
          </p:grpSpPr>
          <p:sp>
            <p:nvSpPr>
              <p:cNvPr id="62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0" name="Grupp 624"/>
            <p:cNvGrpSpPr/>
            <p:nvPr/>
          </p:nvGrpSpPr>
          <p:grpSpPr>
            <a:xfrm>
              <a:off x="689032" y="6534152"/>
              <a:ext cx="460432" cy="285752"/>
              <a:chOff x="6172200" y="2743200"/>
              <a:chExt cx="460432" cy="285752"/>
            </a:xfrm>
          </p:grpSpPr>
          <p:sp>
            <p:nvSpPr>
              <p:cNvPr id="626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7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1" name="Grupp 627"/>
            <p:cNvGrpSpPr/>
            <p:nvPr/>
          </p:nvGrpSpPr>
          <p:grpSpPr>
            <a:xfrm>
              <a:off x="914400" y="6400800"/>
              <a:ext cx="460432" cy="285752"/>
              <a:chOff x="6172200" y="2743200"/>
              <a:chExt cx="460432" cy="285752"/>
            </a:xfrm>
          </p:grpSpPr>
          <p:sp>
            <p:nvSpPr>
              <p:cNvPr id="629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0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2" name="Grupp 630"/>
            <p:cNvGrpSpPr/>
            <p:nvPr/>
          </p:nvGrpSpPr>
          <p:grpSpPr>
            <a:xfrm>
              <a:off x="838200" y="5943600"/>
              <a:ext cx="460432" cy="285752"/>
              <a:chOff x="6172200" y="2743200"/>
              <a:chExt cx="460432" cy="285752"/>
            </a:xfrm>
          </p:grpSpPr>
          <p:sp>
            <p:nvSpPr>
              <p:cNvPr id="632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3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3" name="Grupp 633"/>
            <p:cNvGrpSpPr/>
            <p:nvPr/>
          </p:nvGrpSpPr>
          <p:grpSpPr>
            <a:xfrm>
              <a:off x="838200" y="5734048"/>
              <a:ext cx="460432" cy="285752"/>
              <a:chOff x="6172200" y="2743200"/>
              <a:chExt cx="460432" cy="285752"/>
            </a:xfrm>
          </p:grpSpPr>
          <p:sp>
            <p:nvSpPr>
              <p:cNvPr id="635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6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4" name="Grupp 636"/>
            <p:cNvGrpSpPr/>
            <p:nvPr/>
          </p:nvGrpSpPr>
          <p:grpSpPr>
            <a:xfrm>
              <a:off x="685800" y="5543552"/>
              <a:ext cx="460432" cy="285752"/>
              <a:chOff x="6172200" y="2743200"/>
              <a:chExt cx="460432" cy="285752"/>
            </a:xfrm>
          </p:grpSpPr>
          <p:sp>
            <p:nvSpPr>
              <p:cNvPr id="638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9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5" name="Grupp 639"/>
            <p:cNvGrpSpPr/>
            <p:nvPr/>
          </p:nvGrpSpPr>
          <p:grpSpPr>
            <a:xfrm>
              <a:off x="911168" y="5410200"/>
              <a:ext cx="460432" cy="285752"/>
              <a:chOff x="6172200" y="2743200"/>
              <a:chExt cx="460432" cy="285752"/>
            </a:xfrm>
          </p:grpSpPr>
          <p:sp>
            <p:nvSpPr>
              <p:cNvPr id="641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2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7" name="Grupp 642"/>
            <p:cNvGrpSpPr/>
            <p:nvPr/>
          </p:nvGrpSpPr>
          <p:grpSpPr>
            <a:xfrm>
              <a:off x="457200" y="4267200"/>
              <a:ext cx="460432" cy="285752"/>
              <a:chOff x="6172200" y="2743200"/>
              <a:chExt cx="460432" cy="285752"/>
            </a:xfrm>
          </p:grpSpPr>
          <p:sp>
            <p:nvSpPr>
              <p:cNvPr id="644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5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0" name="Grupp 645"/>
            <p:cNvGrpSpPr/>
            <p:nvPr/>
          </p:nvGrpSpPr>
          <p:grpSpPr>
            <a:xfrm>
              <a:off x="609600" y="4114800"/>
              <a:ext cx="460432" cy="285752"/>
              <a:chOff x="6172200" y="2743200"/>
              <a:chExt cx="460432" cy="285752"/>
            </a:xfrm>
          </p:grpSpPr>
          <p:sp>
            <p:nvSpPr>
              <p:cNvPr id="647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8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3" name="Grupp 648"/>
            <p:cNvGrpSpPr/>
            <p:nvPr/>
          </p:nvGrpSpPr>
          <p:grpSpPr>
            <a:xfrm>
              <a:off x="457200" y="5791200"/>
              <a:ext cx="460432" cy="285752"/>
              <a:chOff x="6172200" y="2743200"/>
              <a:chExt cx="460432" cy="285752"/>
            </a:xfrm>
          </p:grpSpPr>
          <p:sp>
            <p:nvSpPr>
              <p:cNvPr id="650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1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6" name="Grupp 651"/>
            <p:cNvGrpSpPr/>
            <p:nvPr/>
          </p:nvGrpSpPr>
          <p:grpSpPr>
            <a:xfrm>
              <a:off x="381000" y="6715124"/>
              <a:ext cx="460432" cy="285752"/>
              <a:chOff x="6172200" y="2743200"/>
              <a:chExt cx="460432" cy="285752"/>
            </a:xfrm>
          </p:grpSpPr>
          <p:sp>
            <p:nvSpPr>
              <p:cNvPr id="653" name="Rectangle 16"/>
              <p:cNvSpPr/>
              <p:nvPr/>
            </p:nvSpPr>
            <p:spPr>
              <a:xfrm>
                <a:off x="6172200" y="2743200"/>
                <a:ext cx="428628" cy="285752"/>
              </a:xfrm>
              <a:prstGeom prst="rect">
                <a:avLst/>
              </a:prstGeom>
              <a:gradFill flip="none" rotWithShape="1">
                <a:gsLst>
                  <a:gs pos="0">
                    <a:srgbClr val="FFFF00">
                      <a:tint val="66000"/>
                      <a:satMod val="160000"/>
                    </a:srgbClr>
                  </a:gs>
                  <a:gs pos="50000">
                    <a:srgbClr val="FFFF00">
                      <a:tint val="44500"/>
                      <a:satMod val="160000"/>
                    </a:srgbClr>
                  </a:gs>
                  <a:gs pos="100000">
                    <a:srgbClr val="FFFF00">
                      <a:tint val="23500"/>
                      <a:satMod val="160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4" name="TextBox 17"/>
              <p:cNvSpPr txBox="1"/>
              <p:nvPr/>
            </p:nvSpPr>
            <p:spPr>
              <a:xfrm>
                <a:off x="6204004" y="2788750"/>
                <a:ext cx="428628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</a:rPr>
                  <a:t>orem ipsum dolor sit amet, co nse ctetur</a:t>
                </a:r>
                <a:endParaRPr kumimoji="0" lang="sv-SE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25" name="Grupp 663"/>
          <p:cNvGrpSpPr/>
          <p:nvPr/>
        </p:nvGrpSpPr>
        <p:grpSpPr>
          <a:xfrm>
            <a:off x="2971800" y="1676400"/>
            <a:ext cx="460432" cy="285752"/>
            <a:chOff x="6172200" y="2743200"/>
            <a:chExt cx="460432" cy="285752"/>
          </a:xfrm>
        </p:grpSpPr>
        <p:sp>
          <p:nvSpPr>
            <p:cNvPr id="665" name="Rectangle 16"/>
            <p:cNvSpPr/>
            <p:nvPr/>
          </p:nvSpPr>
          <p:spPr>
            <a:xfrm>
              <a:off x="6172200" y="2743200"/>
              <a:ext cx="428628" cy="285752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6" name="TextBox 17"/>
            <p:cNvSpPr txBox="1"/>
            <p:nvPr/>
          </p:nvSpPr>
          <p:spPr>
            <a:xfrm>
              <a:off x="6204004" y="2788750"/>
              <a:ext cx="42862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</a:rPr>
                <a:t>orem ipsum dolor sit amet, co nse ctetur</a:t>
              </a:r>
              <a:endParaRPr kumimoji="0" lang="sv-SE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6 C 0.03993 -0.00208 0.07987 -0.00416 0.12223 0.12478 C 0.16459 0.25371 0.20955 0.5139 0.25452 0.77408 " pathEditMode="relative" ptsTypes="a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66667E-6 L 0.36667 -0.03334 " pathEditMode="relative" ptsTypes="AA">
                                      <p:cBhvr>
                                        <p:cTn id="43" dur="2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uild="p"/>
      <p:bldP spid="592" grpId="0" animBg="1"/>
      <p:bldP spid="5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What have we learned?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7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Breaking down user stories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70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4086196" cy="649288"/>
          </a:xfrm>
        </p:spPr>
        <p:txBody>
          <a:bodyPr/>
          <a:lstStyle/>
          <a:p>
            <a:r>
              <a:rPr lang="sv-SE" smtClean="0"/>
              <a:t>Breaking down the Product backlog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428596" y="1428736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Administrate users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286248" y="14285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Register new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286248" y="85723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Edit existing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4286248" y="228599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Delete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4286248" y="157161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Find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28596" y="5000636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100 simultaneous users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428596" y="4071942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Operations manual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428594" y="3143248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625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As a helpdesk operator I want to see who is logged in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428598" y="2309805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View Invoice in HTML, PDF, or Excel format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33" name="Right Arrow 32"/>
          <p:cNvSpPr/>
          <p:nvPr/>
        </p:nvSpPr>
        <p:spPr bwMode="auto">
          <a:xfrm>
            <a:off x="1928794" y="1500174"/>
            <a:ext cx="1785950" cy="35719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auto">
          <a:xfrm>
            <a:off x="4286246" y="5072074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100 simultaneous users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4286246" y="4405319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Operations manual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43" name="Rectangle 9"/>
          <p:cNvSpPr>
            <a:spLocks noChangeArrowheads="1"/>
          </p:cNvSpPr>
          <p:nvPr/>
        </p:nvSpPr>
        <p:spPr bwMode="auto">
          <a:xfrm>
            <a:off x="4286248" y="3714752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625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As a helpdesk operator I want to see who is logged in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4286248" y="3000372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View Invoice in HTML, PDF, or Excel format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45" name="Left Brace 44"/>
          <p:cNvSpPr/>
          <p:nvPr/>
        </p:nvSpPr>
        <p:spPr bwMode="auto">
          <a:xfrm>
            <a:off x="3786182" y="142852"/>
            <a:ext cx="428628" cy="2857520"/>
          </a:xfrm>
          <a:prstGeom prst="leftBrace">
            <a:avLst>
              <a:gd name="adj1" fmla="val 41891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6" name="Rectangle 9"/>
          <p:cNvSpPr>
            <a:spLocks noChangeArrowheads="1"/>
          </p:cNvSpPr>
          <p:nvPr/>
        </p:nvSpPr>
        <p:spPr bwMode="auto">
          <a:xfrm>
            <a:off x="7072330" y="14285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REgister new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47" name="Rectangle 9"/>
          <p:cNvSpPr>
            <a:spLocks noChangeArrowheads="1"/>
          </p:cNvSpPr>
          <p:nvPr/>
        </p:nvSpPr>
        <p:spPr bwMode="auto">
          <a:xfrm>
            <a:off x="7072330" y="85723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Edit existing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48" name="Rectangle 9"/>
          <p:cNvSpPr>
            <a:spLocks noChangeArrowheads="1"/>
          </p:cNvSpPr>
          <p:nvPr/>
        </p:nvSpPr>
        <p:spPr bwMode="auto">
          <a:xfrm>
            <a:off x="7072330" y="514351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Delete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49" name="Rectangle 9"/>
          <p:cNvSpPr>
            <a:spLocks noChangeArrowheads="1"/>
          </p:cNvSpPr>
          <p:nvPr/>
        </p:nvSpPr>
        <p:spPr bwMode="auto">
          <a:xfrm>
            <a:off x="7072330" y="3000372"/>
            <a:ext cx="1428758" cy="619129"/>
          </a:xfrm>
          <a:prstGeom prst="rect">
            <a:avLst/>
          </a:prstGeom>
          <a:gradFill>
            <a:gsLst>
              <a:gs pos="0">
                <a:srgbClr val="FFBDBD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 w="19050">
            <a:solidFill>
              <a:srgbClr val="C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Find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7072330" y="4429132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100 simultaneous users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7072330" y="3714752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Operations manual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7072330" y="2285992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625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As a helpdesk operator I want to see who is logged in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7072330" y="1571612"/>
            <a:ext cx="1428758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View Invoice in HTML, PDF, or Excel format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4" name="Right Arrow 53"/>
          <p:cNvSpPr/>
          <p:nvPr/>
        </p:nvSpPr>
        <p:spPr bwMode="auto">
          <a:xfrm rot="2782690">
            <a:off x="5495941" y="2305536"/>
            <a:ext cx="1785950" cy="35719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5" name="Right Arrow 54"/>
          <p:cNvSpPr/>
          <p:nvPr/>
        </p:nvSpPr>
        <p:spPr bwMode="auto">
          <a:xfrm rot="3704973">
            <a:off x="5030895" y="3783445"/>
            <a:ext cx="2652725" cy="35719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33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4"/>
          <p:cNvGrpSpPr>
            <a:grpSpLocks/>
          </p:cNvGrpSpPr>
          <p:nvPr/>
        </p:nvGrpSpPr>
        <p:grpSpPr bwMode="auto">
          <a:xfrm>
            <a:off x="5572132" y="1111269"/>
            <a:ext cx="1223962" cy="5087938"/>
            <a:chOff x="4429126" y="912809"/>
            <a:chExt cx="1223963" cy="5087958"/>
          </a:xfrm>
        </p:grpSpPr>
        <p:sp>
          <p:nvSpPr>
            <p:cNvPr id="59588" name="AutoShape 43"/>
            <p:cNvSpPr>
              <a:spLocks noChangeArrowheads="1"/>
            </p:cNvSpPr>
            <p:nvPr/>
          </p:nvSpPr>
          <p:spPr bwMode="auto">
            <a:xfrm rot="10800000" flipH="1">
              <a:off x="4429126" y="912809"/>
              <a:ext cx="1223963" cy="508795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59589" name="Rectangle 5"/>
            <p:cNvSpPr>
              <a:spLocks noChangeArrowheads="1"/>
            </p:cNvSpPr>
            <p:nvPr/>
          </p:nvSpPr>
          <p:spPr bwMode="auto">
            <a:xfrm>
              <a:off x="4643440" y="2239651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0" name="Rectangle 6"/>
            <p:cNvSpPr>
              <a:spLocks noChangeArrowheads="1"/>
            </p:cNvSpPr>
            <p:nvPr/>
          </p:nvSpPr>
          <p:spPr bwMode="auto">
            <a:xfrm>
              <a:off x="4643440" y="3174972"/>
              <a:ext cx="714380" cy="18223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1" name="Rectangle 7"/>
            <p:cNvSpPr>
              <a:spLocks noChangeArrowheads="1"/>
            </p:cNvSpPr>
            <p:nvPr/>
          </p:nvSpPr>
          <p:spPr bwMode="auto">
            <a:xfrm>
              <a:off x="4643440" y="3627453"/>
              <a:ext cx="357190" cy="57150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2" name="Rectangle 8"/>
            <p:cNvSpPr>
              <a:spLocks noChangeArrowheads="1"/>
            </p:cNvSpPr>
            <p:nvPr/>
          </p:nvSpPr>
          <p:spPr bwMode="auto">
            <a:xfrm>
              <a:off x="4643440" y="2475576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3" name="Rectangle 9"/>
            <p:cNvSpPr>
              <a:spLocks noChangeArrowheads="1"/>
            </p:cNvSpPr>
            <p:nvPr/>
          </p:nvSpPr>
          <p:spPr bwMode="auto">
            <a:xfrm>
              <a:off x="4643440" y="4219595"/>
              <a:ext cx="357190" cy="26511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4" name="Rectangle 10"/>
            <p:cNvSpPr>
              <a:spLocks noChangeArrowheads="1"/>
            </p:cNvSpPr>
            <p:nvPr/>
          </p:nvSpPr>
          <p:spPr bwMode="auto">
            <a:xfrm>
              <a:off x="4643440" y="4913337"/>
              <a:ext cx="785818" cy="8572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5" name="Rectangle 11"/>
            <p:cNvSpPr>
              <a:spLocks noChangeArrowheads="1"/>
            </p:cNvSpPr>
            <p:nvPr/>
          </p:nvSpPr>
          <p:spPr bwMode="auto">
            <a:xfrm>
              <a:off x="4643440" y="1633108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6" name="Rectangle 12"/>
            <p:cNvSpPr>
              <a:spLocks noChangeArrowheads="1"/>
            </p:cNvSpPr>
            <p:nvPr/>
          </p:nvSpPr>
          <p:spPr bwMode="auto">
            <a:xfrm>
              <a:off x="4643440" y="1704546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7" name="Rectangle 13"/>
            <p:cNvSpPr>
              <a:spLocks noChangeArrowheads="1"/>
            </p:cNvSpPr>
            <p:nvPr/>
          </p:nvSpPr>
          <p:spPr bwMode="auto">
            <a:xfrm>
              <a:off x="4643440" y="1779570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98" name="Rectangle 14"/>
            <p:cNvSpPr>
              <a:spLocks noChangeArrowheads="1"/>
            </p:cNvSpPr>
            <p:nvPr/>
          </p:nvSpPr>
          <p:spPr bwMode="auto">
            <a:xfrm>
              <a:off x="4643440" y="1851008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59599" name="Straight Connector 15"/>
            <p:cNvCxnSpPr>
              <a:cxnSpLocks noChangeShapeType="1"/>
            </p:cNvCxnSpPr>
            <p:nvPr/>
          </p:nvCxnSpPr>
          <p:spPr bwMode="auto">
            <a:xfrm>
              <a:off x="4643440" y="1000065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0" name="Straight Connector 16"/>
            <p:cNvCxnSpPr>
              <a:cxnSpLocks noChangeShapeType="1"/>
            </p:cNvCxnSpPr>
            <p:nvPr/>
          </p:nvCxnSpPr>
          <p:spPr bwMode="auto">
            <a:xfrm>
              <a:off x="4643440" y="1052919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1" name="Straight Connector 17"/>
            <p:cNvCxnSpPr>
              <a:cxnSpLocks noChangeShapeType="1"/>
            </p:cNvCxnSpPr>
            <p:nvPr/>
          </p:nvCxnSpPr>
          <p:spPr bwMode="auto">
            <a:xfrm>
              <a:off x="4643440" y="1110348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2" name="Straight Connector 18"/>
            <p:cNvCxnSpPr>
              <a:cxnSpLocks noChangeShapeType="1"/>
            </p:cNvCxnSpPr>
            <p:nvPr/>
          </p:nvCxnSpPr>
          <p:spPr bwMode="auto">
            <a:xfrm>
              <a:off x="4643440" y="1163039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3" name="Straight Connector 19"/>
            <p:cNvCxnSpPr>
              <a:cxnSpLocks noChangeShapeType="1"/>
            </p:cNvCxnSpPr>
            <p:nvPr/>
          </p:nvCxnSpPr>
          <p:spPr bwMode="auto">
            <a:xfrm>
              <a:off x="4643440" y="1216709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4" name="Straight Connector 20"/>
            <p:cNvCxnSpPr>
              <a:cxnSpLocks noChangeShapeType="1"/>
            </p:cNvCxnSpPr>
            <p:nvPr/>
          </p:nvCxnSpPr>
          <p:spPr bwMode="auto">
            <a:xfrm>
              <a:off x="4643440" y="1269685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5" name="Straight Connector 21"/>
            <p:cNvCxnSpPr>
              <a:cxnSpLocks noChangeShapeType="1"/>
            </p:cNvCxnSpPr>
            <p:nvPr/>
          </p:nvCxnSpPr>
          <p:spPr bwMode="auto">
            <a:xfrm>
              <a:off x="4643440" y="1325223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6" name="Straight Connector 22"/>
            <p:cNvCxnSpPr>
              <a:cxnSpLocks noChangeShapeType="1"/>
            </p:cNvCxnSpPr>
            <p:nvPr/>
          </p:nvCxnSpPr>
          <p:spPr bwMode="auto">
            <a:xfrm>
              <a:off x="4643440" y="1378077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7" name="Straight Connector 23"/>
            <p:cNvCxnSpPr>
              <a:cxnSpLocks noChangeShapeType="1"/>
            </p:cNvCxnSpPr>
            <p:nvPr/>
          </p:nvCxnSpPr>
          <p:spPr bwMode="auto">
            <a:xfrm>
              <a:off x="4643440" y="1435506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8" name="Straight Connector 24"/>
            <p:cNvCxnSpPr>
              <a:cxnSpLocks noChangeShapeType="1"/>
            </p:cNvCxnSpPr>
            <p:nvPr/>
          </p:nvCxnSpPr>
          <p:spPr bwMode="auto">
            <a:xfrm>
              <a:off x="4643440" y="1488197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09" name="Straight Connector 25"/>
            <p:cNvCxnSpPr>
              <a:cxnSpLocks noChangeShapeType="1"/>
            </p:cNvCxnSpPr>
            <p:nvPr/>
          </p:nvCxnSpPr>
          <p:spPr bwMode="auto">
            <a:xfrm>
              <a:off x="4643440" y="1541867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610" name="Straight Connector 26"/>
            <p:cNvCxnSpPr>
              <a:cxnSpLocks noChangeShapeType="1"/>
            </p:cNvCxnSpPr>
            <p:nvPr/>
          </p:nvCxnSpPr>
          <p:spPr bwMode="auto">
            <a:xfrm>
              <a:off x="4643440" y="1594843"/>
              <a:ext cx="71438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9611" name="Rectangle 27"/>
            <p:cNvSpPr>
              <a:spLocks noChangeArrowheads="1"/>
            </p:cNvSpPr>
            <p:nvPr/>
          </p:nvSpPr>
          <p:spPr bwMode="auto">
            <a:xfrm>
              <a:off x="4643440" y="1936253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2" name="Rectangle 28"/>
            <p:cNvSpPr>
              <a:spLocks noChangeArrowheads="1"/>
            </p:cNvSpPr>
            <p:nvPr/>
          </p:nvSpPr>
          <p:spPr bwMode="auto">
            <a:xfrm>
              <a:off x="4643440" y="2007691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3" name="Rectangle 29"/>
            <p:cNvSpPr>
              <a:spLocks noChangeArrowheads="1"/>
            </p:cNvSpPr>
            <p:nvPr/>
          </p:nvSpPr>
          <p:spPr bwMode="auto">
            <a:xfrm>
              <a:off x="4643440" y="2082715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4" name="Rectangle 30"/>
            <p:cNvSpPr>
              <a:spLocks noChangeArrowheads="1"/>
            </p:cNvSpPr>
            <p:nvPr/>
          </p:nvSpPr>
          <p:spPr bwMode="auto">
            <a:xfrm>
              <a:off x="4643440" y="2154153"/>
              <a:ext cx="714380" cy="4571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5" name="Rectangle 33"/>
            <p:cNvSpPr>
              <a:spLocks noChangeArrowheads="1"/>
            </p:cNvSpPr>
            <p:nvPr/>
          </p:nvSpPr>
          <p:spPr bwMode="auto">
            <a:xfrm>
              <a:off x="4643440" y="2363533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6" name="Rectangle 34"/>
            <p:cNvSpPr>
              <a:spLocks noChangeArrowheads="1"/>
            </p:cNvSpPr>
            <p:nvPr/>
          </p:nvSpPr>
          <p:spPr bwMode="auto">
            <a:xfrm>
              <a:off x="4643440" y="2587369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7" name="Rectangle 35"/>
            <p:cNvSpPr>
              <a:spLocks noChangeArrowheads="1"/>
            </p:cNvSpPr>
            <p:nvPr/>
          </p:nvSpPr>
          <p:spPr bwMode="auto">
            <a:xfrm>
              <a:off x="4643440" y="3053426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8" name="Rectangle 36"/>
            <p:cNvSpPr>
              <a:spLocks noChangeArrowheads="1"/>
            </p:cNvSpPr>
            <p:nvPr/>
          </p:nvSpPr>
          <p:spPr bwMode="auto">
            <a:xfrm>
              <a:off x="4643440" y="2701669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19" name="Rectangle 37"/>
            <p:cNvSpPr>
              <a:spLocks noChangeArrowheads="1"/>
            </p:cNvSpPr>
            <p:nvPr/>
          </p:nvSpPr>
          <p:spPr bwMode="auto">
            <a:xfrm>
              <a:off x="4643440" y="2820733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20" name="Rectangle 38"/>
            <p:cNvSpPr>
              <a:spLocks noChangeArrowheads="1"/>
            </p:cNvSpPr>
            <p:nvPr/>
          </p:nvSpPr>
          <p:spPr bwMode="auto">
            <a:xfrm>
              <a:off x="4643440" y="2941383"/>
              <a:ext cx="714380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21" name="Rectangle 39"/>
            <p:cNvSpPr>
              <a:spLocks noChangeArrowheads="1"/>
            </p:cNvSpPr>
            <p:nvPr/>
          </p:nvSpPr>
          <p:spPr bwMode="auto">
            <a:xfrm>
              <a:off x="4643440" y="4556147"/>
              <a:ext cx="357190" cy="2857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22" name="Rectangle 40"/>
            <p:cNvSpPr>
              <a:spLocks noChangeArrowheads="1"/>
            </p:cNvSpPr>
            <p:nvPr/>
          </p:nvSpPr>
          <p:spPr bwMode="auto">
            <a:xfrm>
              <a:off x="4643440" y="3413139"/>
              <a:ext cx="714380" cy="18223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23" name="Rectangle 44"/>
            <p:cNvSpPr>
              <a:spLocks noChangeArrowheads="1"/>
            </p:cNvSpPr>
            <p:nvPr/>
          </p:nvSpPr>
          <p:spPr bwMode="auto">
            <a:xfrm>
              <a:off x="5056828" y="4244677"/>
              <a:ext cx="357190" cy="57150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624" name="Rectangle 45"/>
            <p:cNvSpPr>
              <a:spLocks noChangeArrowheads="1"/>
            </p:cNvSpPr>
            <p:nvPr/>
          </p:nvSpPr>
          <p:spPr bwMode="auto">
            <a:xfrm>
              <a:off x="5072068" y="3627453"/>
              <a:ext cx="357190" cy="57150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grpSp>
        <p:nvGrpSpPr>
          <p:cNvPr id="3" name="Group 302"/>
          <p:cNvGrpSpPr>
            <a:grpSpLocks/>
          </p:cNvGrpSpPr>
          <p:nvPr/>
        </p:nvGrpSpPr>
        <p:grpSpPr bwMode="auto">
          <a:xfrm>
            <a:off x="376219" y="1079519"/>
            <a:ext cx="1223963" cy="5087938"/>
            <a:chOff x="0" y="881085"/>
            <a:chExt cx="1223963" cy="5087958"/>
          </a:xfrm>
        </p:grpSpPr>
        <p:sp>
          <p:nvSpPr>
            <p:cNvPr id="59577" name="AutoShape 43"/>
            <p:cNvSpPr>
              <a:spLocks noChangeArrowheads="1"/>
            </p:cNvSpPr>
            <p:nvPr/>
          </p:nvSpPr>
          <p:spPr bwMode="auto">
            <a:xfrm rot="10800000" flipH="1">
              <a:off x="0" y="881085"/>
              <a:ext cx="1223963" cy="508795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59578" name="Rectangle 53"/>
            <p:cNvSpPr>
              <a:spLocks noChangeArrowheads="1"/>
            </p:cNvSpPr>
            <p:nvPr/>
          </p:nvSpPr>
          <p:spPr bwMode="auto">
            <a:xfrm>
              <a:off x="214282" y="1020746"/>
              <a:ext cx="357190" cy="26511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79" name="Rectangle 54"/>
            <p:cNvSpPr>
              <a:spLocks noChangeArrowheads="1"/>
            </p:cNvSpPr>
            <p:nvPr/>
          </p:nvSpPr>
          <p:spPr bwMode="auto">
            <a:xfrm>
              <a:off x="214282" y="1714488"/>
              <a:ext cx="785818" cy="8572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0" name="Rectangle 81"/>
            <p:cNvSpPr>
              <a:spLocks noChangeArrowheads="1"/>
            </p:cNvSpPr>
            <p:nvPr/>
          </p:nvSpPr>
          <p:spPr bwMode="auto">
            <a:xfrm>
              <a:off x="214282" y="1357298"/>
              <a:ext cx="357190" cy="2857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1" name="Rectangle 83"/>
            <p:cNvSpPr>
              <a:spLocks noChangeArrowheads="1"/>
            </p:cNvSpPr>
            <p:nvPr/>
          </p:nvSpPr>
          <p:spPr bwMode="auto">
            <a:xfrm>
              <a:off x="627670" y="1021552"/>
              <a:ext cx="357190" cy="57150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2" name="Rectangle 85"/>
            <p:cNvSpPr>
              <a:spLocks noChangeArrowheads="1"/>
            </p:cNvSpPr>
            <p:nvPr/>
          </p:nvSpPr>
          <p:spPr bwMode="auto">
            <a:xfrm>
              <a:off x="214282" y="2643182"/>
              <a:ext cx="785818" cy="8572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3" name="Rectangle 86"/>
            <p:cNvSpPr>
              <a:spLocks noChangeArrowheads="1"/>
            </p:cNvSpPr>
            <p:nvPr/>
          </p:nvSpPr>
          <p:spPr bwMode="auto">
            <a:xfrm>
              <a:off x="214282" y="3571876"/>
              <a:ext cx="357190" cy="2857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4" name="Rectangle 87"/>
            <p:cNvSpPr>
              <a:spLocks noChangeArrowheads="1"/>
            </p:cNvSpPr>
            <p:nvPr/>
          </p:nvSpPr>
          <p:spPr bwMode="auto">
            <a:xfrm>
              <a:off x="642910" y="3571876"/>
              <a:ext cx="357190" cy="100013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5" name="Rectangle 88"/>
            <p:cNvSpPr>
              <a:spLocks noChangeArrowheads="1"/>
            </p:cNvSpPr>
            <p:nvPr/>
          </p:nvSpPr>
          <p:spPr bwMode="auto">
            <a:xfrm>
              <a:off x="214282" y="3929066"/>
              <a:ext cx="357190" cy="2857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6" name="Rectangle 89"/>
            <p:cNvSpPr>
              <a:spLocks noChangeArrowheads="1"/>
            </p:cNvSpPr>
            <p:nvPr/>
          </p:nvSpPr>
          <p:spPr bwMode="auto">
            <a:xfrm>
              <a:off x="214282" y="4286256"/>
              <a:ext cx="357190" cy="2857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587" name="Rectangle 90"/>
            <p:cNvSpPr>
              <a:spLocks noChangeArrowheads="1"/>
            </p:cNvSpPr>
            <p:nvPr/>
          </p:nvSpPr>
          <p:spPr bwMode="auto">
            <a:xfrm>
              <a:off x="214282" y="4643446"/>
              <a:ext cx="785818" cy="8572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sp>
        <p:nvSpPr>
          <p:cNvPr id="59399" name="TextBox 97"/>
          <p:cNvSpPr txBox="1">
            <a:spLocks noChangeArrowheads="1"/>
          </p:cNvSpPr>
          <p:nvPr/>
        </p:nvSpPr>
        <p:spPr bwMode="auto">
          <a:xfrm>
            <a:off x="1708132" y="1254144"/>
            <a:ext cx="292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V</a:t>
            </a:r>
          </a:p>
        </p:txBody>
      </p:sp>
      <p:sp>
        <p:nvSpPr>
          <p:cNvPr id="59400" name="Right Brace 98"/>
          <p:cNvSpPr>
            <a:spLocks/>
          </p:cNvSpPr>
          <p:nvPr/>
        </p:nvSpPr>
        <p:spPr bwMode="auto">
          <a:xfrm>
            <a:off x="1590657" y="1198582"/>
            <a:ext cx="142875" cy="42862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15" name="TextBox 214"/>
          <p:cNvSpPr txBox="1">
            <a:spLocks noChangeArrowheads="1"/>
          </p:cNvSpPr>
          <p:nvPr/>
        </p:nvSpPr>
        <p:spPr bwMode="auto">
          <a:xfrm>
            <a:off x="4117963" y="1270019"/>
            <a:ext cx="292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V</a:t>
            </a:r>
          </a:p>
        </p:txBody>
      </p:sp>
      <p:sp>
        <p:nvSpPr>
          <p:cNvPr id="216" name="Right Brace 215"/>
          <p:cNvSpPr>
            <a:spLocks/>
          </p:cNvSpPr>
          <p:nvPr/>
        </p:nvSpPr>
        <p:spPr bwMode="auto">
          <a:xfrm>
            <a:off x="4000488" y="1214457"/>
            <a:ext cx="142875" cy="42862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7" name="Title 1"/>
          <p:cNvSpPr txBox="1">
            <a:spLocks/>
          </p:cNvSpPr>
          <p:nvPr/>
        </p:nvSpPr>
        <p:spPr>
          <a:xfrm>
            <a:off x="0" y="0"/>
            <a:ext cx="8229600" cy="64928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3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Balance</a:t>
            </a:r>
            <a:r>
              <a:rPr kumimoji="0" lang="sv-SE" sz="3000" b="1" i="0" u="none" strike="noStrike" kern="0" cap="none" spc="0" normalizeH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the product backlog</a:t>
            </a:r>
            <a:endParaRPr kumimoji="0" lang="sv-SE" sz="18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4" name="Group 257"/>
          <p:cNvGrpSpPr/>
          <p:nvPr/>
        </p:nvGrpSpPr>
        <p:grpSpPr>
          <a:xfrm>
            <a:off x="2857488" y="1127144"/>
            <a:ext cx="1223962" cy="5945194"/>
            <a:chOff x="2857488" y="1127144"/>
            <a:chExt cx="1223962" cy="5945194"/>
          </a:xfrm>
        </p:grpSpPr>
        <p:sp>
          <p:nvSpPr>
            <p:cNvPr id="59489" name="AutoShape 43"/>
            <p:cNvSpPr>
              <a:spLocks noChangeArrowheads="1"/>
            </p:cNvSpPr>
            <p:nvPr/>
          </p:nvSpPr>
          <p:spPr bwMode="auto">
            <a:xfrm rot="10800000" flipH="1">
              <a:off x="2857488" y="1127144"/>
              <a:ext cx="1223962" cy="5945194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cxnSp>
          <p:nvCxnSpPr>
            <p:cNvPr id="59490" name="Straight Connector 112"/>
            <p:cNvCxnSpPr>
              <a:cxnSpLocks noChangeShapeType="1"/>
            </p:cNvCxnSpPr>
            <p:nvPr/>
          </p:nvCxnSpPr>
          <p:spPr bwMode="auto">
            <a:xfrm>
              <a:off x="3071802" y="121440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1" name="Straight Connector 113"/>
            <p:cNvCxnSpPr>
              <a:cxnSpLocks noChangeShapeType="1"/>
            </p:cNvCxnSpPr>
            <p:nvPr/>
          </p:nvCxnSpPr>
          <p:spPr bwMode="auto">
            <a:xfrm>
              <a:off x="3071802" y="126725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2" name="Straight Connector 114"/>
            <p:cNvCxnSpPr>
              <a:cxnSpLocks noChangeShapeType="1"/>
            </p:cNvCxnSpPr>
            <p:nvPr/>
          </p:nvCxnSpPr>
          <p:spPr bwMode="auto">
            <a:xfrm>
              <a:off x="3071802" y="1324682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3" name="Straight Connector 115"/>
            <p:cNvCxnSpPr>
              <a:cxnSpLocks noChangeShapeType="1"/>
            </p:cNvCxnSpPr>
            <p:nvPr/>
          </p:nvCxnSpPr>
          <p:spPr bwMode="auto">
            <a:xfrm>
              <a:off x="3071802" y="137737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4" name="Straight Connector 116"/>
            <p:cNvCxnSpPr>
              <a:cxnSpLocks noChangeShapeType="1"/>
            </p:cNvCxnSpPr>
            <p:nvPr/>
          </p:nvCxnSpPr>
          <p:spPr bwMode="auto">
            <a:xfrm>
              <a:off x="3071802" y="143104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5" name="Straight Connector 117"/>
            <p:cNvCxnSpPr>
              <a:cxnSpLocks noChangeShapeType="1"/>
            </p:cNvCxnSpPr>
            <p:nvPr/>
          </p:nvCxnSpPr>
          <p:spPr bwMode="auto">
            <a:xfrm>
              <a:off x="3071802" y="1484019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6" name="Straight Connector 118"/>
            <p:cNvCxnSpPr>
              <a:cxnSpLocks noChangeShapeType="1"/>
            </p:cNvCxnSpPr>
            <p:nvPr/>
          </p:nvCxnSpPr>
          <p:spPr bwMode="auto">
            <a:xfrm>
              <a:off x="3071802" y="153955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7" name="Straight Connector 119"/>
            <p:cNvCxnSpPr>
              <a:cxnSpLocks noChangeShapeType="1"/>
            </p:cNvCxnSpPr>
            <p:nvPr/>
          </p:nvCxnSpPr>
          <p:spPr bwMode="auto">
            <a:xfrm>
              <a:off x="3071802" y="159241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8" name="Straight Connector 120"/>
            <p:cNvCxnSpPr>
              <a:cxnSpLocks noChangeShapeType="1"/>
            </p:cNvCxnSpPr>
            <p:nvPr/>
          </p:nvCxnSpPr>
          <p:spPr bwMode="auto">
            <a:xfrm>
              <a:off x="3071802" y="1649839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9" name="Straight Connector 121"/>
            <p:cNvCxnSpPr>
              <a:cxnSpLocks noChangeShapeType="1"/>
            </p:cNvCxnSpPr>
            <p:nvPr/>
          </p:nvCxnSpPr>
          <p:spPr bwMode="auto">
            <a:xfrm>
              <a:off x="3071802" y="170253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0" name="Straight Connector 122"/>
            <p:cNvCxnSpPr>
              <a:cxnSpLocks noChangeShapeType="1"/>
            </p:cNvCxnSpPr>
            <p:nvPr/>
          </p:nvCxnSpPr>
          <p:spPr bwMode="auto">
            <a:xfrm>
              <a:off x="3071802" y="175620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1" name="Straight Connector 138"/>
            <p:cNvCxnSpPr>
              <a:cxnSpLocks noChangeShapeType="1"/>
            </p:cNvCxnSpPr>
            <p:nvPr/>
          </p:nvCxnSpPr>
          <p:spPr bwMode="auto">
            <a:xfrm>
              <a:off x="3071802" y="179819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2" name="Straight Connector 139"/>
            <p:cNvCxnSpPr>
              <a:cxnSpLocks noChangeShapeType="1"/>
            </p:cNvCxnSpPr>
            <p:nvPr/>
          </p:nvCxnSpPr>
          <p:spPr bwMode="auto">
            <a:xfrm>
              <a:off x="3071802" y="185105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3" name="Straight Connector 140"/>
            <p:cNvCxnSpPr>
              <a:cxnSpLocks noChangeShapeType="1"/>
            </p:cNvCxnSpPr>
            <p:nvPr/>
          </p:nvCxnSpPr>
          <p:spPr bwMode="auto">
            <a:xfrm>
              <a:off x="3071802" y="190848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4" name="Straight Connector 141"/>
            <p:cNvCxnSpPr>
              <a:cxnSpLocks noChangeShapeType="1"/>
            </p:cNvCxnSpPr>
            <p:nvPr/>
          </p:nvCxnSpPr>
          <p:spPr bwMode="auto">
            <a:xfrm>
              <a:off x="3071802" y="196117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5" name="Straight Connector 142"/>
            <p:cNvCxnSpPr>
              <a:cxnSpLocks noChangeShapeType="1"/>
            </p:cNvCxnSpPr>
            <p:nvPr/>
          </p:nvCxnSpPr>
          <p:spPr bwMode="auto">
            <a:xfrm>
              <a:off x="3071802" y="201484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6" name="Straight Connector 143"/>
            <p:cNvCxnSpPr>
              <a:cxnSpLocks noChangeShapeType="1"/>
            </p:cNvCxnSpPr>
            <p:nvPr/>
          </p:nvCxnSpPr>
          <p:spPr bwMode="auto">
            <a:xfrm>
              <a:off x="3071802" y="206781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7" name="Straight Connector 144"/>
            <p:cNvCxnSpPr>
              <a:cxnSpLocks noChangeShapeType="1"/>
            </p:cNvCxnSpPr>
            <p:nvPr/>
          </p:nvCxnSpPr>
          <p:spPr bwMode="auto">
            <a:xfrm>
              <a:off x="3071802" y="212335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8" name="Straight Connector 145"/>
            <p:cNvCxnSpPr>
              <a:cxnSpLocks noChangeShapeType="1"/>
            </p:cNvCxnSpPr>
            <p:nvPr/>
          </p:nvCxnSpPr>
          <p:spPr bwMode="auto">
            <a:xfrm>
              <a:off x="3071802" y="217620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9" name="Straight Connector 146"/>
            <p:cNvCxnSpPr>
              <a:cxnSpLocks noChangeShapeType="1"/>
            </p:cNvCxnSpPr>
            <p:nvPr/>
          </p:nvCxnSpPr>
          <p:spPr bwMode="auto">
            <a:xfrm>
              <a:off x="3071802" y="223363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0" name="Straight Connector 147"/>
            <p:cNvCxnSpPr>
              <a:cxnSpLocks noChangeShapeType="1"/>
            </p:cNvCxnSpPr>
            <p:nvPr/>
          </p:nvCxnSpPr>
          <p:spPr bwMode="auto">
            <a:xfrm>
              <a:off x="3071802" y="228632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1" name="Straight Connector 148"/>
            <p:cNvCxnSpPr>
              <a:cxnSpLocks noChangeShapeType="1"/>
            </p:cNvCxnSpPr>
            <p:nvPr/>
          </p:nvCxnSpPr>
          <p:spPr bwMode="auto">
            <a:xfrm>
              <a:off x="3071802" y="233999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2" name="Straight Connector 149"/>
            <p:cNvCxnSpPr>
              <a:cxnSpLocks noChangeShapeType="1"/>
            </p:cNvCxnSpPr>
            <p:nvPr/>
          </p:nvCxnSpPr>
          <p:spPr bwMode="auto">
            <a:xfrm>
              <a:off x="3071802" y="241302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3" name="Straight Connector 150"/>
            <p:cNvCxnSpPr>
              <a:cxnSpLocks noChangeShapeType="1"/>
            </p:cNvCxnSpPr>
            <p:nvPr/>
          </p:nvCxnSpPr>
          <p:spPr bwMode="auto">
            <a:xfrm>
              <a:off x="3071802" y="246587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4" name="Straight Connector 151"/>
            <p:cNvCxnSpPr>
              <a:cxnSpLocks noChangeShapeType="1"/>
            </p:cNvCxnSpPr>
            <p:nvPr/>
          </p:nvCxnSpPr>
          <p:spPr bwMode="auto">
            <a:xfrm>
              <a:off x="3071802" y="252330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5" name="Straight Connector 152"/>
            <p:cNvCxnSpPr>
              <a:cxnSpLocks noChangeShapeType="1"/>
            </p:cNvCxnSpPr>
            <p:nvPr/>
          </p:nvCxnSpPr>
          <p:spPr bwMode="auto">
            <a:xfrm>
              <a:off x="3071802" y="257599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6" name="Straight Connector 153"/>
            <p:cNvCxnSpPr>
              <a:cxnSpLocks noChangeShapeType="1"/>
            </p:cNvCxnSpPr>
            <p:nvPr/>
          </p:nvCxnSpPr>
          <p:spPr bwMode="auto">
            <a:xfrm>
              <a:off x="3071802" y="262966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7" name="Straight Connector 154"/>
            <p:cNvCxnSpPr>
              <a:cxnSpLocks noChangeShapeType="1"/>
            </p:cNvCxnSpPr>
            <p:nvPr/>
          </p:nvCxnSpPr>
          <p:spPr bwMode="auto">
            <a:xfrm>
              <a:off x="3071802" y="2682642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8" name="Straight Connector 155"/>
            <p:cNvCxnSpPr>
              <a:cxnSpLocks noChangeShapeType="1"/>
            </p:cNvCxnSpPr>
            <p:nvPr/>
          </p:nvCxnSpPr>
          <p:spPr bwMode="auto">
            <a:xfrm>
              <a:off x="3071802" y="273818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19" name="Straight Connector 156"/>
            <p:cNvCxnSpPr>
              <a:cxnSpLocks noChangeShapeType="1"/>
            </p:cNvCxnSpPr>
            <p:nvPr/>
          </p:nvCxnSpPr>
          <p:spPr bwMode="auto">
            <a:xfrm>
              <a:off x="3071802" y="279103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0" name="Straight Connector 157"/>
            <p:cNvCxnSpPr>
              <a:cxnSpLocks noChangeShapeType="1"/>
            </p:cNvCxnSpPr>
            <p:nvPr/>
          </p:nvCxnSpPr>
          <p:spPr bwMode="auto">
            <a:xfrm>
              <a:off x="3071802" y="2848462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1" name="Straight Connector 158"/>
            <p:cNvCxnSpPr>
              <a:cxnSpLocks noChangeShapeType="1"/>
            </p:cNvCxnSpPr>
            <p:nvPr/>
          </p:nvCxnSpPr>
          <p:spPr bwMode="auto">
            <a:xfrm>
              <a:off x="3071802" y="290115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2" name="Straight Connector 159"/>
            <p:cNvCxnSpPr>
              <a:cxnSpLocks noChangeShapeType="1"/>
            </p:cNvCxnSpPr>
            <p:nvPr/>
          </p:nvCxnSpPr>
          <p:spPr bwMode="auto">
            <a:xfrm>
              <a:off x="3071802" y="295482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3" name="Straight Connector 160"/>
            <p:cNvCxnSpPr>
              <a:cxnSpLocks noChangeShapeType="1"/>
            </p:cNvCxnSpPr>
            <p:nvPr/>
          </p:nvCxnSpPr>
          <p:spPr bwMode="auto">
            <a:xfrm>
              <a:off x="3071802" y="299682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4" name="Straight Connector 161"/>
            <p:cNvCxnSpPr>
              <a:cxnSpLocks noChangeShapeType="1"/>
            </p:cNvCxnSpPr>
            <p:nvPr/>
          </p:nvCxnSpPr>
          <p:spPr bwMode="auto">
            <a:xfrm>
              <a:off x="3071802" y="304967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5" name="Straight Connector 162"/>
            <p:cNvCxnSpPr>
              <a:cxnSpLocks noChangeShapeType="1"/>
            </p:cNvCxnSpPr>
            <p:nvPr/>
          </p:nvCxnSpPr>
          <p:spPr bwMode="auto">
            <a:xfrm>
              <a:off x="3071802" y="310710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6" name="Straight Connector 163"/>
            <p:cNvCxnSpPr>
              <a:cxnSpLocks noChangeShapeType="1"/>
            </p:cNvCxnSpPr>
            <p:nvPr/>
          </p:nvCxnSpPr>
          <p:spPr bwMode="auto">
            <a:xfrm>
              <a:off x="3071802" y="315979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7" name="Straight Connector 164"/>
            <p:cNvCxnSpPr>
              <a:cxnSpLocks noChangeShapeType="1"/>
            </p:cNvCxnSpPr>
            <p:nvPr/>
          </p:nvCxnSpPr>
          <p:spPr bwMode="auto">
            <a:xfrm>
              <a:off x="3071802" y="321346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8" name="Straight Connector 165"/>
            <p:cNvCxnSpPr>
              <a:cxnSpLocks noChangeShapeType="1"/>
            </p:cNvCxnSpPr>
            <p:nvPr/>
          </p:nvCxnSpPr>
          <p:spPr bwMode="auto">
            <a:xfrm>
              <a:off x="3071802" y="326644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29" name="Straight Connector 166"/>
            <p:cNvCxnSpPr>
              <a:cxnSpLocks noChangeShapeType="1"/>
            </p:cNvCxnSpPr>
            <p:nvPr/>
          </p:nvCxnSpPr>
          <p:spPr bwMode="auto">
            <a:xfrm>
              <a:off x="3071802" y="332197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0" name="Straight Connector 167"/>
            <p:cNvCxnSpPr>
              <a:cxnSpLocks noChangeShapeType="1"/>
            </p:cNvCxnSpPr>
            <p:nvPr/>
          </p:nvCxnSpPr>
          <p:spPr bwMode="auto">
            <a:xfrm>
              <a:off x="3071802" y="337483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1" name="Straight Connector 168"/>
            <p:cNvCxnSpPr>
              <a:cxnSpLocks noChangeShapeType="1"/>
            </p:cNvCxnSpPr>
            <p:nvPr/>
          </p:nvCxnSpPr>
          <p:spPr bwMode="auto">
            <a:xfrm>
              <a:off x="3071802" y="343226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2" name="Straight Connector 169"/>
            <p:cNvCxnSpPr>
              <a:cxnSpLocks noChangeShapeType="1"/>
            </p:cNvCxnSpPr>
            <p:nvPr/>
          </p:nvCxnSpPr>
          <p:spPr bwMode="auto">
            <a:xfrm>
              <a:off x="3071802" y="348495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3" name="Straight Connector 170"/>
            <p:cNvCxnSpPr>
              <a:cxnSpLocks noChangeShapeType="1"/>
            </p:cNvCxnSpPr>
            <p:nvPr/>
          </p:nvCxnSpPr>
          <p:spPr bwMode="auto">
            <a:xfrm>
              <a:off x="3071802" y="353862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4" name="Straight Connector 171"/>
            <p:cNvCxnSpPr>
              <a:cxnSpLocks noChangeShapeType="1"/>
            </p:cNvCxnSpPr>
            <p:nvPr/>
          </p:nvCxnSpPr>
          <p:spPr bwMode="auto">
            <a:xfrm>
              <a:off x="3071802" y="359308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5" name="Straight Connector 172"/>
            <p:cNvCxnSpPr>
              <a:cxnSpLocks noChangeShapeType="1"/>
            </p:cNvCxnSpPr>
            <p:nvPr/>
          </p:nvCxnSpPr>
          <p:spPr bwMode="auto">
            <a:xfrm>
              <a:off x="3071802" y="364577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6" name="Straight Connector 173"/>
            <p:cNvCxnSpPr>
              <a:cxnSpLocks noChangeShapeType="1"/>
            </p:cNvCxnSpPr>
            <p:nvPr/>
          </p:nvCxnSpPr>
          <p:spPr bwMode="auto">
            <a:xfrm>
              <a:off x="3071802" y="369944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7" name="Straight Connector 174"/>
            <p:cNvCxnSpPr>
              <a:cxnSpLocks noChangeShapeType="1"/>
            </p:cNvCxnSpPr>
            <p:nvPr/>
          </p:nvCxnSpPr>
          <p:spPr bwMode="auto">
            <a:xfrm>
              <a:off x="3071802" y="375242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8" name="Straight Connector 175"/>
            <p:cNvCxnSpPr>
              <a:cxnSpLocks noChangeShapeType="1"/>
            </p:cNvCxnSpPr>
            <p:nvPr/>
          </p:nvCxnSpPr>
          <p:spPr bwMode="auto">
            <a:xfrm>
              <a:off x="3071802" y="380795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39" name="Straight Connector 176"/>
            <p:cNvCxnSpPr>
              <a:cxnSpLocks noChangeShapeType="1"/>
            </p:cNvCxnSpPr>
            <p:nvPr/>
          </p:nvCxnSpPr>
          <p:spPr bwMode="auto">
            <a:xfrm>
              <a:off x="3071802" y="386081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0" name="Straight Connector 177"/>
            <p:cNvCxnSpPr>
              <a:cxnSpLocks noChangeShapeType="1"/>
            </p:cNvCxnSpPr>
            <p:nvPr/>
          </p:nvCxnSpPr>
          <p:spPr bwMode="auto">
            <a:xfrm>
              <a:off x="3071802" y="391824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1" name="Straight Connector 178"/>
            <p:cNvCxnSpPr>
              <a:cxnSpLocks noChangeShapeType="1"/>
            </p:cNvCxnSpPr>
            <p:nvPr/>
          </p:nvCxnSpPr>
          <p:spPr bwMode="auto">
            <a:xfrm>
              <a:off x="3071802" y="397093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2" name="Straight Connector 179"/>
            <p:cNvCxnSpPr>
              <a:cxnSpLocks noChangeShapeType="1"/>
            </p:cNvCxnSpPr>
            <p:nvPr/>
          </p:nvCxnSpPr>
          <p:spPr bwMode="auto">
            <a:xfrm>
              <a:off x="3071802" y="402460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3" name="Straight Connector 180"/>
            <p:cNvCxnSpPr>
              <a:cxnSpLocks noChangeShapeType="1"/>
            </p:cNvCxnSpPr>
            <p:nvPr/>
          </p:nvCxnSpPr>
          <p:spPr bwMode="auto">
            <a:xfrm>
              <a:off x="3071802" y="409762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4" name="Straight Connector 181"/>
            <p:cNvCxnSpPr>
              <a:cxnSpLocks noChangeShapeType="1"/>
            </p:cNvCxnSpPr>
            <p:nvPr/>
          </p:nvCxnSpPr>
          <p:spPr bwMode="auto">
            <a:xfrm>
              <a:off x="3071802" y="415048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5" name="Straight Connector 182"/>
            <p:cNvCxnSpPr>
              <a:cxnSpLocks noChangeShapeType="1"/>
            </p:cNvCxnSpPr>
            <p:nvPr/>
          </p:nvCxnSpPr>
          <p:spPr bwMode="auto">
            <a:xfrm>
              <a:off x="3071802" y="4207909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6" name="Straight Connector 183"/>
            <p:cNvCxnSpPr>
              <a:cxnSpLocks noChangeShapeType="1"/>
            </p:cNvCxnSpPr>
            <p:nvPr/>
          </p:nvCxnSpPr>
          <p:spPr bwMode="auto">
            <a:xfrm>
              <a:off x="3071802" y="426060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7" name="Straight Connector 184"/>
            <p:cNvCxnSpPr>
              <a:cxnSpLocks noChangeShapeType="1"/>
            </p:cNvCxnSpPr>
            <p:nvPr/>
          </p:nvCxnSpPr>
          <p:spPr bwMode="auto">
            <a:xfrm>
              <a:off x="3071802" y="431427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8" name="Straight Connector 185"/>
            <p:cNvCxnSpPr>
              <a:cxnSpLocks noChangeShapeType="1"/>
            </p:cNvCxnSpPr>
            <p:nvPr/>
          </p:nvCxnSpPr>
          <p:spPr bwMode="auto">
            <a:xfrm>
              <a:off x="3071802" y="436724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49" name="Straight Connector 186"/>
            <p:cNvCxnSpPr>
              <a:cxnSpLocks noChangeShapeType="1"/>
            </p:cNvCxnSpPr>
            <p:nvPr/>
          </p:nvCxnSpPr>
          <p:spPr bwMode="auto">
            <a:xfrm>
              <a:off x="3071802" y="442278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0" name="Straight Connector 187"/>
            <p:cNvCxnSpPr>
              <a:cxnSpLocks noChangeShapeType="1"/>
            </p:cNvCxnSpPr>
            <p:nvPr/>
          </p:nvCxnSpPr>
          <p:spPr bwMode="auto">
            <a:xfrm>
              <a:off x="3071802" y="447563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1" name="Straight Connector 188"/>
            <p:cNvCxnSpPr>
              <a:cxnSpLocks noChangeShapeType="1"/>
            </p:cNvCxnSpPr>
            <p:nvPr/>
          </p:nvCxnSpPr>
          <p:spPr bwMode="auto">
            <a:xfrm>
              <a:off x="3071802" y="453306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2" name="Straight Connector 189"/>
            <p:cNvCxnSpPr>
              <a:cxnSpLocks noChangeShapeType="1"/>
            </p:cNvCxnSpPr>
            <p:nvPr/>
          </p:nvCxnSpPr>
          <p:spPr bwMode="auto">
            <a:xfrm>
              <a:off x="3071802" y="458575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3" name="Straight Connector 190"/>
            <p:cNvCxnSpPr>
              <a:cxnSpLocks noChangeShapeType="1"/>
            </p:cNvCxnSpPr>
            <p:nvPr/>
          </p:nvCxnSpPr>
          <p:spPr bwMode="auto">
            <a:xfrm>
              <a:off x="3071802" y="463942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4" name="Straight Connector 191"/>
            <p:cNvCxnSpPr>
              <a:cxnSpLocks noChangeShapeType="1"/>
            </p:cNvCxnSpPr>
            <p:nvPr/>
          </p:nvCxnSpPr>
          <p:spPr bwMode="auto">
            <a:xfrm>
              <a:off x="3071802" y="468142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5" name="Straight Connector 192"/>
            <p:cNvCxnSpPr>
              <a:cxnSpLocks noChangeShapeType="1"/>
            </p:cNvCxnSpPr>
            <p:nvPr/>
          </p:nvCxnSpPr>
          <p:spPr bwMode="auto">
            <a:xfrm>
              <a:off x="3071802" y="473427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6" name="Straight Connector 193"/>
            <p:cNvCxnSpPr>
              <a:cxnSpLocks noChangeShapeType="1"/>
            </p:cNvCxnSpPr>
            <p:nvPr/>
          </p:nvCxnSpPr>
          <p:spPr bwMode="auto">
            <a:xfrm>
              <a:off x="3071802" y="479170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7" name="Straight Connector 194"/>
            <p:cNvCxnSpPr>
              <a:cxnSpLocks noChangeShapeType="1"/>
            </p:cNvCxnSpPr>
            <p:nvPr/>
          </p:nvCxnSpPr>
          <p:spPr bwMode="auto">
            <a:xfrm>
              <a:off x="3071802" y="484439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8" name="Straight Connector 195"/>
            <p:cNvCxnSpPr>
              <a:cxnSpLocks noChangeShapeType="1"/>
            </p:cNvCxnSpPr>
            <p:nvPr/>
          </p:nvCxnSpPr>
          <p:spPr bwMode="auto">
            <a:xfrm>
              <a:off x="3071802" y="489806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59" name="Straight Connector 196"/>
            <p:cNvCxnSpPr>
              <a:cxnSpLocks noChangeShapeType="1"/>
            </p:cNvCxnSpPr>
            <p:nvPr/>
          </p:nvCxnSpPr>
          <p:spPr bwMode="auto">
            <a:xfrm>
              <a:off x="3071802" y="495104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0" name="Straight Connector 197"/>
            <p:cNvCxnSpPr>
              <a:cxnSpLocks noChangeShapeType="1"/>
            </p:cNvCxnSpPr>
            <p:nvPr/>
          </p:nvCxnSpPr>
          <p:spPr bwMode="auto">
            <a:xfrm>
              <a:off x="3071802" y="500658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1" name="Straight Connector 198"/>
            <p:cNvCxnSpPr>
              <a:cxnSpLocks noChangeShapeType="1"/>
            </p:cNvCxnSpPr>
            <p:nvPr/>
          </p:nvCxnSpPr>
          <p:spPr bwMode="auto">
            <a:xfrm>
              <a:off x="3071802" y="505943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2" name="Straight Connector 199"/>
            <p:cNvCxnSpPr>
              <a:cxnSpLocks noChangeShapeType="1"/>
            </p:cNvCxnSpPr>
            <p:nvPr/>
          </p:nvCxnSpPr>
          <p:spPr bwMode="auto">
            <a:xfrm>
              <a:off x="3071802" y="511686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3" name="Straight Connector 200"/>
            <p:cNvCxnSpPr>
              <a:cxnSpLocks noChangeShapeType="1"/>
            </p:cNvCxnSpPr>
            <p:nvPr/>
          </p:nvCxnSpPr>
          <p:spPr bwMode="auto">
            <a:xfrm>
              <a:off x="3071802" y="516955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4" name="Straight Connector 201"/>
            <p:cNvCxnSpPr>
              <a:cxnSpLocks noChangeShapeType="1"/>
            </p:cNvCxnSpPr>
            <p:nvPr/>
          </p:nvCxnSpPr>
          <p:spPr bwMode="auto">
            <a:xfrm>
              <a:off x="3071802" y="522322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5" name="Straight Connector 202"/>
            <p:cNvCxnSpPr>
              <a:cxnSpLocks noChangeShapeType="1"/>
            </p:cNvCxnSpPr>
            <p:nvPr/>
          </p:nvCxnSpPr>
          <p:spPr bwMode="auto">
            <a:xfrm>
              <a:off x="3071802" y="528236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6" name="Straight Connector 203"/>
            <p:cNvCxnSpPr>
              <a:cxnSpLocks noChangeShapeType="1"/>
            </p:cNvCxnSpPr>
            <p:nvPr/>
          </p:nvCxnSpPr>
          <p:spPr bwMode="auto">
            <a:xfrm>
              <a:off x="3071802" y="532436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7" name="Straight Connector 204"/>
            <p:cNvCxnSpPr>
              <a:cxnSpLocks noChangeShapeType="1"/>
            </p:cNvCxnSpPr>
            <p:nvPr/>
          </p:nvCxnSpPr>
          <p:spPr bwMode="auto">
            <a:xfrm>
              <a:off x="3071802" y="537721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8" name="Straight Connector 205"/>
            <p:cNvCxnSpPr>
              <a:cxnSpLocks noChangeShapeType="1"/>
            </p:cNvCxnSpPr>
            <p:nvPr/>
          </p:nvCxnSpPr>
          <p:spPr bwMode="auto">
            <a:xfrm>
              <a:off x="3071802" y="543464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69" name="Straight Connector 206"/>
            <p:cNvCxnSpPr>
              <a:cxnSpLocks noChangeShapeType="1"/>
            </p:cNvCxnSpPr>
            <p:nvPr/>
          </p:nvCxnSpPr>
          <p:spPr bwMode="auto">
            <a:xfrm>
              <a:off x="3071802" y="548733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70" name="Straight Connector 207"/>
            <p:cNvCxnSpPr>
              <a:cxnSpLocks noChangeShapeType="1"/>
            </p:cNvCxnSpPr>
            <p:nvPr/>
          </p:nvCxnSpPr>
          <p:spPr bwMode="auto">
            <a:xfrm>
              <a:off x="3071802" y="554100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71" name="Straight Connector 208"/>
            <p:cNvCxnSpPr>
              <a:cxnSpLocks noChangeShapeType="1"/>
            </p:cNvCxnSpPr>
            <p:nvPr/>
          </p:nvCxnSpPr>
          <p:spPr bwMode="auto">
            <a:xfrm>
              <a:off x="3071802" y="559398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72" name="Straight Connector 209"/>
            <p:cNvCxnSpPr>
              <a:cxnSpLocks noChangeShapeType="1"/>
            </p:cNvCxnSpPr>
            <p:nvPr/>
          </p:nvCxnSpPr>
          <p:spPr bwMode="auto">
            <a:xfrm>
              <a:off x="3071802" y="564952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73" name="Straight Connector 210"/>
            <p:cNvCxnSpPr>
              <a:cxnSpLocks noChangeShapeType="1"/>
            </p:cNvCxnSpPr>
            <p:nvPr/>
          </p:nvCxnSpPr>
          <p:spPr bwMode="auto">
            <a:xfrm>
              <a:off x="3071802" y="570237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74" name="Straight Connector 211"/>
            <p:cNvCxnSpPr>
              <a:cxnSpLocks noChangeShapeType="1"/>
            </p:cNvCxnSpPr>
            <p:nvPr/>
          </p:nvCxnSpPr>
          <p:spPr bwMode="auto">
            <a:xfrm>
              <a:off x="3071802" y="575980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75" name="Straight Connector 212"/>
            <p:cNvCxnSpPr>
              <a:cxnSpLocks noChangeShapeType="1"/>
            </p:cNvCxnSpPr>
            <p:nvPr/>
          </p:nvCxnSpPr>
          <p:spPr bwMode="auto">
            <a:xfrm>
              <a:off x="3071802" y="581249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76" name="Straight Connector 213"/>
            <p:cNvCxnSpPr>
              <a:cxnSpLocks noChangeShapeType="1"/>
            </p:cNvCxnSpPr>
            <p:nvPr/>
          </p:nvCxnSpPr>
          <p:spPr bwMode="auto">
            <a:xfrm>
              <a:off x="3071802" y="586616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4" name="Straight Connector 203"/>
            <p:cNvCxnSpPr>
              <a:cxnSpLocks noChangeShapeType="1"/>
            </p:cNvCxnSpPr>
            <p:nvPr/>
          </p:nvCxnSpPr>
          <p:spPr bwMode="auto">
            <a:xfrm>
              <a:off x="3071782" y="591857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8" name="Straight Connector 204"/>
            <p:cNvCxnSpPr>
              <a:cxnSpLocks noChangeShapeType="1"/>
            </p:cNvCxnSpPr>
            <p:nvPr/>
          </p:nvCxnSpPr>
          <p:spPr bwMode="auto">
            <a:xfrm>
              <a:off x="3071782" y="597142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9" name="Straight Connector 205"/>
            <p:cNvCxnSpPr>
              <a:cxnSpLocks noChangeShapeType="1"/>
            </p:cNvCxnSpPr>
            <p:nvPr/>
          </p:nvCxnSpPr>
          <p:spPr bwMode="auto">
            <a:xfrm>
              <a:off x="3071782" y="602885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0" name="Straight Connector 206"/>
            <p:cNvCxnSpPr>
              <a:cxnSpLocks noChangeShapeType="1"/>
            </p:cNvCxnSpPr>
            <p:nvPr/>
          </p:nvCxnSpPr>
          <p:spPr bwMode="auto">
            <a:xfrm>
              <a:off x="3071782" y="608154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1" name="Straight Connector 207"/>
            <p:cNvCxnSpPr>
              <a:cxnSpLocks noChangeShapeType="1"/>
            </p:cNvCxnSpPr>
            <p:nvPr/>
          </p:nvCxnSpPr>
          <p:spPr bwMode="auto">
            <a:xfrm>
              <a:off x="3071782" y="613521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2" name="Straight Connector 208"/>
            <p:cNvCxnSpPr>
              <a:cxnSpLocks noChangeShapeType="1"/>
            </p:cNvCxnSpPr>
            <p:nvPr/>
          </p:nvCxnSpPr>
          <p:spPr bwMode="auto">
            <a:xfrm>
              <a:off x="3071782" y="618819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" name="Straight Connector 209"/>
            <p:cNvCxnSpPr>
              <a:cxnSpLocks noChangeShapeType="1"/>
            </p:cNvCxnSpPr>
            <p:nvPr/>
          </p:nvCxnSpPr>
          <p:spPr bwMode="auto">
            <a:xfrm>
              <a:off x="3071782" y="624373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" name="Straight Connector 210"/>
            <p:cNvCxnSpPr>
              <a:cxnSpLocks noChangeShapeType="1"/>
            </p:cNvCxnSpPr>
            <p:nvPr/>
          </p:nvCxnSpPr>
          <p:spPr bwMode="auto">
            <a:xfrm>
              <a:off x="3071782" y="629658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5" name="Straight Connector 211"/>
            <p:cNvCxnSpPr>
              <a:cxnSpLocks noChangeShapeType="1"/>
            </p:cNvCxnSpPr>
            <p:nvPr/>
          </p:nvCxnSpPr>
          <p:spPr bwMode="auto">
            <a:xfrm>
              <a:off x="3071782" y="635401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6" name="Straight Connector 212"/>
            <p:cNvCxnSpPr>
              <a:cxnSpLocks noChangeShapeType="1"/>
            </p:cNvCxnSpPr>
            <p:nvPr/>
          </p:nvCxnSpPr>
          <p:spPr bwMode="auto">
            <a:xfrm>
              <a:off x="3071782" y="640670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7" name="Straight Connector 213"/>
            <p:cNvCxnSpPr>
              <a:cxnSpLocks noChangeShapeType="1"/>
            </p:cNvCxnSpPr>
            <p:nvPr/>
          </p:nvCxnSpPr>
          <p:spPr bwMode="auto">
            <a:xfrm>
              <a:off x="3071782" y="646037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8" name="Straight Connector 205"/>
            <p:cNvCxnSpPr>
              <a:cxnSpLocks noChangeShapeType="1"/>
            </p:cNvCxnSpPr>
            <p:nvPr/>
          </p:nvCxnSpPr>
          <p:spPr bwMode="auto">
            <a:xfrm>
              <a:off x="3071803" y="649635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9" name="Straight Connector 206"/>
            <p:cNvCxnSpPr>
              <a:cxnSpLocks noChangeShapeType="1"/>
            </p:cNvCxnSpPr>
            <p:nvPr/>
          </p:nvCxnSpPr>
          <p:spPr bwMode="auto">
            <a:xfrm>
              <a:off x="3071803" y="654904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50" name="Straight Connector 207"/>
            <p:cNvCxnSpPr>
              <a:cxnSpLocks noChangeShapeType="1"/>
            </p:cNvCxnSpPr>
            <p:nvPr/>
          </p:nvCxnSpPr>
          <p:spPr bwMode="auto">
            <a:xfrm>
              <a:off x="3071803" y="6602718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51" name="Straight Connector 208"/>
            <p:cNvCxnSpPr>
              <a:cxnSpLocks noChangeShapeType="1"/>
            </p:cNvCxnSpPr>
            <p:nvPr/>
          </p:nvCxnSpPr>
          <p:spPr bwMode="auto">
            <a:xfrm>
              <a:off x="3071803" y="665569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52" name="Straight Connector 209"/>
            <p:cNvCxnSpPr>
              <a:cxnSpLocks noChangeShapeType="1"/>
            </p:cNvCxnSpPr>
            <p:nvPr/>
          </p:nvCxnSpPr>
          <p:spPr bwMode="auto">
            <a:xfrm>
              <a:off x="3071803" y="6711231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53" name="Straight Connector 210"/>
            <p:cNvCxnSpPr>
              <a:cxnSpLocks noChangeShapeType="1"/>
            </p:cNvCxnSpPr>
            <p:nvPr/>
          </p:nvCxnSpPr>
          <p:spPr bwMode="auto">
            <a:xfrm>
              <a:off x="3071803" y="676408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54" name="Straight Connector 211"/>
            <p:cNvCxnSpPr>
              <a:cxnSpLocks noChangeShapeType="1"/>
            </p:cNvCxnSpPr>
            <p:nvPr/>
          </p:nvCxnSpPr>
          <p:spPr bwMode="auto">
            <a:xfrm>
              <a:off x="3071803" y="682151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55" name="Straight Connector 212"/>
            <p:cNvCxnSpPr>
              <a:cxnSpLocks noChangeShapeType="1"/>
            </p:cNvCxnSpPr>
            <p:nvPr/>
          </p:nvCxnSpPr>
          <p:spPr bwMode="auto">
            <a:xfrm>
              <a:off x="3071803" y="6874205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59" name="TextBox 258"/>
          <p:cNvSpPr txBox="1">
            <a:spLocks noChangeArrowheads="1"/>
          </p:cNvSpPr>
          <p:nvPr/>
        </p:nvSpPr>
        <p:spPr bwMode="auto">
          <a:xfrm>
            <a:off x="6785453" y="1269984"/>
            <a:ext cx="292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400"/>
              <a:t>V</a:t>
            </a:r>
          </a:p>
        </p:txBody>
      </p:sp>
      <p:sp>
        <p:nvSpPr>
          <p:cNvPr id="260" name="Right Brace 259"/>
          <p:cNvSpPr>
            <a:spLocks/>
          </p:cNvSpPr>
          <p:nvPr/>
        </p:nvSpPr>
        <p:spPr bwMode="auto">
          <a:xfrm>
            <a:off x="6667978" y="1214422"/>
            <a:ext cx="142875" cy="428625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61" name="TextBox 260"/>
          <p:cNvSpPr txBox="1"/>
          <p:nvPr/>
        </p:nvSpPr>
        <p:spPr>
          <a:xfrm>
            <a:off x="357158" y="692331"/>
            <a:ext cx="1330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Too big items?</a:t>
            </a:r>
            <a:endParaRPr lang="sv-SE" sz="1400"/>
          </a:p>
        </p:txBody>
      </p:sp>
      <p:sp>
        <p:nvSpPr>
          <p:cNvPr id="262" name="TextBox 261"/>
          <p:cNvSpPr txBox="1"/>
          <p:nvPr/>
        </p:nvSpPr>
        <p:spPr>
          <a:xfrm>
            <a:off x="2690519" y="692331"/>
            <a:ext cx="1522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Too many items?</a:t>
            </a:r>
            <a:endParaRPr lang="sv-SE" sz="1400"/>
          </a:p>
        </p:txBody>
      </p:sp>
      <p:sp>
        <p:nvSpPr>
          <p:cNvPr id="263" name="TextBox 262"/>
          <p:cNvSpPr txBox="1"/>
          <p:nvPr/>
        </p:nvSpPr>
        <p:spPr>
          <a:xfrm>
            <a:off x="5655848" y="692331"/>
            <a:ext cx="898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Balanced</a:t>
            </a:r>
            <a:endParaRPr lang="sv-SE" sz="1400"/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 advTm="47861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0" grpId="0" animBg="1"/>
      <p:bldP spid="215" grpId="0"/>
      <p:bldP spid="216" grpId="0" animBg="1"/>
      <p:bldP spid="259" grpId="0"/>
      <p:bldP spid="260" grpId="0" animBg="1"/>
      <p:bldP spid="261" grpId="0"/>
      <p:bldP spid="262" grpId="0"/>
      <p:bldP spid="26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Splitting stories and breaking out tasks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28596" y="3357562"/>
            <a:ext cx="1428758" cy="785818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Administrate users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714612" y="1857364"/>
            <a:ext cx="1428758" cy="785818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Register new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714612" y="3857628"/>
            <a:ext cx="1428758" cy="785818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Edit existing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714612" y="4857760"/>
            <a:ext cx="1428758" cy="785818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Delete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714612" y="2857496"/>
            <a:ext cx="1428758" cy="785818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Find user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1824518"/>
            <a:ext cx="7889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  <a:latin typeface="Comic Sans MS" pitchFamily="66" charset="0"/>
              </a:rPr>
              <a:t>User admin</a:t>
            </a:r>
            <a:endParaRPr lang="sv-SE" sz="90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5212" y="2824840"/>
            <a:ext cx="7889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  <a:latin typeface="Comic Sans MS" pitchFamily="66" charset="0"/>
              </a:rPr>
              <a:t>User admin</a:t>
            </a:r>
            <a:endParaRPr lang="sv-SE" sz="90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3174" y="3827022"/>
            <a:ext cx="7889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  <a:latin typeface="Comic Sans MS" pitchFamily="66" charset="0"/>
              </a:rPr>
              <a:t>User admin</a:t>
            </a:r>
            <a:endParaRPr lang="sv-SE" sz="90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4833268"/>
            <a:ext cx="7889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  <a:latin typeface="Comic Sans MS" pitchFamily="66" charset="0"/>
              </a:rPr>
              <a:t>User admin</a:t>
            </a:r>
            <a:endParaRPr lang="sv-SE" sz="90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4643438" y="2214554"/>
            <a:ext cx="1000132" cy="50006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sv-SE" sz="1000" smtClean="0">
                <a:solidFill>
                  <a:srgbClr val="000000"/>
                </a:solidFill>
                <a:latin typeface="Comic Sans MS" pitchFamily="66" charset="0"/>
              </a:rPr>
              <a:t>Do GUI design</a:t>
            </a:r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4643438" y="1571612"/>
            <a:ext cx="1000132" cy="50006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sv-SE" sz="1000" smtClean="0">
                <a:solidFill>
                  <a:srgbClr val="000000"/>
                </a:solidFill>
                <a:latin typeface="Comic Sans MS" pitchFamily="66" charset="0"/>
              </a:rPr>
              <a:t>Write failing test</a:t>
            </a:r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786578" y="2214554"/>
            <a:ext cx="1000132" cy="50006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sv-SE" sz="1000" smtClean="0">
                <a:solidFill>
                  <a:srgbClr val="000000"/>
                </a:solidFill>
                <a:latin typeface="Comic Sans MS" pitchFamily="66" charset="0"/>
              </a:rPr>
              <a:t>Do integration test</a:t>
            </a:r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715008" y="1571612"/>
            <a:ext cx="1000132" cy="50006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sv-SE" sz="1000" smtClean="0">
                <a:solidFill>
                  <a:srgbClr val="000000"/>
                </a:solidFill>
                <a:latin typeface="Comic Sans MS" pitchFamily="66" charset="0"/>
              </a:rPr>
              <a:t>Create DB schema</a:t>
            </a:r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715008" y="2214554"/>
            <a:ext cx="1000132" cy="50006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sv-SE" sz="1000" smtClean="0">
                <a:solidFill>
                  <a:srgbClr val="000000"/>
                </a:solidFill>
                <a:latin typeface="Comic Sans MS" pitchFamily="66" charset="0"/>
              </a:rPr>
              <a:t>Write server-side logic</a:t>
            </a:r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6786578" y="1571612"/>
            <a:ext cx="1000132" cy="50006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sv-SE" sz="1000" smtClean="0">
                <a:solidFill>
                  <a:srgbClr val="000000"/>
                </a:solidFill>
                <a:latin typeface="Comic Sans MS" pitchFamily="66" charset="0"/>
              </a:rPr>
              <a:t>Write form validation</a:t>
            </a:r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0" name="Left Brace 19"/>
          <p:cNvSpPr/>
          <p:nvPr/>
        </p:nvSpPr>
        <p:spPr bwMode="auto">
          <a:xfrm>
            <a:off x="2000232" y="1785926"/>
            <a:ext cx="428628" cy="3857652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" name="Left Brace 20"/>
          <p:cNvSpPr/>
          <p:nvPr/>
        </p:nvSpPr>
        <p:spPr bwMode="auto">
          <a:xfrm>
            <a:off x="4286248" y="1428736"/>
            <a:ext cx="428628" cy="1500198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" name="Freeform 50"/>
          <p:cNvSpPr>
            <a:spLocks/>
          </p:cNvSpPr>
          <p:nvPr/>
        </p:nvSpPr>
        <p:spPr bwMode="auto">
          <a:xfrm>
            <a:off x="571472" y="3214686"/>
            <a:ext cx="1071570" cy="1071570"/>
          </a:xfrm>
          <a:custGeom>
            <a:avLst/>
            <a:gdLst>
              <a:gd name="T0" fmla="*/ 0 w 561"/>
              <a:gd name="T1" fmla="*/ 0 h 466"/>
              <a:gd name="T2" fmla="*/ 375502212 w 561"/>
              <a:gd name="T3" fmla="*/ 224294740 h 466"/>
              <a:gd name="T4" fmla="*/ 700602938 w 561"/>
              <a:gd name="T5" fmla="*/ 448587893 h 466"/>
              <a:gd name="T6" fmla="*/ 1101306787 w 561"/>
              <a:gd name="T7" fmla="*/ 776208120 h 466"/>
              <a:gd name="T8" fmla="*/ 1176911399 w 561"/>
              <a:gd name="T9" fmla="*/ 849293624 h 466"/>
              <a:gd name="T10" fmla="*/ 1413805850 w 561"/>
              <a:gd name="T11" fmla="*/ 1174392902 h 4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"/>
              <a:gd name="T19" fmla="*/ 0 h 466"/>
              <a:gd name="T20" fmla="*/ 561 w 561"/>
              <a:gd name="T21" fmla="*/ 466 h 4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" h="466">
                <a:moveTo>
                  <a:pt x="0" y="0"/>
                </a:moveTo>
                <a:cubicBezTo>
                  <a:pt x="54" y="18"/>
                  <a:pt x="96" y="68"/>
                  <a:pt x="149" y="89"/>
                </a:cubicBezTo>
                <a:cubicBezTo>
                  <a:pt x="185" y="125"/>
                  <a:pt x="237" y="148"/>
                  <a:pt x="278" y="178"/>
                </a:cubicBezTo>
                <a:cubicBezTo>
                  <a:pt x="333" y="218"/>
                  <a:pt x="380" y="270"/>
                  <a:pt x="437" y="308"/>
                </a:cubicBezTo>
                <a:cubicBezTo>
                  <a:pt x="449" y="316"/>
                  <a:pt x="455" y="329"/>
                  <a:pt x="467" y="337"/>
                </a:cubicBezTo>
                <a:cubicBezTo>
                  <a:pt x="485" y="390"/>
                  <a:pt x="537" y="418"/>
                  <a:pt x="561" y="466"/>
                </a:cubicBezTo>
              </a:path>
            </a:pathLst>
          </a:custGeom>
          <a:noFill/>
          <a:ln w="57150">
            <a:solidFill>
              <a:srgbClr val="FF3300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5" name="Freeform 51"/>
          <p:cNvSpPr>
            <a:spLocks/>
          </p:cNvSpPr>
          <p:nvPr/>
        </p:nvSpPr>
        <p:spPr bwMode="auto">
          <a:xfrm rot="5860639">
            <a:off x="419262" y="3153923"/>
            <a:ext cx="1304549" cy="1121660"/>
          </a:xfrm>
          <a:custGeom>
            <a:avLst/>
            <a:gdLst>
              <a:gd name="T0" fmla="*/ 0 w 561"/>
              <a:gd name="T1" fmla="*/ 0 h 466"/>
              <a:gd name="T2" fmla="*/ 375502212 w 561"/>
              <a:gd name="T3" fmla="*/ 224294740 h 466"/>
              <a:gd name="T4" fmla="*/ 700602938 w 561"/>
              <a:gd name="T5" fmla="*/ 448587893 h 466"/>
              <a:gd name="T6" fmla="*/ 1101306787 w 561"/>
              <a:gd name="T7" fmla="*/ 776208120 h 466"/>
              <a:gd name="T8" fmla="*/ 1176911399 w 561"/>
              <a:gd name="T9" fmla="*/ 849293624 h 466"/>
              <a:gd name="T10" fmla="*/ 1413805850 w 561"/>
              <a:gd name="T11" fmla="*/ 1174392902 h 46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1"/>
              <a:gd name="T19" fmla="*/ 0 h 466"/>
              <a:gd name="T20" fmla="*/ 561 w 561"/>
              <a:gd name="T21" fmla="*/ 466 h 46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1" h="466">
                <a:moveTo>
                  <a:pt x="0" y="0"/>
                </a:moveTo>
                <a:cubicBezTo>
                  <a:pt x="54" y="18"/>
                  <a:pt x="96" y="68"/>
                  <a:pt x="149" y="89"/>
                </a:cubicBezTo>
                <a:cubicBezTo>
                  <a:pt x="185" y="125"/>
                  <a:pt x="237" y="148"/>
                  <a:pt x="278" y="178"/>
                </a:cubicBezTo>
                <a:cubicBezTo>
                  <a:pt x="333" y="218"/>
                  <a:pt x="380" y="270"/>
                  <a:pt x="437" y="308"/>
                </a:cubicBezTo>
                <a:cubicBezTo>
                  <a:pt x="449" y="316"/>
                  <a:pt x="455" y="329"/>
                  <a:pt x="467" y="337"/>
                </a:cubicBezTo>
                <a:cubicBezTo>
                  <a:pt x="485" y="390"/>
                  <a:pt x="537" y="418"/>
                  <a:pt x="561" y="466"/>
                </a:cubicBezTo>
              </a:path>
            </a:pathLst>
          </a:custGeom>
          <a:noFill/>
          <a:ln w="57150">
            <a:solidFill>
              <a:srgbClr val="FF3300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6" name="TextBox 25"/>
          <p:cNvSpPr txBox="1"/>
          <p:nvPr/>
        </p:nvSpPr>
        <p:spPr>
          <a:xfrm>
            <a:off x="1857356" y="1428736"/>
            <a:ext cx="9705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Split stories</a:t>
            </a:r>
            <a:endParaRPr lang="sv-SE"/>
          </a:p>
        </p:txBody>
      </p:sp>
      <p:sp>
        <p:nvSpPr>
          <p:cNvPr id="27" name="TextBox 26"/>
          <p:cNvSpPr txBox="1"/>
          <p:nvPr/>
        </p:nvSpPr>
        <p:spPr>
          <a:xfrm>
            <a:off x="4143372" y="1000108"/>
            <a:ext cx="3028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Break into tasks</a:t>
            </a:r>
          </a:p>
          <a:p>
            <a:r>
              <a:rPr lang="sv-SE" smtClean="0"/>
              <a:t>(normally during sprint planning meeting)</a:t>
            </a:r>
            <a:endParaRPr lang="sv-SE"/>
          </a:p>
        </p:txBody>
      </p:sp>
      <p:sp>
        <p:nvSpPr>
          <p:cNvPr id="28" name="TextBox 27"/>
          <p:cNvSpPr txBox="1"/>
          <p:nvPr/>
        </p:nvSpPr>
        <p:spPr>
          <a:xfrm>
            <a:off x="1477906" y="3269796"/>
            <a:ext cx="357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C00000"/>
                </a:solidFill>
                <a:latin typeface="Inkpen2 Script" pitchFamily="2" charset="0"/>
              </a:rPr>
              <a:t>13</a:t>
            </a:r>
            <a:endParaRPr lang="sv-SE" sz="2000">
              <a:solidFill>
                <a:srgbClr val="C00000"/>
              </a:solidFill>
              <a:latin typeface="Inkpen2 Script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39000" y="1768229"/>
            <a:ext cx="284244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C00000"/>
                </a:solidFill>
                <a:latin typeface="Inkpen2 Script" pitchFamily="2" charset="0"/>
              </a:rPr>
              <a:t>5</a:t>
            </a:r>
            <a:endParaRPr lang="sv-SE" sz="2000">
              <a:solidFill>
                <a:srgbClr val="C00000"/>
              </a:solidFill>
              <a:latin typeface="Inkpen2 Script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2279" y="2749725"/>
            <a:ext cx="294824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C00000"/>
                </a:solidFill>
                <a:latin typeface="Inkpen2 Script" pitchFamily="2" charset="0"/>
              </a:rPr>
              <a:t>3</a:t>
            </a:r>
            <a:endParaRPr lang="sv-SE" sz="2000">
              <a:solidFill>
                <a:srgbClr val="C00000"/>
              </a:solidFill>
              <a:latin typeface="Inkpen2 Scrip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67149" y="4768625"/>
            <a:ext cx="301877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C00000"/>
                </a:solidFill>
                <a:latin typeface="Inkpen2 Script" pitchFamily="2" charset="0"/>
              </a:rPr>
              <a:t>8</a:t>
            </a:r>
            <a:endParaRPr lang="sv-SE" sz="2000">
              <a:solidFill>
                <a:srgbClr val="C00000"/>
              </a:solidFill>
              <a:latin typeface="Inkpen2 Script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58654" y="3768493"/>
            <a:ext cx="312457" cy="4401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C00000"/>
                </a:solidFill>
                <a:latin typeface="Inkpen2 Script" pitchFamily="2" charset="0"/>
              </a:rPr>
              <a:t>2</a:t>
            </a:r>
            <a:endParaRPr lang="sv-SE" sz="2000">
              <a:solidFill>
                <a:srgbClr val="C00000"/>
              </a:solidFill>
              <a:latin typeface="Inkpen2 Script" pitchFamily="2" charset="0"/>
            </a:endParaRPr>
          </a:p>
        </p:txBody>
      </p:sp>
      <p:sp>
        <p:nvSpPr>
          <p:cNvPr id="33" name="Rounded Rectangular Callout 32"/>
          <p:cNvSpPr/>
          <p:nvPr/>
        </p:nvSpPr>
        <p:spPr bwMode="auto">
          <a:xfrm>
            <a:off x="6000760" y="3500438"/>
            <a:ext cx="2428892" cy="928694"/>
          </a:xfrm>
          <a:prstGeom prst="wedgeRoundRectCallout">
            <a:avLst>
              <a:gd name="adj1" fmla="val -37180"/>
              <a:gd name="adj2" fmla="val -119789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smtClean="0"/>
              <a:t>Tasks are for the sprint backlog, NOT product backlog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/>
      <p:bldP spid="27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Estimating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74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228600" y="3143248"/>
            <a:ext cx="4000528" cy="171451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As a </a:t>
            </a:r>
            <a:r>
              <a:rPr lang="sv-SE" sz="1800" smtClean="0">
                <a:solidFill>
                  <a:srgbClr val="0070C0"/>
                </a:solidFill>
              </a:rPr>
              <a:t>booker</a:t>
            </a:r>
          </a:p>
          <a:p>
            <a:r>
              <a:rPr lang="sv-SE" sz="1800" smtClean="0">
                <a:solidFill>
                  <a:schemeClr val="accent6"/>
                </a:solidFill>
              </a:rPr>
              <a:t>I want to </a:t>
            </a:r>
            <a:r>
              <a:rPr lang="en-US" sz="1800" smtClean="0">
                <a:solidFill>
                  <a:srgbClr val="0070C0"/>
                </a:solidFill>
              </a:rPr>
              <a:t>receive </a:t>
            </a:r>
            <a:r>
              <a:rPr lang="en-US" sz="1800" smtClean="0">
                <a:solidFill>
                  <a:srgbClr val="C00000"/>
                </a:solidFill>
              </a:rPr>
              <a:t>notifications</a:t>
            </a:r>
            <a:r>
              <a:rPr lang="en-US" sz="1800" smtClean="0">
                <a:solidFill>
                  <a:srgbClr val="0070C0"/>
                </a:solidFill>
              </a:rPr>
              <a:t> when new available slots appear in the calendar</a:t>
            </a:r>
            <a:endParaRPr lang="sv-SE" sz="1800" smtClean="0">
              <a:solidFill>
                <a:srgbClr val="0070C0"/>
              </a:solidFill>
            </a:endParaRPr>
          </a:p>
          <a:p>
            <a:r>
              <a:rPr lang="sv-SE" sz="1800" smtClean="0">
                <a:solidFill>
                  <a:schemeClr val="accent6"/>
                </a:solidFill>
              </a:rPr>
              <a:t>so that </a:t>
            </a:r>
            <a:r>
              <a:rPr lang="en-US" sz="1800" smtClean="0">
                <a:solidFill>
                  <a:srgbClr val="0070C0"/>
                </a:solidFill>
              </a:rPr>
              <a:t>I don't have to keep checking manually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3481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</a:p>
        </p:txBody>
      </p:sp>
      <p:sp>
        <p:nvSpPr>
          <p:cNvPr id="3482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34CDF5-89B2-4762-8BA8-DDEB74CA7A1A}" type="slidenum">
              <a:rPr lang="en-US" smtClean="0"/>
              <a:pPr>
                <a:defRPr/>
              </a:pPr>
              <a:t>75</a:t>
            </a:fld>
            <a:endParaRPr lang="en-US" smtClean="0"/>
          </a:p>
        </p:txBody>
      </p:sp>
      <p:sp>
        <p:nvSpPr>
          <p:cNvPr id="3789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649288"/>
          </a:xfrm>
        </p:spPr>
        <p:txBody>
          <a:bodyPr/>
          <a:lstStyle/>
          <a:p>
            <a:pPr eaLnBrk="1" hangingPunct="1"/>
            <a:r>
              <a:rPr lang="sv-SE" smtClean="0"/>
              <a:t>Planning poker</a:t>
            </a:r>
          </a:p>
        </p:txBody>
      </p:sp>
      <p:sp>
        <p:nvSpPr>
          <p:cNvPr id="115" name="Rectangle 9"/>
          <p:cNvSpPr>
            <a:spLocks noChangeArrowheads="1"/>
          </p:cNvSpPr>
          <p:nvPr/>
        </p:nvSpPr>
        <p:spPr bwMode="auto">
          <a:xfrm>
            <a:off x="228600" y="1643050"/>
            <a:ext cx="4000528" cy="1285884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As a </a:t>
            </a:r>
            <a:r>
              <a:rPr lang="sv-SE" sz="1800" smtClean="0">
                <a:solidFill>
                  <a:srgbClr val="0070C0"/>
                </a:solidFill>
              </a:rPr>
              <a:t>buyer</a:t>
            </a:r>
          </a:p>
          <a:p>
            <a:r>
              <a:rPr lang="sv-SE" sz="1800" smtClean="0">
                <a:solidFill>
                  <a:schemeClr val="accent6"/>
                </a:solidFill>
              </a:rPr>
              <a:t>I want to </a:t>
            </a:r>
            <a:r>
              <a:rPr lang="sv-SE" sz="1800" smtClean="0">
                <a:solidFill>
                  <a:srgbClr val="C00000"/>
                </a:solidFill>
              </a:rPr>
              <a:t>save my shopping cart</a:t>
            </a:r>
          </a:p>
          <a:p>
            <a:r>
              <a:rPr lang="sv-SE" sz="1800" smtClean="0">
                <a:solidFill>
                  <a:schemeClr val="accent6"/>
                </a:solidFill>
              </a:rPr>
              <a:t>so that </a:t>
            </a:r>
            <a:r>
              <a:rPr lang="sv-SE" sz="1800" smtClean="0">
                <a:solidFill>
                  <a:srgbClr val="0070C0"/>
                </a:solidFill>
              </a:rPr>
              <a:t>I can continue shopping later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720797" y="1550317"/>
            <a:ext cx="475420" cy="1726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800" smtClean="0">
                <a:solidFill>
                  <a:srgbClr val="007033"/>
                </a:solidFill>
                <a:latin typeface="Inkpen2 Script" pitchFamily="2" charset="0"/>
              </a:rPr>
              <a:t>2</a:t>
            </a:r>
            <a:endParaRPr lang="sv-SE" sz="4800">
              <a:solidFill>
                <a:srgbClr val="007033"/>
              </a:solidFill>
              <a:latin typeface="Inkpen2 Script" pitchFamily="2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92235" y="2992856"/>
            <a:ext cx="475420" cy="914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800" smtClean="0">
                <a:solidFill>
                  <a:srgbClr val="007033"/>
                </a:solidFill>
                <a:latin typeface="Inkpen2 Script" pitchFamily="2" charset="0"/>
              </a:rPr>
              <a:t>5</a:t>
            </a:r>
            <a:endParaRPr lang="sv-SE" sz="4800">
              <a:solidFill>
                <a:srgbClr val="007033"/>
              </a:solidFill>
              <a:latin typeface="Inkpen2 Script" pitchFamily="2" charset="0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-1"/>
            <a:ext cx="4590265" cy="3365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81"/>
          <p:cNvGrpSpPr/>
          <p:nvPr/>
        </p:nvGrpSpPr>
        <p:grpSpPr>
          <a:xfrm>
            <a:off x="4895832" y="3829048"/>
            <a:ext cx="2839172" cy="1785950"/>
            <a:chOff x="2616715" y="4434424"/>
            <a:chExt cx="2883979" cy="1814136"/>
          </a:xfrm>
        </p:grpSpPr>
        <p:sp>
          <p:nvSpPr>
            <p:cNvPr id="36" name="Oval 45"/>
            <p:cNvSpPr>
              <a:spLocks noChangeArrowheads="1"/>
            </p:cNvSpPr>
            <p:nvPr/>
          </p:nvSpPr>
          <p:spPr bwMode="auto">
            <a:xfrm>
              <a:off x="2616715" y="4434424"/>
              <a:ext cx="2883979" cy="1814136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pic>
          <p:nvPicPr>
            <p:cNvPr id="38" name="Picture 3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43372" y="4545329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9" name="Picture 3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77197" y="4587883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0" name="Picture 4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6314" y="4831081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1" name="Picture 4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43372" y="5286388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2" name="Picture 4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05693" y="4802197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3" name="Picture 2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05759" y="5347022"/>
              <a:ext cx="533882" cy="7410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44" name="Rounded Rectangle 82"/>
          <p:cNvSpPr/>
          <p:nvPr/>
        </p:nvSpPr>
        <p:spPr bwMode="auto">
          <a:xfrm>
            <a:off x="6824658" y="3757610"/>
            <a:ext cx="357190" cy="428628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5" name="Rounded Rectangle 83"/>
          <p:cNvSpPr/>
          <p:nvPr/>
        </p:nvSpPr>
        <p:spPr bwMode="auto">
          <a:xfrm>
            <a:off x="7467600" y="4114800"/>
            <a:ext cx="357190" cy="428628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47" name="Rounded Rectangle 84"/>
          <p:cNvSpPr/>
          <p:nvPr/>
        </p:nvSpPr>
        <p:spPr bwMode="auto">
          <a:xfrm>
            <a:off x="6753220" y="4900618"/>
            <a:ext cx="357190" cy="428628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48" name="Rounded Rectangle 85"/>
          <p:cNvSpPr/>
          <p:nvPr/>
        </p:nvSpPr>
        <p:spPr bwMode="auto">
          <a:xfrm>
            <a:off x="6038840" y="3757610"/>
            <a:ext cx="357190" cy="428628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9" name="Rounded Rectangle 86"/>
          <p:cNvSpPr/>
          <p:nvPr/>
        </p:nvSpPr>
        <p:spPr bwMode="auto">
          <a:xfrm>
            <a:off x="5038708" y="4186238"/>
            <a:ext cx="357190" cy="428628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0" name="Rounded Rectangle 87"/>
          <p:cNvSpPr/>
          <p:nvPr/>
        </p:nvSpPr>
        <p:spPr bwMode="auto">
          <a:xfrm>
            <a:off x="5395898" y="4972056"/>
            <a:ext cx="357190" cy="428628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15" grpId="0" animBg="1"/>
      <p:bldP spid="116" grpId="0"/>
      <p:bldP spid="46" grpId="0"/>
      <p:bldP spid="44" grpId="0" animBg="1"/>
      <p:bldP spid="45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Example: estimation paradox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  <p:sp>
        <p:nvSpPr>
          <p:cNvPr id="8" name="Rounded Rectangle 7"/>
          <p:cNvSpPr/>
          <p:nvPr/>
        </p:nvSpPr>
        <p:spPr bwMode="auto">
          <a:xfrm>
            <a:off x="2395623" y="3195782"/>
            <a:ext cx="4335819" cy="7479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6820" y="320713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800" smtClean="0">
                <a:solidFill>
                  <a:srgbClr val="008A3E"/>
                </a:solidFill>
              </a:rPr>
              <a:t>8 days work</a:t>
            </a:r>
            <a:endParaRPr lang="sv-SE" sz="1800">
              <a:solidFill>
                <a:srgbClr val="008A3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9563" y="3534017"/>
            <a:ext cx="2648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800" smtClean="0">
                <a:solidFill>
                  <a:srgbClr val="FF0000"/>
                </a:solidFill>
              </a:rPr>
              <a:t>5 months cycle time</a:t>
            </a:r>
            <a:endParaRPr lang="sv-SE" sz="1800">
              <a:solidFill>
                <a:srgbClr val="FF000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2956820" y="3552972"/>
            <a:ext cx="178595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844366" y="3419333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>
                <a:solidFill>
                  <a:schemeClr val="tx2"/>
                </a:solidFill>
              </a:rPr>
              <a:t>= 9 %</a:t>
            </a:r>
            <a:endParaRPr lang="sv-SE" sz="180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9840" y="3205018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>
                <a:solidFill>
                  <a:schemeClr val="tx2"/>
                </a:solidFill>
              </a:rPr>
              <a:t>Process cycle efficiency</a:t>
            </a:r>
            <a:endParaRPr lang="sv-SE" sz="1400">
              <a:solidFill>
                <a:schemeClr val="tx2"/>
              </a:solidFill>
            </a:endParaRPr>
          </a:p>
        </p:txBody>
      </p:sp>
      <p:pic>
        <p:nvPicPr>
          <p:cNvPr id="14" name="Picture 3" descr="C:\Users\Henrik\AppData\Local\Microsoft\Windows\Temporary Internet Files\Content.IE5\SWPJK4MH\MCj042421400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4128" y="3571417"/>
            <a:ext cx="206424" cy="285752"/>
          </a:xfrm>
          <a:prstGeom prst="rect">
            <a:avLst/>
          </a:prstGeom>
          <a:noFill/>
        </p:spPr>
      </p:pic>
      <p:sp>
        <p:nvSpPr>
          <p:cNvPr id="18" name="Left Brace 17"/>
          <p:cNvSpPr/>
          <p:nvPr/>
        </p:nvSpPr>
        <p:spPr bwMode="auto">
          <a:xfrm rot="16200000">
            <a:off x="3365423" y="-456050"/>
            <a:ext cx="268443" cy="6084890"/>
          </a:xfrm>
          <a:prstGeom prst="leftBrace">
            <a:avLst>
              <a:gd name="adj1" fmla="val 55863"/>
              <a:gd name="adj2" fmla="val 50000"/>
            </a:avLst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pic>
        <p:nvPicPr>
          <p:cNvPr id="2027525" name="Picture 5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457200" y="1545127"/>
            <a:ext cx="82772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384903" y="2720617"/>
            <a:ext cx="48920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</a:rPr>
              <a:t>Prestudies, estimation, resource allocation, approval</a:t>
            </a:r>
            <a:endParaRPr lang="sv-SE" sz="1600">
              <a:solidFill>
                <a:srgbClr val="C00000"/>
              </a:solidFill>
            </a:endParaRPr>
          </a:p>
        </p:txBody>
      </p:sp>
      <p:sp>
        <p:nvSpPr>
          <p:cNvPr id="23" name="Left Brace 22"/>
          <p:cNvSpPr/>
          <p:nvPr/>
        </p:nvSpPr>
        <p:spPr bwMode="auto">
          <a:xfrm rot="16200000">
            <a:off x="7547561" y="1592486"/>
            <a:ext cx="268443" cy="1987813"/>
          </a:xfrm>
          <a:prstGeom prst="leftBrace">
            <a:avLst>
              <a:gd name="adj1" fmla="val 55863"/>
              <a:gd name="adj2" fmla="val 50000"/>
            </a:avLst>
          </a:prstGeom>
          <a:noFill/>
          <a:ln w="19050" cap="flat" cmpd="sng" algn="ctr">
            <a:solidFill>
              <a:srgbClr val="0070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50940" y="2720617"/>
            <a:ext cx="2094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007033"/>
                </a:solidFill>
              </a:rPr>
              <a:t>Develop, test, deploy</a:t>
            </a:r>
            <a:endParaRPr lang="sv-SE" sz="1600">
              <a:solidFill>
                <a:srgbClr val="007033"/>
              </a:solidFill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1334139" y="5443787"/>
            <a:ext cx="1747285" cy="857323"/>
          </a:xfrm>
          <a:prstGeom prst="roundRect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smtClean="0"/>
              <a:t>Lots of estimation &amp; prestudy</a:t>
            </a:r>
            <a:r>
              <a:rPr kumimoji="0" lang="sv-SE" sz="1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</a:t>
            </a:r>
          </a:p>
        </p:txBody>
      </p:sp>
      <p:sp>
        <p:nvSpPr>
          <p:cNvPr id="26" name="Rounded Rectangle 25"/>
          <p:cNvSpPr/>
          <p:nvPr/>
        </p:nvSpPr>
        <p:spPr bwMode="auto">
          <a:xfrm>
            <a:off x="370122" y="4389944"/>
            <a:ext cx="1350335" cy="637953"/>
          </a:xfrm>
          <a:prstGeom prst="roundRect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5 month cycle</a:t>
            </a:r>
            <a:r>
              <a:rPr kumimoji="0" lang="sv-SE" sz="18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time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2395623" y="4397881"/>
            <a:ext cx="2004238" cy="637953"/>
          </a:xfrm>
          <a:prstGeom prst="roundRect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smtClean="0"/>
              <a:t>Scared of commitment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28" name="Straight Arrow Connector 27"/>
          <p:cNvCxnSpPr>
            <a:stCxn id="26" idx="3"/>
          </p:cNvCxnSpPr>
          <p:nvPr/>
        </p:nvCxnSpPr>
        <p:spPr bwMode="auto">
          <a:xfrm>
            <a:off x="1720457" y="4708921"/>
            <a:ext cx="675166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traight Arrow Connector 28"/>
          <p:cNvCxnSpPr>
            <a:stCxn id="25" idx="0"/>
          </p:cNvCxnSpPr>
          <p:nvPr/>
        </p:nvCxnSpPr>
        <p:spPr bwMode="auto">
          <a:xfrm rot="16200000" flipV="1">
            <a:off x="1566988" y="4802993"/>
            <a:ext cx="407948" cy="8736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Straight Arrow Connector 29"/>
          <p:cNvCxnSpPr/>
          <p:nvPr/>
        </p:nvCxnSpPr>
        <p:spPr bwMode="auto">
          <a:xfrm rot="10800000" flipV="1">
            <a:off x="2262719" y="5035838"/>
            <a:ext cx="818705" cy="4079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Rounded Rectangle 30"/>
          <p:cNvSpPr/>
          <p:nvPr/>
        </p:nvSpPr>
        <p:spPr bwMode="auto">
          <a:xfrm>
            <a:off x="5399321" y="5435850"/>
            <a:ext cx="1753877" cy="865260"/>
          </a:xfrm>
          <a:prstGeom prst="roundRect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Lightweight</a:t>
            </a:r>
            <a:r>
              <a:rPr kumimoji="0" lang="sv-SE" sz="18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estimation &amp; prestudy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4838846" y="4389944"/>
            <a:ext cx="1350335" cy="637953"/>
          </a:xfrm>
          <a:prstGeom prst="roundRect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2-3 weeks cycle</a:t>
            </a:r>
            <a:r>
              <a:rPr kumimoji="0" lang="sv-SE" sz="18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time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6864347" y="4389944"/>
            <a:ext cx="1724262" cy="637953"/>
          </a:xfrm>
          <a:prstGeom prst="roundRect">
            <a:avLst/>
          </a:prstGeom>
          <a:solidFill>
            <a:srgbClr val="99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smtClean="0"/>
              <a:t>Little fear of commitment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34" name="Straight Arrow Connector 33"/>
          <p:cNvCxnSpPr>
            <a:stCxn id="32" idx="3"/>
          </p:cNvCxnSpPr>
          <p:nvPr/>
        </p:nvCxnSpPr>
        <p:spPr bwMode="auto">
          <a:xfrm>
            <a:off x="6189181" y="4708921"/>
            <a:ext cx="675166" cy="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03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5" name="Straight Arrow Connector 34"/>
          <p:cNvCxnSpPr>
            <a:stCxn id="31" idx="0"/>
          </p:cNvCxnSpPr>
          <p:nvPr/>
        </p:nvCxnSpPr>
        <p:spPr bwMode="auto">
          <a:xfrm rot="16200000" flipV="1">
            <a:off x="5835590" y="4995180"/>
            <a:ext cx="407948" cy="4733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033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Straight Arrow Connector 35"/>
          <p:cNvCxnSpPr/>
          <p:nvPr/>
        </p:nvCxnSpPr>
        <p:spPr bwMode="auto">
          <a:xfrm rot="10800000" flipV="1">
            <a:off x="6731443" y="5027901"/>
            <a:ext cx="818705" cy="4079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033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701964" y="1125538"/>
            <a:ext cx="6448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Estimation is sometimes used to manage a problem that was caused by the estimation itself</a:t>
            </a:r>
            <a:endParaRPr lang="sv-S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2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  <p:bldP spid="13" grpId="0"/>
      <p:bldP spid="18" grpId="0" animBg="1"/>
      <p:bldP spid="20" grpId="0"/>
      <p:bldP spid="23" grpId="0" animBg="1"/>
      <p:bldP spid="24" grpId="0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Agile estimating strategy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0247"/>
            <a:ext cx="8229600" cy="4176713"/>
          </a:xfrm>
        </p:spPr>
        <p:txBody>
          <a:bodyPr/>
          <a:lstStyle/>
          <a:p>
            <a:r>
              <a:rPr lang="sv-SE" sz="2000" smtClean="0">
                <a:latin typeface="+mj-lt"/>
              </a:rPr>
              <a:t>Don’t estimate time.</a:t>
            </a:r>
          </a:p>
          <a:p>
            <a:pPr lvl="1"/>
            <a:r>
              <a:rPr lang="sv-SE" sz="2000" smtClean="0">
                <a:latin typeface="+mj-lt"/>
              </a:rPr>
              <a:t>Estimate </a:t>
            </a:r>
            <a:r>
              <a:rPr lang="sv-SE" sz="2000" i="1" smtClean="0">
                <a:latin typeface="+mj-lt"/>
              </a:rPr>
              <a:t>relative size</a:t>
            </a:r>
            <a:r>
              <a:rPr lang="sv-SE" sz="2000" smtClean="0">
                <a:latin typeface="+mj-lt"/>
              </a:rPr>
              <a:t> of stories.</a:t>
            </a:r>
          </a:p>
          <a:p>
            <a:pPr lvl="1"/>
            <a:r>
              <a:rPr lang="sv-SE" sz="2000" smtClean="0">
                <a:latin typeface="+mj-lt"/>
              </a:rPr>
              <a:t>Measure velocity per sprint.</a:t>
            </a:r>
          </a:p>
          <a:p>
            <a:pPr lvl="1"/>
            <a:r>
              <a:rPr lang="sv-SE" sz="2000" i="1" smtClean="0">
                <a:latin typeface="+mj-lt"/>
              </a:rPr>
              <a:t>Derive</a:t>
            </a:r>
            <a:r>
              <a:rPr lang="sv-SE" sz="2000" smtClean="0">
                <a:latin typeface="+mj-lt"/>
              </a:rPr>
              <a:t> release plan.</a:t>
            </a:r>
          </a:p>
          <a:p>
            <a:r>
              <a:rPr lang="sv-SE" sz="2000" smtClean="0">
                <a:latin typeface="+mj-lt"/>
              </a:rPr>
              <a:t>Estimates done by the people who are going to </a:t>
            </a:r>
            <a:r>
              <a:rPr lang="sv-SE" sz="2000" i="1" smtClean="0">
                <a:latin typeface="+mj-lt"/>
              </a:rPr>
              <a:t>do the work</a:t>
            </a:r>
            <a:r>
              <a:rPr lang="sv-SE" sz="2000" smtClean="0">
                <a:latin typeface="+mj-lt"/>
              </a:rPr>
              <a:t>.</a:t>
            </a:r>
          </a:p>
          <a:p>
            <a:pPr lvl="1"/>
            <a:r>
              <a:rPr lang="sv-SE" sz="2000" smtClean="0">
                <a:latin typeface="+mj-lt"/>
              </a:rPr>
              <a:t>Not by the people who want the work done.</a:t>
            </a:r>
          </a:p>
          <a:p>
            <a:r>
              <a:rPr lang="sv-SE" sz="2000" smtClean="0">
                <a:latin typeface="+mj-lt"/>
              </a:rPr>
              <a:t>Estimate continuously during project, not all up front.</a:t>
            </a:r>
          </a:p>
          <a:p>
            <a:r>
              <a:rPr lang="sv-SE" sz="2000" smtClean="0">
                <a:latin typeface="+mj-lt"/>
              </a:rPr>
              <a:t>Prefer verbal communication over detailed, written specifications.</a:t>
            </a:r>
          </a:p>
          <a:p>
            <a:r>
              <a:rPr lang="sv-SE" sz="2000" smtClean="0">
                <a:latin typeface="+mj-lt"/>
              </a:rPr>
              <a:t>Avoid false precision</a:t>
            </a:r>
          </a:p>
          <a:p>
            <a:pPr lvl="1"/>
            <a:r>
              <a:rPr lang="sv-SE" sz="2000" smtClean="0">
                <a:latin typeface="+mj-lt"/>
              </a:rPr>
              <a:t>Better to be roughly right</a:t>
            </a:r>
            <a:br>
              <a:rPr lang="sv-SE" sz="2000" smtClean="0">
                <a:latin typeface="+mj-lt"/>
              </a:rPr>
            </a:br>
            <a:r>
              <a:rPr lang="sv-SE" sz="2000" smtClean="0">
                <a:latin typeface="+mj-lt"/>
              </a:rPr>
              <a:t>than precisely wrong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77</a:t>
            </a:fld>
            <a:endParaRPr lang="en-US"/>
          </a:p>
        </p:txBody>
      </p:sp>
      <p:pic>
        <p:nvPicPr>
          <p:cNvPr id="6" name="Picture 8" descr="D:\files\Projects\Planning poker cards\pics\IMG_0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2890" y="4222144"/>
            <a:ext cx="3882854" cy="255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9" descr="D:\files\Projects\Planning poker cards\pics\IMG_06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513456"/>
            <a:ext cx="1884955" cy="1154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18958" y="6582975"/>
            <a:ext cx="2183218" cy="276999"/>
          </a:xfrm>
          <a:prstGeom prst="rect">
            <a:avLst/>
          </a:prstGeom>
          <a:solidFill>
            <a:srgbClr val="FFFFFF"/>
          </a:solidFill>
          <a:effectLst/>
        </p:spPr>
        <p:txBody>
          <a:bodyPr wrap="square" rtlCol="0">
            <a:spAutoFit/>
          </a:bodyPr>
          <a:lstStyle/>
          <a:p>
            <a:r>
              <a:rPr lang="sv-SE" smtClean="0"/>
              <a:t>http://planningpoker.crisp.se</a:t>
            </a:r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sv-SE" smtClean="0"/>
              <a:t>Choose your level of detail. Start simple.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214942" y="785794"/>
            <a:ext cx="4040188" cy="639762"/>
          </a:xfrm>
        </p:spPr>
        <p:txBody>
          <a:bodyPr/>
          <a:lstStyle/>
          <a:p>
            <a:r>
              <a:rPr lang="sv-SE" smtClean="0"/>
              <a:t>Tasks</a:t>
            </a:r>
            <a:endParaRPr lang="sv-S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214282" y="1000108"/>
            <a:ext cx="4041775" cy="428628"/>
          </a:xfrm>
        </p:spPr>
        <p:txBody>
          <a:bodyPr/>
          <a:lstStyle/>
          <a:p>
            <a:r>
              <a:rPr lang="sv-SE" smtClean="0"/>
              <a:t>Stories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78</a:t>
            </a:fld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28596" y="1857364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5286380" y="2714620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643042" y="1857364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82" y="1500174"/>
            <a:ext cx="4518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1. Don’t estimate stories. Just count them.</a:t>
            </a:r>
            <a:endParaRPr lang="sv-SE" sz="180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000100" y="2071678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85720" y="3071810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20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928662" y="2928934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214414" y="3286124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720" y="2612702"/>
            <a:ext cx="3444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2. Estimate stories in t-shirt size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57752" y="1500174"/>
            <a:ext cx="1470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1. Skip tasks</a:t>
            </a:r>
            <a:endParaRPr lang="sv-SE" sz="1800"/>
          </a:p>
        </p:txBody>
      </p:sp>
      <p:sp>
        <p:nvSpPr>
          <p:cNvPr id="23" name="TextBox 22"/>
          <p:cNvSpPr txBox="1"/>
          <p:nvPr/>
        </p:nvSpPr>
        <p:spPr>
          <a:xfrm>
            <a:off x="4857752" y="2143116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800" smtClean="0"/>
              <a:t>2. Don’t estimate tasks. Just count them.</a:t>
            </a:r>
            <a:endParaRPr lang="sv-SE" sz="1800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572132" y="2857496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6000760" y="2714620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5286380" y="4000504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57752" y="3571876"/>
            <a:ext cx="2714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3. Estimate tasks in days</a:t>
            </a:r>
            <a:endParaRPr lang="sv-SE" sz="1800"/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6000760" y="4071942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6429388" y="3929066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72264" y="3929066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  <a:latin typeface="Segoe Print" pitchFamily="2" charset="0"/>
              </a:rPr>
              <a:t>1d</a:t>
            </a:r>
            <a:endParaRPr lang="sv-SE" sz="160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00760" y="4071942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  <a:latin typeface="Segoe Print" pitchFamily="2" charset="0"/>
              </a:rPr>
              <a:t>2d</a:t>
            </a:r>
            <a:endParaRPr lang="sv-SE" sz="160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86380" y="4000504"/>
            <a:ext cx="673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  <a:latin typeface="Segoe Print" pitchFamily="2" charset="0"/>
              </a:rPr>
              <a:t>0.5d</a:t>
            </a:r>
            <a:endParaRPr lang="sv-SE" sz="160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5286380" y="5072074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57752" y="4643446"/>
            <a:ext cx="2812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4. Estimate tasks in hours</a:t>
            </a:r>
            <a:endParaRPr lang="sv-SE" sz="1800"/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>
            <a:off x="6000760" y="5143512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6429388" y="5000636"/>
            <a:ext cx="571504" cy="35719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35000">
                <a:srgbClr val="FFFF65"/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3500000" scaled="1"/>
            <a:tileRect/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algn="ctr"/>
            <a:endParaRPr lang="sv-SE" sz="10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17101" y="5034512"/>
            <a:ext cx="6142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  <a:latin typeface="Segoe Print" pitchFamily="2" charset="0"/>
              </a:rPr>
              <a:t>12h</a:t>
            </a:r>
            <a:endParaRPr lang="sv-SE" sz="160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00760" y="5143512"/>
            <a:ext cx="463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  <a:latin typeface="Segoe Print" pitchFamily="2" charset="0"/>
              </a:rPr>
              <a:t>8h</a:t>
            </a:r>
            <a:endParaRPr lang="sv-SE" sz="160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86380" y="5072074"/>
            <a:ext cx="463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  <a:latin typeface="Segoe Print" pitchFamily="2" charset="0"/>
              </a:rPr>
              <a:t>4h</a:t>
            </a:r>
            <a:endParaRPr lang="sv-SE" sz="160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40" name="Picture 1" descr="C:\Users\Henrik\AppData\Local\Microsoft\Windows\Temporary Internet Files\Content.IE5\2R2UJ376\MCSL00392_00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984" y="3157427"/>
            <a:ext cx="642942" cy="485887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2500298" y="3286124"/>
            <a:ext cx="2824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smtClean="0"/>
              <a:t>S</a:t>
            </a:r>
            <a:endParaRPr lang="sv-SE" b="1"/>
          </a:p>
        </p:txBody>
      </p:sp>
      <p:pic>
        <p:nvPicPr>
          <p:cNvPr id="42" name="Picture 1" descr="C:\Users\Henrik\AppData\Local\Microsoft\Windows\Temporary Internet Files\Content.IE5\2R2UJ376\MCSL00392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8430" y="3000372"/>
            <a:ext cx="974876" cy="736738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3000364" y="3214686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b="1" smtClean="0"/>
              <a:t>M</a:t>
            </a:r>
            <a:endParaRPr lang="sv-SE" sz="1600" b="1"/>
          </a:p>
        </p:txBody>
      </p:sp>
      <p:pic>
        <p:nvPicPr>
          <p:cNvPr id="44" name="Picture 1" descr="C:\Users\Henrik\AppData\Local\Microsoft\Windows\Temporary Internet Files\Content.IE5\2R2UJ376\MCSL00392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857496"/>
            <a:ext cx="1449686" cy="1095564"/>
          </a:xfrm>
          <a:prstGeom prst="rect">
            <a:avLst/>
          </a:prstGeom>
          <a:noFill/>
        </p:spPr>
      </p:pic>
      <p:sp>
        <p:nvSpPr>
          <p:cNvPr id="45" name="TextBox 44"/>
          <p:cNvSpPr txBox="1"/>
          <p:nvPr/>
        </p:nvSpPr>
        <p:spPr>
          <a:xfrm>
            <a:off x="3878546" y="3143248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b="1" smtClean="0"/>
              <a:t>L</a:t>
            </a:r>
            <a:endParaRPr lang="sv-SE" sz="2800" b="1"/>
          </a:p>
        </p:txBody>
      </p:sp>
      <p:sp>
        <p:nvSpPr>
          <p:cNvPr id="46" name="TextBox 45"/>
          <p:cNvSpPr txBox="1"/>
          <p:nvPr/>
        </p:nvSpPr>
        <p:spPr>
          <a:xfrm>
            <a:off x="2285984" y="3571876"/>
            <a:ext cx="6559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Hours?</a:t>
            </a:r>
            <a:endParaRPr lang="sv-SE"/>
          </a:p>
        </p:txBody>
      </p:sp>
      <p:sp>
        <p:nvSpPr>
          <p:cNvPr id="47" name="TextBox 46"/>
          <p:cNvSpPr txBox="1"/>
          <p:nvPr/>
        </p:nvSpPr>
        <p:spPr>
          <a:xfrm>
            <a:off x="3000364" y="3714752"/>
            <a:ext cx="58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Days?</a:t>
            </a:r>
            <a:endParaRPr lang="sv-SE"/>
          </a:p>
        </p:txBody>
      </p:sp>
      <p:sp>
        <p:nvSpPr>
          <p:cNvPr id="48" name="TextBox 47"/>
          <p:cNvSpPr txBox="1"/>
          <p:nvPr/>
        </p:nvSpPr>
        <p:spPr>
          <a:xfrm>
            <a:off x="3857620" y="3929066"/>
            <a:ext cx="699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Weeks?</a:t>
            </a:r>
            <a:endParaRPr lang="sv-SE"/>
          </a:p>
        </p:txBody>
      </p:sp>
      <p:sp>
        <p:nvSpPr>
          <p:cNvPr id="49" name="TextBox 48"/>
          <p:cNvSpPr txBox="1"/>
          <p:nvPr/>
        </p:nvSpPr>
        <p:spPr>
          <a:xfrm>
            <a:off x="357158" y="3071810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S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00100" y="292893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M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28728" y="3357562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L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357158" y="4500570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20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1000100" y="4357694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1714480" y="4572008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57158" y="4010982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3. Estimate stories in story points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28596" y="4500570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1</a:t>
            </a:r>
            <a:r>
              <a:rPr lang="sv-SE" sz="1800" b="1" smtClean="0">
                <a:solidFill>
                  <a:srgbClr val="C00000"/>
                </a:solidFill>
                <a:latin typeface="Segoe Print" pitchFamily="2" charset="0"/>
              </a:rPr>
              <a:t>sp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71538" y="4357694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2</a:t>
            </a:r>
            <a:r>
              <a:rPr lang="sv-SE" sz="1800" b="1" smtClean="0">
                <a:solidFill>
                  <a:srgbClr val="C00000"/>
                </a:solidFill>
                <a:latin typeface="Segoe Print" pitchFamily="2" charset="0"/>
              </a:rPr>
              <a:t>sp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28794" y="4643446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5</a:t>
            </a:r>
            <a:r>
              <a:rPr lang="sv-SE" sz="1800" b="1" smtClean="0">
                <a:solidFill>
                  <a:srgbClr val="C00000"/>
                </a:solidFill>
                <a:latin typeface="Segoe Print" pitchFamily="2" charset="0"/>
              </a:rPr>
              <a:t>sp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59" name="Rectangle 9"/>
          <p:cNvSpPr>
            <a:spLocks noChangeArrowheads="1"/>
          </p:cNvSpPr>
          <p:nvPr/>
        </p:nvSpPr>
        <p:spPr bwMode="auto">
          <a:xfrm>
            <a:off x="500034" y="5715016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20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1142976" y="5572140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1857356" y="5715016"/>
            <a:ext cx="928694" cy="51078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/>
          </a:bodyPr>
          <a:lstStyle/>
          <a:p>
            <a:pPr algn="ctr"/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01914" y="5255908"/>
            <a:ext cx="3935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800" smtClean="0"/>
              <a:t>4. Estimate stories in ideal man-days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71472" y="5715016"/>
            <a:ext cx="561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1</a:t>
            </a:r>
            <a:r>
              <a:rPr lang="sv-SE" sz="1800" b="1" smtClean="0">
                <a:solidFill>
                  <a:srgbClr val="C00000"/>
                </a:solidFill>
                <a:latin typeface="Segoe Print" pitchFamily="2" charset="0"/>
              </a:rPr>
              <a:t>d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214414" y="5572140"/>
            <a:ext cx="561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3</a:t>
            </a:r>
            <a:r>
              <a:rPr lang="sv-SE" sz="1800" b="1" smtClean="0">
                <a:solidFill>
                  <a:srgbClr val="C00000"/>
                </a:solidFill>
                <a:latin typeface="Segoe Print" pitchFamily="2" charset="0"/>
              </a:rPr>
              <a:t>d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071670" y="5786454"/>
            <a:ext cx="561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smtClean="0">
                <a:solidFill>
                  <a:srgbClr val="C00000"/>
                </a:solidFill>
                <a:latin typeface="Segoe Print" pitchFamily="2" charset="0"/>
              </a:rPr>
              <a:t>6</a:t>
            </a:r>
            <a:r>
              <a:rPr lang="sv-SE" sz="1800" b="1" smtClean="0">
                <a:solidFill>
                  <a:srgbClr val="C00000"/>
                </a:solidFill>
                <a:latin typeface="Segoe Print" pitchFamily="2" charset="0"/>
              </a:rPr>
              <a:t>d</a:t>
            </a:r>
            <a:endParaRPr lang="sv-SE" sz="2400" b="1">
              <a:solidFill>
                <a:srgbClr val="C00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13" grpId="0" animBg="1"/>
      <p:bldP spid="14" grpId="0" animBg="1"/>
      <p:bldP spid="15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1" grpId="0"/>
      <p:bldP spid="32" grpId="0"/>
      <p:bldP spid="33" grpId="0" animBg="1"/>
      <p:bldP spid="34" grpId="0"/>
      <p:bldP spid="35" grpId="0" animBg="1"/>
      <p:bldP spid="36" grpId="0" animBg="1"/>
      <p:bldP spid="37" grpId="0"/>
      <p:bldP spid="38" grpId="0"/>
      <p:bldP spid="39" grpId="0"/>
      <p:bldP spid="41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Definition of Done</a:t>
            </a:r>
            <a:br>
              <a:rPr lang="sv-SE" smtClean="0"/>
            </a:b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79</a:t>
            </a:fld>
            <a:endParaRPr lang="en-US"/>
          </a:p>
        </p:txBody>
      </p:sp>
      <p:sp>
        <p:nvSpPr>
          <p:cNvPr id="6" name="Vertical Scroll 5"/>
          <p:cNvSpPr/>
          <p:nvPr/>
        </p:nvSpPr>
        <p:spPr bwMode="auto">
          <a:xfrm>
            <a:off x="4643438" y="357166"/>
            <a:ext cx="3929090" cy="2643206"/>
          </a:xfrm>
          <a:prstGeom prst="verticalScroll">
            <a:avLst>
              <a:gd name="adj" fmla="val 9014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000" u="sng" smtClean="0">
                <a:latin typeface="Inkpen2 Script" pitchFamily="2" charset="0"/>
              </a:rPr>
              <a:t>Default Definition of Done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Acceptance tested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release notes written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Releasable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No increased technical debt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sv-SE" sz="1800" smtClean="0">
              <a:latin typeface="Inkpen2 Script" pitchFamily="2" charset="0"/>
            </a:endParaRP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Inkpen2 Script" pitchFamily="2" charset="0"/>
            </a:endParaRPr>
          </a:p>
        </p:txBody>
      </p:sp>
      <p:sp>
        <p:nvSpPr>
          <p:cNvPr id="7" name="Vertical Scroll 6"/>
          <p:cNvSpPr/>
          <p:nvPr/>
        </p:nvSpPr>
        <p:spPr bwMode="auto">
          <a:xfrm>
            <a:off x="285720" y="2500306"/>
            <a:ext cx="3929090" cy="2143140"/>
          </a:xfrm>
          <a:prstGeom prst="verticalScroll">
            <a:avLst>
              <a:gd name="adj" fmla="val 9014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000" u="sng" smtClean="0">
                <a:latin typeface="Inkpen2 Script" pitchFamily="2" charset="0"/>
              </a:rPr>
              <a:t>Default Definition of Done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Unit/Integration tested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Ready for acceptance test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deployed on demo server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sv-SE" sz="1800" smtClean="0">
              <a:latin typeface="Inkpen2 Script" pitchFamily="2" charset="0"/>
            </a:endParaRP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Inkpen2 Script" pitchFamily="2" charset="0"/>
            </a:endParaRPr>
          </a:p>
        </p:txBody>
      </p:sp>
      <p:sp>
        <p:nvSpPr>
          <p:cNvPr id="8" name="Rounded Rectangular Callout 7"/>
          <p:cNvSpPr/>
          <p:nvPr/>
        </p:nvSpPr>
        <p:spPr bwMode="auto">
          <a:xfrm>
            <a:off x="5643570" y="3286124"/>
            <a:ext cx="2214578" cy="785818"/>
          </a:xfrm>
          <a:prstGeom prst="wedgeRoundRectCallout">
            <a:avLst>
              <a:gd name="adj1" fmla="val -44573"/>
              <a:gd name="adj2" fmla="val -14950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 pitchFamily="66" charset="0"/>
              </a:rPr>
              <a:t>= I haven’t messed up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Comic Sans MS" pitchFamily="66" charset="0"/>
              </a:rPr>
              <a:t>the codebase</a:t>
            </a:r>
          </a:p>
        </p:txBody>
      </p:sp>
      <p:sp>
        <p:nvSpPr>
          <p:cNvPr id="11" name="Vertical Scroll 10"/>
          <p:cNvSpPr/>
          <p:nvPr/>
        </p:nvSpPr>
        <p:spPr bwMode="auto">
          <a:xfrm>
            <a:off x="428596" y="1142984"/>
            <a:ext cx="3929090" cy="1285884"/>
          </a:xfrm>
          <a:prstGeom prst="verticalScroll">
            <a:avLst>
              <a:gd name="adj" fmla="val 9014"/>
            </a:avLst>
          </a:prstGeom>
          <a:solidFill>
            <a:srgbClr val="FFFFE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000" u="sng" smtClean="0">
                <a:latin typeface="Inkpen2 Script" pitchFamily="2" charset="0"/>
              </a:rPr>
              <a:t>Default Definition of Done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v-SE" sz="1800" smtClean="0">
                <a:latin typeface="Inkpen2 Script" pitchFamily="2" charset="0"/>
              </a:rPr>
              <a:t>Releasable</a:t>
            </a: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sv-SE" sz="1800" smtClean="0">
              <a:latin typeface="Inkpen2 Script" pitchFamily="2" charset="0"/>
            </a:endParaRPr>
          </a:p>
          <a:p>
            <a:pPr marL="268288" marR="0" indent="-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Inkpen2 Scrip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4786322"/>
            <a:ext cx="7947112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/>
              <a:t>What’s NOT included in DoD? </a:t>
            </a:r>
          </a:p>
          <a:p>
            <a:r>
              <a:rPr lang="sv-SE" sz="1800" smtClean="0"/>
              <a:t> - For example ”customer acceptance test + user documentation”</a:t>
            </a:r>
          </a:p>
          <a:p>
            <a:r>
              <a:rPr lang="sv-SE" sz="2000" smtClean="0"/>
              <a:t>Why not? Who does it? When? What happens if a problem turns up?</a:t>
            </a:r>
            <a:endParaRPr lang="sv-SE" sz="20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Most IT projects don’t succeed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42844" y="1714488"/>
            <a:ext cx="83582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217988" algn="l"/>
              </a:tabLst>
            </a:pPr>
            <a:r>
              <a:rPr lang="sv-SE" sz="2400" smtClean="0"/>
              <a:t>IT project success rate 1994:	</a:t>
            </a:r>
            <a:r>
              <a:rPr lang="sv-SE" sz="2400" smtClean="0">
                <a:solidFill>
                  <a:srgbClr val="C00000"/>
                </a:solidFill>
              </a:rPr>
              <a:t>15%</a:t>
            </a:r>
          </a:p>
          <a:p>
            <a:pPr>
              <a:tabLst>
                <a:tab pos="361950" algn="l"/>
                <a:tab pos="4217988" algn="l"/>
              </a:tabLst>
            </a:pPr>
            <a:r>
              <a:rPr lang="sv-SE" sz="2400" smtClean="0">
                <a:solidFill>
                  <a:srgbClr val="C00000"/>
                </a:solidFill>
              </a:rPr>
              <a:t>	</a:t>
            </a:r>
            <a:r>
              <a:rPr lang="sv-SE" sz="2400" smtClean="0"/>
              <a:t> </a:t>
            </a:r>
            <a:r>
              <a:rPr lang="sv-SE" sz="1800" smtClean="0"/>
              <a:t>Average cost &amp; time overrun: </a:t>
            </a:r>
            <a:r>
              <a:rPr lang="sv-SE" sz="1800" smtClean="0">
                <a:solidFill>
                  <a:srgbClr val="C00000"/>
                </a:solidFill>
              </a:rPr>
              <a:t>≈170%</a:t>
            </a:r>
            <a:endParaRPr lang="sv-SE" sz="2400" smtClean="0">
              <a:solidFill>
                <a:srgbClr val="C00000"/>
              </a:solidFill>
            </a:endParaRPr>
          </a:p>
          <a:p>
            <a:pPr>
              <a:tabLst>
                <a:tab pos="4217988" algn="l"/>
              </a:tabLst>
            </a:pPr>
            <a:endParaRPr lang="sv-SE" sz="2400" smtClean="0"/>
          </a:p>
          <a:p>
            <a:pPr>
              <a:tabLst>
                <a:tab pos="4217988" algn="l"/>
              </a:tabLst>
            </a:pPr>
            <a:endParaRPr lang="sv-SE" sz="2400" smtClean="0"/>
          </a:p>
          <a:p>
            <a:pPr>
              <a:tabLst>
                <a:tab pos="4217988" algn="l"/>
              </a:tabLst>
            </a:pPr>
            <a:endParaRPr lang="sv-SE" sz="2400" smtClean="0"/>
          </a:p>
          <a:p>
            <a:pPr>
              <a:tabLst>
                <a:tab pos="4217988" algn="l"/>
              </a:tabLst>
            </a:pPr>
            <a:endParaRPr lang="sv-SE" sz="2400" smtClean="0"/>
          </a:p>
          <a:p>
            <a:pPr>
              <a:tabLst>
                <a:tab pos="4217988" algn="l"/>
              </a:tabLst>
            </a:pPr>
            <a:r>
              <a:rPr lang="sv-SE" sz="2400" smtClean="0"/>
              <a:t>IT project success rate 2004: 	</a:t>
            </a:r>
            <a:r>
              <a:rPr lang="sv-SE" sz="2400" smtClean="0">
                <a:solidFill>
                  <a:srgbClr val="C00000"/>
                </a:solidFill>
              </a:rPr>
              <a:t>34%</a:t>
            </a:r>
          </a:p>
          <a:p>
            <a:pPr>
              <a:tabLst>
                <a:tab pos="361950" algn="l"/>
                <a:tab pos="4217988" algn="l"/>
              </a:tabLst>
            </a:pPr>
            <a:r>
              <a:rPr lang="sv-SE" sz="2400" smtClean="0">
                <a:solidFill>
                  <a:srgbClr val="C00000"/>
                </a:solidFill>
              </a:rPr>
              <a:t>	</a:t>
            </a:r>
            <a:r>
              <a:rPr lang="sv-SE" sz="2400" smtClean="0"/>
              <a:t> </a:t>
            </a:r>
            <a:r>
              <a:rPr lang="sv-SE" sz="1800" smtClean="0"/>
              <a:t>Average cost &amp; time overrun: </a:t>
            </a:r>
            <a:r>
              <a:rPr lang="sv-SE" sz="1800" smtClean="0">
                <a:solidFill>
                  <a:srgbClr val="C00000"/>
                </a:solidFill>
              </a:rPr>
              <a:t>≈70%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1000108"/>
            <a:ext cx="465548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chemeClr val="bg2"/>
                </a:solidFill>
              </a:rPr>
              <a:t>The Standish Group has studied over 40,000 projects in 10 years.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57752" y="5643578"/>
            <a:ext cx="45720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000" b="1" smtClean="0">
                <a:solidFill>
                  <a:schemeClr val="accent5">
                    <a:lumMod val="50000"/>
                  </a:schemeClr>
                </a:solidFill>
              </a:rPr>
              <a:t>Sources:</a:t>
            </a:r>
          </a:p>
          <a:p>
            <a:r>
              <a:rPr lang="sv-SE" sz="1000" smtClean="0">
                <a:solidFill>
                  <a:schemeClr val="accent5">
                    <a:lumMod val="50000"/>
                  </a:schemeClr>
                </a:solidFill>
              </a:rPr>
              <a:t>http://www.softwaremag.com/L.cfm?Doc=newsletter/2004-01-15/Standish</a:t>
            </a:r>
          </a:p>
          <a:p>
            <a:r>
              <a:rPr lang="sv-SE" sz="1000" smtClean="0">
                <a:solidFill>
                  <a:schemeClr val="accent5">
                    <a:lumMod val="50000"/>
                  </a:schemeClr>
                </a:solidFill>
              </a:rPr>
              <a:t>http://www.infoq.com/articles/Interview-Johnson-Standish-CHAOS</a:t>
            </a:r>
          </a:p>
        </p:txBody>
      </p:sp>
      <p:sp>
        <p:nvSpPr>
          <p:cNvPr id="13" name="Höger 12"/>
          <p:cNvSpPr/>
          <p:nvPr/>
        </p:nvSpPr>
        <p:spPr bwMode="auto">
          <a:xfrm>
            <a:off x="713400" y="2438400"/>
            <a:ext cx="2286000" cy="609600"/>
          </a:xfrm>
          <a:prstGeom prst="rightArrow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Plan: €1,000,000</a:t>
            </a:r>
          </a:p>
        </p:txBody>
      </p:sp>
      <p:sp>
        <p:nvSpPr>
          <p:cNvPr id="14" name="Höger 13"/>
          <p:cNvSpPr/>
          <p:nvPr/>
        </p:nvSpPr>
        <p:spPr bwMode="auto">
          <a:xfrm>
            <a:off x="713400" y="2895600"/>
            <a:ext cx="6220800" cy="609600"/>
          </a:xfrm>
          <a:prstGeom prst="rightArrow">
            <a:avLst/>
          </a:prstGeom>
          <a:solidFill>
            <a:srgbClr val="FFACA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smtClean="0"/>
              <a:t>Actual: €2,700,000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6" name="Höger 15"/>
          <p:cNvSpPr/>
          <p:nvPr/>
        </p:nvSpPr>
        <p:spPr bwMode="auto">
          <a:xfrm>
            <a:off x="713400" y="4648200"/>
            <a:ext cx="2286000" cy="609600"/>
          </a:xfrm>
          <a:prstGeom prst="rightArrow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Plan: €1,000,000</a:t>
            </a:r>
          </a:p>
        </p:txBody>
      </p:sp>
      <p:sp>
        <p:nvSpPr>
          <p:cNvPr id="17" name="Höger 16"/>
          <p:cNvSpPr/>
          <p:nvPr/>
        </p:nvSpPr>
        <p:spPr bwMode="auto">
          <a:xfrm>
            <a:off x="713401" y="5105400"/>
            <a:ext cx="3923999" cy="609600"/>
          </a:xfrm>
          <a:prstGeom prst="rightArrow">
            <a:avLst/>
          </a:prstGeom>
          <a:solidFill>
            <a:srgbClr val="FFACA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6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Actual:</a:t>
            </a:r>
            <a:r>
              <a:rPr kumimoji="0" lang="sv-SE" sz="16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€1,700,000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3486150"/>
          </a:xfrm>
        </p:spPr>
        <p:txBody>
          <a:bodyPr/>
          <a:lstStyle/>
          <a:p>
            <a:r>
              <a:rPr lang="sv-SE" sz="9600" smtClean="0"/>
              <a:t>Release planning</a:t>
            </a:r>
            <a:endParaRPr lang="sv-SE" sz="9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477000" y="4495800"/>
            <a:ext cx="2590800" cy="2057400"/>
          </a:xfrm>
        </p:spPr>
        <p:txBody>
          <a:bodyPr/>
          <a:lstStyle/>
          <a:p>
            <a:pPr>
              <a:defRPr/>
            </a:pPr>
            <a:fld id="{0F19D7B6-BF25-49CD-B912-5D7A8D3CB510}" type="slidenum">
              <a:rPr lang="en-US" sz="16600" smtClean="0"/>
              <a:pPr>
                <a:defRPr/>
              </a:pPr>
              <a:t>80</a:t>
            </a:fld>
            <a:endParaRPr lang="en-US" sz="16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Iterative &amp; Incremental development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  <p:pic>
        <p:nvPicPr>
          <p:cNvPr id="13660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18" y="1119500"/>
            <a:ext cx="7158044" cy="458596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Trim the tail</a:t>
            </a:r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 bwMode="auto">
          <a:xfrm rot="5400000">
            <a:off x="-496705" y="2821777"/>
            <a:ext cx="2928958" cy="1588"/>
          </a:xfrm>
          <a:prstGeom prst="line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 rot="10800000">
            <a:off x="928664" y="4286256"/>
            <a:ext cx="7929617" cy="1588"/>
          </a:xfrm>
          <a:prstGeom prst="line">
            <a:avLst/>
          </a:prstGeom>
          <a:ln>
            <a:headEnd type="arrow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 bwMode="auto">
          <a:xfrm>
            <a:off x="1500167" y="3357562"/>
            <a:ext cx="285752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071539" y="4071942"/>
            <a:ext cx="285752" cy="214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928795" y="1571612"/>
            <a:ext cx="285752" cy="27146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357423" y="1714488"/>
            <a:ext cx="285752" cy="257176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786051" y="1928802"/>
            <a:ext cx="285752" cy="23574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214679" y="2143116"/>
            <a:ext cx="285752" cy="21431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643307" y="2357430"/>
            <a:ext cx="285752" cy="19288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071935" y="2571744"/>
            <a:ext cx="285752" cy="17145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500563" y="2786058"/>
            <a:ext cx="285752" cy="15001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929191" y="2928934"/>
            <a:ext cx="285752" cy="13573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5357819" y="3143248"/>
            <a:ext cx="285752" cy="11430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5786447" y="3357562"/>
            <a:ext cx="285752" cy="92869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215075" y="3571876"/>
            <a:ext cx="285752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643703" y="3714752"/>
            <a:ext cx="285752" cy="5715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072331" y="3857628"/>
            <a:ext cx="285752" cy="4286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7500959" y="4000504"/>
            <a:ext cx="285752" cy="285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7929587" y="4071942"/>
            <a:ext cx="285752" cy="2143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8358215" y="4143380"/>
            <a:ext cx="285752" cy="1428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 bwMode="auto">
          <a:xfrm rot="5400000">
            <a:off x="4429918" y="3571876"/>
            <a:ext cx="2571768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pic>
        <p:nvPicPr>
          <p:cNvPr id="111618" name="Picture 2" descr="C:\Users\Henrik\AppData\Local\Microsoft\Windows\Temporary Internet Files\Content.IE5\2R2UJ376\MCj0424208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677479">
            <a:off x="4817548" y="743313"/>
            <a:ext cx="1511300" cy="1908175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-71470" y="2357430"/>
            <a:ext cx="1027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Delivered</a:t>
            </a:r>
          </a:p>
          <a:p>
            <a:r>
              <a:rPr lang="sv-SE" sz="1600" smtClean="0"/>
              <a:t>value</a:t>
            </a:r>
            <a:endParaRPr lang="sv-SE" sz="1600"/>
          </a:p>
        </p:txBody>
      </p:sp>
      <p:sp>
        <p:nvSpPr>
          <p:cNvPr id="45" name="TextBox 44"/>
          <p:cNvSpPr txBox="1"/>
          <p:nvPr/>
        </p:nvSpPr>
        <p:spPr>
          <a:xfrm>
            <a:off x="1071538" y="4714884"/>
            <a:ext cx="9569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Iteration</a:t>
            </a:r>
            <a:br>
              <a:rPr lang="sv-SE" sz="1600" smtClean="0"/>
            </a:br>
            <a:endParaRPr lang="sv-SE" sz="1600"/>
          </a:p>
        </p:txBody>
      </p:sp>
      <p:sp>
        <p:nvSpPr>
          <p:cNvPr id="47" name="TextBox 46"/>
          <p:cNvSpPr txBox="1"/>
          <p:nvPr/>
        </p:nvSpPr>
        <p:spPr>
          <a:xfrm>
            <a:off x="1071538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</a:t>
            </a:r>
            <a:endParaRPr lang="sv-SE" sz="1600"/>
          </a:p>
        </p:txBody>
      </p:sp>
      <p:sp>
        <p:nvSpPr>
          <p:cNvPr id="48" name="TextBox 47"/>
          <p:cNvSpPr txBox="1"/>
          <p:nvPr/>
        </p:nvSpPr>
        <p:spPr>
          <a:xfrm>
            <a:off x="1489042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2</a:t>
            </a:r>
            <a:endParaRPr lang="sv-SE" sz="1600"/>
          </a:p>
        </p:txBody>
      </p:sp>
      <p:sp>
        <p:nvSpPr>
          <p:cNvPr id="49" name="TextBox 48"/>
          <p:cNvSpPr txBox="1"/>
          <p:nvPr/>
        </p:nvSpPr>
        <p:spPr>
          <a:xfrm>
            <a:off x="1928794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3</a:t>
            </a:r>
            <a:endParaRPr lang="sv-SE" sz="1600"/>
          </a:p>
        </p:txBody>
      </p:sp>
      <p:sp>
        <p:nvSpPr>
          <p:cNvPr id="50" name="TextBox 49"/>
          <p:cNvSpPr txBox="1"/>
          <p:nvPr/>
        </p:nvSpPr>
        <p:spPr>
          <a:xfrm>
            <a:off x="2346298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4</a:t>
            </a:r>
            <a:endParaRPr lang="sv-SE" sz="1600"/>
          </a:p>
        </p:txBody>
      </p:sp>
      <p:sp>
        <p:nvSpPr>
          <p:cNvPr id="51" name="TextBox 50"/>
          <p:cNvSpPr txBox="1"/>
          <p:nvPr/>
        </p:nvSpPr>
        <p:spPr>
          <a:xfrm>
            <a:off x="2786050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5</a:t>
            </a:r>
            <a:endParaRPr lang="sv-SE" sz="1600"/>
          </a:p>
        </p:txBody>
      </p:sp>
      <p:sp>
        <p:nvSpPr>
          <p:cNvPr id="52" name="TextBox 51"/>
          <p:cNvSpPr txBox="1"/>
          <p:nvPr/>
        </p:nvSpPr>
        <p:spPr>
          <a:xfrm>
            <a:off x="3203554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6</a:t>
            </a:r>
            <a:endParaRPr lang="sv-SE" sz="1600"/>
          </a:p>
        </p:txBody>
      </p:sp>
      <p:sp>
        <p:nvSpPr>
          <p:cNvPr id="53" name="TextBox 52"/>
          <p:cNvSpPr txBox="1"/>
          <p:nvPr/>
        </p:nvSpPr>
        <p:spPr>
          <a:xfrm>
            <a:off x="3643306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7</a:t>
            </a:r>
            <a:endParaRPr lang="sv-SE" sz="1600"/>
          </a:p>
        </p:txBody>
      </p:sp>
      <p:sp>
        <p:nvSpPr>
          <p:cNvPr id="54" name="TextBox 53"/>
          <p:cNvSpPr txBox="1"/>
          <p:nvPr/>
        </p:nvSpPr>
        <p:spPr>
          <a:xfrm>
            <a:off x="4060810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8</a:t>
            </a:r>
            <a:endParaRPr lang="sv-SE" sz="1600"/>
          </a:p>
        </p:txBody>
      </p:sp>
      <p:sp>
        <p:nvSpPr>
          <p:cNvPr id="55" name="TextBox 54"/>
          <p:cNvSpPr txBox="1"/>
          <p:nvPr/>
        </p:nvSpPr>
        <p:spPr>
          <a:xfrm>
            <a:off x="4500562" y="4357694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9</a:t>
            </a:r>
            <a:endParaRPr lang="sv-SE" sz="1600"/>
          </a:p>
        </p:txBody>
      </p:sp>
      <p:sp>
        <p:nvSpPr>
          <p:cNvPr id="56" name="TextBox 55"/>
          <p:cNvSpPr txBox="1"/>
          <p:nvPr/>
        </p:nvSpPr>
        <p:spPr>
          <a:xfrm>
            <a:off x="4857752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10</a:t>
            </a:r>
            <a:endParaRPr lang="sv-SE" sz="1600"/>
          </a:p>
        </p:txBody>
      </p:sp>
      <p:sp>
        <p:nvSpPr>
          <p:cNvPr id="57" name="TextBox 56"/>
          <p:cNvSpPr txBox="1"/>
          <p:nvPr/>
        </p:nvSpPr>
        <p:spPr>
          <a:xfrm>
            <a:off x="5297504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11</a:t>
            </a:r>
            <a:endParaRPr lang="sv-SE" sz="1600"/>
          </a:p>
        </p:txBody>
      </p:sp>
      <p:sp>
        <p:nvSpPr>
          <p:cNvPr id="58" name="TextBox 57"/>
          <p:cNvSpPr txBox="1"/>
          <p:nvPr/>
        </p:nvSpPr>
        <p:spPr>
          <a:xfrm>
            <a:off x="5715008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12</a:t>
            </a:r>
            <a:endParaRPr lang="sv-SE" sz="1600"/>
          </a:p>
        </p:txBody>
      </p:sp>
      <p:sp>
        <p:nvSpPr>
          <p:cNvPr id="59" name="TextBox 58"/>
          <p:cNvSpPr txBox="1"/>
          <p:nvPr/>
        </p:nvSpPr>
        <p:spPr>
          <a:xfrm>
            <a:off x="6154760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13</a:t>
            </a:r>
            <a:endParaRPr lang="sv-SE" sz="1600"/>
          </a:p>
        </p:txBody>
      </p:sp>
      <p:sp>
        <p:nvSpPr>
          <p:cNvPr id="60" name="TextBox 59"/>
          <p:cNvSpPr txBox="1"/>
          <p:nvPr/>
        </p:nvSpPr>
        <p:spPr>
          <a:xfrm>
            <a:off x="6572264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14</a:t>
            </a:r>
            <a:endParaRPr lang="sv-SE" sz="1600"/>
          </a:p>
        </p:txBody>
      </p:sp>
      <p:sp>
        <p:nvSpPr>
          <p:cNvPr id="61" name="TextBox 60"/>
          <p:cNvSpPr txBox="1"/>
          <p:nvPr/>
        </p:nvSpPr>
        <p:spPr>
          <a:xfrm>
            <a:off x="7012016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15</a:t>
            </a:r>
            <a:endParaRPr lang="sv-SE" sz="1600"/>
          </a:p>
        </p:txBody>
      </p:sp>
      <p:sp>
        <p:nvSpPr>
          <p:cNvPr id="62" name="TextBox 61"/>
          <p:cNvSpPr txBox="1"/>
          <p:nvPr/>
        </p:nvSpPr>
        <p:spPr>
          <a:xfrm>
            <a:off x="7429520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16</a:t>
            </a:r>
            <a:endParaRPr lang="sv-SE" sz="1600"/>
          </a:p>
        </p:txBody>
      </p:sp>
      <p:sp>
        <p:nvSpPr>
          <p:cNvPr id="63" name="TextBox 62"/>
          <p:cNvSpPr txBox="1"/>
          <p:nvPr/>
        </p:nvSpPr>
        <p:spPr>
          <a:xfrm>
            <a:off x="7869272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17</a:t>
            </a:r>
            <a:endParaRPr lang="sv-SE" sz="1600"/>
          </a:p>
        </p:txBody>
      </p:sp>
      <p:sp>
        <p:nvSpPr>
          <p:cNvPr id="64" name="TextBox 63"/>
          <p:cNvSpPr txBox="1"/>
          <p:nvPr/>
        </p:nvSpPr>
        <p:spPr>
          <a:xfrm>
            <a:off x="8286776" y="4357694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600" smtClean="0"/>
              <a:t>18</a:t>
            </a:r>
            <a:endParaRPr lang="sv-SE" sz="1600"/>
          </a:p>
        </p:txBody>
      </p:sp>
      <p:sp>
        <p:nvSpPr>
          <p:cNvPr id="71" name="Rectangle 9"/>
          <p:cNvSpPr>
            <a:spLocks noChangeArrowheads="1"/>
          </p:cNvSpPr>
          <p:nvPr/>
        </p:nvSpPr>
        <p:spPr bwMode="auto">
          <a:xfrm>
            <a:off x="1428728" y="1714488"/>
            <a:ext cx="857256" cy="500066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Send email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72" name="Rectangle 9"/>
          <p:cNvSpPr>
            <a:spLocks noChangeArrowheads="1"/>
          </p:cNvSpPr>
          <p:nvPr/>
        </p:nvSpPr>
        <p:spPr bwMode="auto">
          <a:xfrm>
            <a:off x="3286116" y="1785926"/>
            <a:ext cx="857256" cy="500066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Attach-ments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73" name="Rectangle 9"/>
          <p:cNvSpPr>
            <a:spLocks noChangeArrowheads="1"/>
          </p:cNvSpPr>
          <p:nvPr/>
        </p:nvSpPr>
        <p:spPr bwMode="auto">
          <a:xfrm>
            <a:off x="6215074" y="3000372"/>
            <a:ext cx="857256" cy="500066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Offline mode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74" name="Rectangle 9"/>
          <p:cNvSpPr>
            <a:spLocks noChangeArrowheads="1"/>
          </p:cNvSpPr>
          <p:nvPr/>
        </p:nvSpPr>
        <p:spPr bwMode="auto">
          <a:xfrm>
            <a:off x="7572396" y="3286124"/>
            <a:ext cx="857256" cy="642942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Offline Attach-ments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75" name="Rectangle 9"/>
          <p:cNvSpPr>
            <a:spLocks noChangeArrowheads="1"/>
          </p:cNvSpPr>
          <p:nvPr/>
        </p:nvSpPr>
        <p:spPr bwMode="auto">
          <a:xfrm>
            <a:off x="1428728" y="2285992"/>
            <a:ext cx="857256" cy="500066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800" smtClean="0">
                <a:solidFill>
                  <a:schemeClr val="accent6"/>
                </a:solidFill>
              </a:rPr>
              <a:t>View</a:t>
            </a:r>
          </a:p>
          <a:p>
            <a:r>
              <a:rPr lang="sv-SE" sz="1800" smtClean="0">
                <a:solidFill>
                  <a:schemeClr val="accent6"/>
                </a:solidFill>
              </a:rPr>
              <a:t>email</a:t>
            </a:r>
            <a:endParaRPr lang="sv-SE" sz="1800">
              <a:solidFill>
                <a:srgbClr val="0070C0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215074" y="0"/>
            <a:ext cx="2928926" cy="1169551"/>
          </a:xfrm>
          <a:prstGeom prst="rect">
            <a:avLst/>
          </a:prstGeom>
          <a:solidFill>
            <a:srgbClr val="FFFFCC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Principle #1: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Our highest priority is to 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satisfy the customer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 through early and continuous delivery of valuable software. 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215042" y="1214422"/>
            <a:ext cx="2928958" cy="1384995"/>
          </a:xfrm>
          <a:prstGeom prst="rect">
            <a:avLst/>
          </a:prstGeom>
          <a:solidFill>
            <a:srgbClr val="FFFFCC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Principle #3: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Deliver working software frequently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, from a couple of weeks to a couple of months, with a preference to the shorter timescale. </a:t>
            </a:r>
          </a:p>
        </p:txBody>
      </p:sp>
      <p:sp>
        <p:nvSpPr>
          <p:cNvPr id="83" name="Rectangle 82"/>
          <p:cNvSpPr/>
          <p:nvPr/>
        </p:nvSpPr>
        <p:spPr>
          <a:xfrm>
            <a:off x="6215074" y="4786322"/>
            <a:ext cx="2928958" cy="954107"/>
          </a:xfrm>
          <a:prstGeom prst="rect">
            <a:avLst/>
          </a:prstGeom>
          <a:solidFill>
            <a:srgbClr val="FFFFCC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4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Principle #10:</a:t>
            </a: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400" b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Simplicity-</a:t>
            </a:r>
            <a:r>
              <a:rPr lang="en-US" sz="1400" b="0" smtClean="0">
                <a:latin typeface="Tahoma" pitchFamily="34" charset="0"/>
                <a:ea typeface="Tahoma" pitchFamily="34" charset="0"/>
                <a:cs typeface="Tahoma" pitchFamily="34" charset="0"/>
              </a:rPr>
              <a:t>-the art of maximizing the amount of work not done--is essential. 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857752" y="285728"/>
            <a:ext cx="1382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C00000"/>
                </a:solidFill>
              </a:rPr>
              <a:t>Trim the tail!</a:t>
            </a:r>
            <a:endParaRPr lang="sv-SE" sz="16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1" grpId="0" animBg="1"/>
      <p:bldP spid="82" grpId="0" animBg="1"/>
      <p:bldP spid="83" grpId="0" animBg="1"/>
      <p:bldP spid="84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Release cycles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428596" y="3857628"/>
            <a:ext cx="6070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/>
            <a:r>
              <a:rPr lang="sv-SE" sz="1600" b="1" smtClean="0"/>
              <a:t>Agile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sv-SE" sz="1600" smtClean="0"/>
              <a:t>Every sprint results in </a:t>
            </a:r>
            <a:r>
              <a:rPr lang="sv-SE" sz="1600" i="1" smtClean="0"/>
              <a:t>potentially releasable </a:t>
            </a:r>
            <a:r>
              <a:rPr lang="sv-SE" sz="1600" smtClean="0"/>
              <a:t>product increment.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sv-SE" sz="1600" smtClean="0"/>
              <a:t>Product owner decides when to release.</a:t>
            </a:r>
            <a:endParaRPr lang="sv-SE" sz="1600"/>
          </a:p>
        </p:txBody>
      </p:sp>
      <p:sp>
        <p:nvSpPr>
          <p:cNvPr id="64" name="Rectangle 63"/>
          <p:cNvSpPr/>
          <p:nvPr/>
        </p:nvSpPr>
        <p:spPr bwMode="auto">
          <a:xfrm>
            <a:off x="428596" y="2621157"/>
            <a:ext cx="1071570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500166" y="2621157"/>
            <a:ext cx="471490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6215074" y="2621157"/>
            <a:ext cx="114300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67363" y="2121091"/>
            <a:ext cx="1561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Months of planning</a:t>
            </a:r>
            <a:endParaRPr lang="sv-SE" sz="1400"/>
          </a:p>
        </p:txBody>
      </p:sp>
      <p:sp>
        <p:nvSpPr>
          <p:cNvPr id="68" name="TextBox 67"/>
          <p:cNvSpPr txBox="1"/>
          <p:nvPr/>
        </p:nvSpPr>
        <p:spPr>
          <a:xfrm>
            <a:off x="1892785" y="2263967"/>
            <a:ext cx="2338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Year of development</a:t>
            </a:r>
            <a:endParaRPr lang="sv-SE" sz="1400"/>
          </a:p>
        </p:txBody>
      </p:sp>
      <p:sp>
        <p:nvSpPr>
          <p:cNvPr id="69" name="TextBox 68"/>
          <p:cNvSpPr txBox="1"/>
          <p:nvPr/>
        </p:nvSpPr>
        <p:spPr>
          <a:xfrm>
            <a:off x="6143636" y="2121091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Months of ”hardening”</a:t>
            </a:r>
            <a:endParaRPr lang="sv-SE" sz="1400"/>
          </a:p>
        </p:txBody>
      </p:sp>
      <p:sp>
        <p:nvSpPr>
          <p:cNvPr id="70" name="Cube 69"/>
          <p:cNvSpPr/>
          <p:nvPr/>
        </p:nvSpPr>
        <p:spPr bwMode="auto">
          <a:xfrm>
            <a:off x="7286644" y="1906777"/>
            <a:ext cx="500066" cy="500066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86644" y="1335273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smtClean="0"/>
              <a:t>Big bang</a:t>
            </a:r>
          </a:p>
          <a:p>
            <a:r>
              <a:rPr lang="sv-SE" sz="1600" smtClean="0"/>
              <a:t>release</a:t>
            </a:r>
            <a:endParaRPr lang="sv-SE" sz="1600"/>
          </a:p>
        </p:txBody>
      </p:sp>
      <p:grpSp>
        <p:nvGrpSpPr>
          <p:cNvPr id="5" name="Group 115"/>
          <p:cNvGrpSpPr/>
          <p:nvPr/>
        </p:nvGrpSpPr>
        <p:grpSpPr>
          <a:xfrm>
            <a:off x="428596" y="4786322"/>
            <a:ext cx="785818" cy="500066"/>
            <a:chOff x="428596" y="4786322"/>
            <a:chExt cx="785818" cy="500066"/>
          </a:xfrm>
        </p:grpSpPr>
        <p:sp>
          <p:nvSpPr>
            <p:cNvPr id="72" name="Rectangle 71"/>
            <p:cNvSpPr/>
            <p:nvPr/>
          </p:nvSpPr>
          <p:spPr bwMode="auto">
            <a:xfrm>
              <a:off x="500034" y="5000636"/>
              <a:ext cx="428628" cy="28575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 bwMode="auto">
            <a:xfrm>
              <a:off x="428596" y="5000636"/>
              <a:ext cx="71438" cy="285752"/>
            </a:xfrm>
            <a:prstGeom prst="rect">
              <a:avLst/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Cube 73"/>
            <p:cNvSpPr/>
            <p:nvPr/>
          </p:nvSpPr>
          <p:spPr bwMode="auto">
            <a:xfrm>
              <a:off x="1000100" y="4786322"/>
              <a:ext cx="214314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 bwMode="auto">
            <a:xfrm>
              <a:off x="928662" y="5000636"/>
              <a:ext cx="71438" cy="285752"/>
            </a:xfrm>
            <a:prstGeom prst="rect">
              <a:avLst/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6" name="Group 116"/>
          <p:cNvGrpSpPr/>
          <p:nvPr/>
        </p:nvGrpSpPr>
        <p:grpSpPr>
          <a:xfrm>
            <a:off x="1214414" y="4786322"/>
            <a:ext cx="785818" cy="500066"/>
            <a:chOff x="1214414" y="4786322"/>
            <a:chExt cx="785818" cy="500066"/>
          </a:xfrm>
        </p:grpSpPr>
        <p:sp>
          <p:nvSpPr>
            <p:cNvPr id="76" name="Rectangle 75"/>
            <p:cNvSpPr/>
            <p:nvPr/>
          </p:nvSpPr>
          <p:spPr bwMode="auto">
            <a:xfrm>
              <a:off x="1285852" y="5000636"/>
              <a:ext cx="428628" cy="28575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 bwMode="auto">
            <a:xfrm>
              <a:off x="1214414" y="5000636"/>
              <a:ext cx="71438" cy="285752"/>
            </a:xfrm>
            <a:prstGeom prst="rect">
              <a:avLst/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Cube 77"/>
            <p:cNvSpPr/>
            <p:nvPr/>
          </p:nvSpPr>
          <p:spPr bwMode="auto">
            <a:xfrm>
              <a:off x="1785918" y="4786322"/>
              <a:ext cx="214314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 bwMode="auto">
            <a:xfrm>
              <a:off x="1714480" y="5000636"/>
              <a:ext cx="71438" cy="285752"/>
            </a:xfrm>
            <a:prstGeom prst="rect">
              <a:avLst/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7" name="Group 117"/>
          <p:cNvGrpSpPr/>
          <p:nvPr/>
        </p:nvGrpSpPr>
        <p:grpSpPr>
          <a:xfrm>
            <a:off x="2000232" y="4786322"/>
            <a:ext cx="785818" cy="500066"/>
            <a:chOff x="2000232" y="4786322"/>
            <a:chExt cx="785818" cy="500066"/>
          </a:xfrm>
        </p:grpSpPr>
        <p:sp>
          <p:nvSpPr>
            <p:cNvPr id="80" name="Rectangle 79"/>
            <p:cNvSpPr/>
            <p:nvPr/>
          </p:nvSpPr>
          <p:spPr bwMode="auto">
            <a:xfrm>
              <a:off x="2071670" y="5000636"/>
              <a:ext cx="428628" cy="285752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 bwMode="auto">
            <a:xfrm>
              <a:off x="2000232" y="5000636"/>
              <a:ext cx="71438" cy="285752"/>
            </a:xfrm>
            <a:prstGeom prst="rect">
              <a:avLst/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2" name="Cube 81"/>
            <p:cNvSpPr/>
            <p:nvPr/>
          </p:nvSpPr>
          <p:spPr bwMode="auto">
            <a:xfrm>
              <a:off x="2571736" y="4786322"/>
              <a:ext cx="214314" cy="214314"/>
            </a:xfrm>
            <a:prstGeom prst="cub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2500298" y="5000636"/>
              <a:ext cx="71438" cy="285752"/>
            </a:xfrm>
            <a:prstGeom prst="rect">
              <a:avLst/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84" name="Rectangle 83"/>
          <p:cNvSpPr/>
          <p:nvPr/>
        </p:nvSpPr>
        <p:spPr bwMode="auto">
          <a:xfrm>
            <a:off x="2857488" y="5000636"/>
            <a:ext cx="42862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2786050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6" name="Cube 85"/>
          <p:cNvSpPr/>
          <p:nvPr/>
        </p:nvSpPr>
        <p:spPr bwMode="auto">
          <a:xfrm>
            <a:off x="3357554" y="4786322"/>
            <a:ext cx="214314" cy="21431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286116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3643306" y="5000636"/>
            <a:ext cx="42862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3571868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0" name="Cube 89"/>
          <p:cNvSpPr/>
          <p:nvPr/>
        </p:nvSpPr>
        <p:spPr bwMode="auto">
          <a:xfrm>
            <a:off x="4143372" y="4786322"/>
            <a:ext cx="214314" cy="21431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4071934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4429124" y="5000636"/>
            <a:ext cx="42862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4357686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4" name="Cube 93"/>
          <p:cNvSpPr/>
          <p:nvPr/>
        </p:nvSpPr>
        <p:spPr bwMode="auto">
          <a:xfrm>
            <a:off x="4929190" y="4786322"/>
            <a:ext cx="214314" cy="21431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857752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5214942" y="5000636"/>
            <a:ext cx="42862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5143504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8" name="Cube 97"/>
          <p:cNvSpPr/>
          <p:nvPr/>
        </p:nvSpPr>
        <p:spPr bwMode="auto">
          <a:xfrm>
            <a:off x="5715008" y="4786322"/>
            <a:ext cx="214314" cy="21431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5643570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6000760" y="5000636"/>
            <a:ext cx="42862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5929322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2" name="Cube 101"/>
          <p:cNvSpPr/>
          <p:nvPr/>
        </p:nvSpPr>
        <p:spPr bwMode="auto">
          <a:xfrm>
            <a:off x="6500826" y="4786322"/>
            <a:ext cx="214314" cy="21431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6429388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6786578" y="5000636"/>
            <a:ext cx="42862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6715140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6" name="Cube 105"/>
          <p:cNvSpPr/>
          <p:nvPr/>
        </p:nvSpPr>
        <p:spPr bwMode="auto">
          <a:xfrm>
            <a:off x="7286644" y="4786322"/>
            <a:ext cx="214314" cy="21431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7215206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7572396" y="5000636"/>
            <a:ext cx="428628" cy="28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7500958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0" name="Cube 109"/>
          <p:cNvSpPr/>
          <p:nvPr/>
        </p:nvSpPr>
        <p:spPr bwMode="auto">
          <a:xfrm>
            <a:off x="8072462" y="4786322"/>
            <a:ext cx="214314" cy="214314"/>
          </a:xfrm>
          <a:prstGeom prst="cub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8001024" y="5000636"/>
            <a:ext cx="71438" cy="285752"/>
          </a:xfrm>
          <a:prstGeom prst="rect">
            <a:avLst/>
          </a:prstGeom>
          <a:solidFill>
            <a:srgbClr val="FFCC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57158" y="1733124"/>
            <a:ext cx="52469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/>
            <a:r>
              <a:rPr lang="sv-SE" sz="1600" b="1" smtClean="0"/>
              <a:t>Not agile, not incremental, not iterative, not lean</a:t>
            </a:r>
            <a:endParaRPr lang="sv-SE" sz="1600" b="1"/>
          </a:p>
        </p:txBody>
      </p:sp>
      <p:sp>
        <p:nvSpPr>
          <p:cNvPr id="113" name="TextBox 112"/>
          <p:cNvSpPr txBox="1"/>
          <p:nvPr/>
        </p:nvSpPr>
        <p:spPr>
          <a:xfrm>
            <a:off x="533723" y="2978347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b="1" smtClean="0">
                <a:solidFill>
                  <a:srgbClr val="C00000"/>
                </a:solidFill>
              </a:rPr>
              <a:t>Waste</a:t>
            </a:r>
            <a:endParaRPr lang="sv-SE" sz="1400" b="1">
              <a:solidFill>
                <a:srgbClr val="C0000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357950" y="2906909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b="1" smtClean="0">
                <a:solidFill>
                  <a:srgbClr val="C00000"/>
                </a:solidFill>
              </a:rPr>
              <a:t>Waste</a:t>
            </a:r>
            <a:endParaRPr lang="sv-SE" sz="1400" b="1">
              <a:solidFill>
                <a:srgbClr val="C00000"/>
              </a:solidFill>
            </a:endParaRPr>
          </a:p>
        </p:txBody>
      </p:sp>
      <p:sp>
        <p:nvSpPr>
          <p:cNvPr id="115" name="Right Arrow 114"/>
          <p:cNvSpPr/>
          <p:nvPr/>
        </p:nvSpPr>
        <p:spPr bwMode="auto">
          <a:xfrm>
            <a:off x="428596" y="1000108"/>
            <a:ext cx="3000396" cy="35719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  <a:r>
              <a:rPr kumimoji="0" lang="sv-SE" sz="1200" b="0" i="0" u="none" strike="noStrike" cap="none" normalizeH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 line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 animBg="1"/>
      <p:bldP spid="71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/>
      <p:bldP spid="113" grpId="0"/>
      <p:bldP spid="11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Release cycles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84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928662" y="2857496"/>
            <a:ext cx="7572428" cy="1634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 rot="5400000" flipH="1" flipV="1">
            <a:off x="1180283" y="2964653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 rot="5400000" flipH="1" flipV="1">
            <a:off x="823093" y="2964653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rot="5400000" flipH="1" flipV="1">
            <a:off x="1537473" y="2964653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rot="5400000" flipH="1" flipV="1">
            <a:off x="1894663" y="2964653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rot="5400000" flipH="1" flipV="1">
            <a:off x="2251853" y="2964653"/>
            <a:ext cx="212726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rot="5400000" flipH="1" flipV="1">
            <a:off x="2609043" y="2964653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rot="5400000" flipH="1" flipV="1">
            <a:off x="2966233" y="2964653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 rot="5400000" flipH="1" flipV="1">
            <a:off x="3323423" y="2964653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rot="5400000" flipH="1" flipV="1">
            <a:off x="3680613" y="2964653"/>
            <a:ext cx="212726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rot="5400000" flipH="1" flipV="1">
            <a:off x="4037803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 rot="5400000" flipH="1" flipV="1">
            <a:off x="4394993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rot="5400000" flipH="1" flipV="1">
            <a:off x="4752183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rot="5400000" flipH="1" flipV="1">
            <a:off x="5109373" y="2963065"/>
            <a:ext cx="212726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 rot="5400000" flipH="1" flipV="1">
            <a:off x="5466563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rot="5400000" flipH="1" flipV="1">
            <a:off x="5823753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 rot="5400000" flipH="1" flipV="1">
            <a:off x="6180943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 rot="5400000" flipH="1" flipV="1">
            <a:off x="6538133" y="2963065"/>
            <a:ext cx="212726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928662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</a:t>
            </a:r>
            <a:endParaRPr lang="sv-SE"/>
          </a:p>
        </p:txBody>
      </p:sp>
      <p:sp>
        <p:nvSpPr>
          <p:cNvPr id="27" name="TextBox 26"/>
          <p:cNvSpPr txBox="1"/>
          <p:nvPr/>
        </p:nvSpPr>
        <p:spPr>
          <a:xfrm>
            <a:off x="1282412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</a:t>
            </a:r>
            <a:endParaRPr lang="sv-SE"/>
          </a:p>
        </p:txBody>
      </p:sp>
      <p:sp>
        <p:nvSpPr>
          <p:cNvPr id="28" name="TextBox 27"/>
          <p:cNvSpPr txBox="1"/>
          <p:nvPr/>
        </p:nvSpPr>
        <p:spPr>
          <a:xfrm>
            <a:off x="1667534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3</a:t>
            </a:r>
            <a:endParaRPr lang="sv-SE"/>
          </a:p>
        </p:txBody>
      </p:sp>
      <p:sp>
        <p:nvSpPr>
          <p:cNvPr id="29" name="TextBox 28"/>
          <p:cNvSpPr txBox="1"/>
          <p:nvPr/>
        </p:nvSpPr>
        <p:spPr>
          <a:xfrm>
            <a:off x="2021284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4</a:t>
            </a:r>
            <a:endParaRPr lang="sv-SE"/>
          </a:p>
        </p:txBody>
      </p:sp>
      <p:sp>
        <p:nvSpPr>
          <p:cNvPr id="30" name="TextBox 29"/>
          <p:cNvSpPr txBox="1"/>
          <p:nvPr/>
        </p:nvSpPr>
        <p:spPr>
          <a:xfrm>
            <a:off x="2381914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5</a:t>
            </a:r>
            <a:endParaRPr lang="sv-SE"/>
          </a:p>
        </p:txBody>
      </p:sp>
      <p:sp>
        <p:nvSpPr>
          <p:cNvPr id="31" name="TextBox 30"/>
          <p:cNvSpPr txBox="1"/>
          <p:nvPr/>
        </p:nvSpPr>
        <p:spPr>
          <a:xfrm>
            <a:off x="2735664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6</a:t>
            </a:r>
            <a:endParaRPr lang="sv-SE"/>
          </a:p>
        </p:txBody>
      </p:sp>
      <p:sp>
        <p:nvSpPr>
          <p:cNvPr id="32" name="TextBox 31"/>
          <p:cNvSpPr txBox="1"/>
          <p:nvPr/>
        </p:nvSpPr>
        <p:spPr>
          <a:xfrm>
            <a:off x="3096294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7</a:t>
            </a:r>
            <a:endParaRPr lang="sv-SE"/>
          </a:p>
        </p:txBody>
      </p:sp>
      <p:sp>
        <p:nvSpPr>
          <p:cNvPr id="33" name="TextBox 32"/>
          <p:cNvSpPr txBox="1"/>
          <p:nvPr/>
        </p:nvSpPr>
        <p:spPr>
          <a:xfrm>
            <a:off x="3450044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8</a:t>
            </a:r>
            <a:endParaRPr lang="sv-SE"/>
          </a:p>
        </p:txBody>
      </p:sp>
      <p:sp>
        <p:nvSpPr>
          <p:cNvPr id="34" name="TextBox 33"/>
          <p:cNvSpPr txBox="1"/>
          <p:nvPr/>
        </p:nvSpPr>
        <p:spPr>
          <a:xfrm>
            <a:off x="3824964" y="2857496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9</a:t>
            </a:r>
            <a:endParaRPr lang="sv-SE"/>
          </a:p>
        </p:txBody>
      </p:sp>
      <p:sp>
        <p:nvSpPr>
          <p:cNvPr id="35" name="TextBox 34"/>
          <p:cNvSpPr txBox="1"/>
          <p:nvPr/>
        </p:nvSpPr>
        <p:spPr>
          <a:xfrm>
            <a:off x="4110716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10</a:t>
            </a:r>
            <a:endParaRPr lang="sv-SE"/>
          </a:p>
        </p:txBody>
      </p:sp>
      <p:sp>
        <p:nvSpPr>
          <p:cNvPr id="36" name="TextBox 35"/>
          <p:cNvSpPr txBox="1"/>
          <p:nvPr/>
        </p:nvSpPr>
        <p:spPr>
          <a:xfrm>
            <a:off x="4467906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11</a:t>
            </a:r>
            <a:endParaRPr lang="sv-SE"/>
          </a:p>
        </p:txBody>
      </p:sp>
      <p:sp>
        <p:nvSpPr>
          <p:cNvPr id="37" name="TextBox 36"/>
          <p:cNvSpPr txBox="1"/>
          <p:nvPr/>
        </p:nvSpPr>
        <p:spPr>
          <a:xfrm>
            <a:off x="4825096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12</a:t>
            </a:r>
            <a:endParaRPr lang="sv-SE"/>
          </a:p>
        </p:txBody>
      </p:sp>
      <p:sp>
        <p:nvSpPr>
          <p:cNvPr id="38" name="TextBox 37"/>
          <p:cNvSpPr txBox="1"/>
          <p:nvPr/>
        </p:nvSpPr>
        <p:spPr>
          <a:xfrm>
            <a:off x="5188098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13</a:t>
            </a:r>
            <a:endParaRPr lang="sv-SE"/>
          </a:p>
        </p:txBody>
      </p:sp>
      <p:sp>
        <p:nvSpPr>
          <p:cNvPr id="39" name="TextBox 38"/>
          <p:cNvSpPr txBox="1"/>
          <p:nvPr/>
        </p:nvSpPr>
        <p:spPr>
          <a:xfrm>
            <a:off x="5539476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14</a:t>
            </a:r>
            <a:endParaRPr lang="sv-SE"/>
          </a:p>
        </p:txBody>
      </p:sp>
      <p:sp>
        <p:nvSpPr>
          <p:cNvPr id="40" name="TextBox 39"/>
          <p:cNvSpPr txBox="1"/>
          <p:nvPr/>
        </p:nvSpPr>
        <p:spPr>
          <a:xfrm>
            <a:off x="5900106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15</a:t>
            </a:r>
            <a:endParaRPr lang="sv-SE"/>
          </a:p>
        </p:txBody>
      </p:sp>
      <p:sp>
        <p:nvSpPr>
          <p:cNvPr id="41" name="TextBox 40"/>
          <p:cNvSpPr txBox="1"/>
          <p:nvPr/>
        </p:nvSpPr>
        <p:spPr>
          <a:xfrm>
            <a:off x="6253856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16</a:t>
            </a:r>
            <a:endParaRPr lang="sv-SE"/>
          </a:p>
        </p:txBody>
      </p:sp>
      <p:sp>
        <p:nvSpPr>
          <p:cNvPr id="42" name="TextBox 41"/>
          <p:cNvSpPr txBox="1"/>
          <p:nvPr/>
        </p:nvSpPr>
        <p:spPr>
          <a:xfrm>
            <a:off x="214282" y="2857496"/>
            <a:ext cx="744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Sprint #</a:t>
            </a:r>
            <a:endParaRPr lang="sv-SE"/>
          </a:p>
        </p:txBody>
      </p:sp>
      <p:sp>
        <p:nvSpPr>
          <p:cNvPr id="43" name="Diamond 42"/>
          <p:cNvSpPr/>
          <p:nvPr/>
        </p:nvSpPr>
        <p:spPr bwMode="auto">
          <a:xfrm>
            <a:off x="2256956" y="2593515"/>
            <a:ext cx="214314" cy="214314"/>
          </a:xfrm>
          <a:prstGeom prst="diamond">
            <a:avLst/>
          </a:prstGeom>
          <a:solidFill>
            <a:srgbClr val="FFFF0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4" name="Diamond 43"/>
          <p:cNvSpPr/>
          <p:nvPr/>
        </p:nvSpPr>
        <p:spPr bwMode="auto">
          <a:xfrm>
            <a:off x="3685716" y="2593515"/>
            <a:ext cx="214314" cy="214314"/>
          </a:xfrm>
          <a:prstGeom prst="diamond">
            <a:avLst/>
          </a:prstGeom>
          <a:solidFill>
            <a:srgbClr val="FFC00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00232" y="2143116"/>
            <a:ext cx="784189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100" smtClean="0"/>
              <a:t>Release 1</a:t>
            </a:r>
          </a:p>
          <a:p>
            <a:r>
              <a:rPr lang="sv-SE" sz="1000" smtClean="0"/>
              <a:t>(Alpha)</a:t>
            </a:r>
            <a:endParaRPr lang="sv-SE" sz="1000"/>
          </a:p>
        </p:txBody>
      </p:sp>
      <p:sp>
        <p:nvSpPr>
          <p:cNvPr id="46" name="TextBox 45"/>
          <p:cNvSpPr txBox="1"/>
          <p:nvPr/>
        </p:nvSpPr>
        <p:spPr>
          <a:xfrm>
            <a:off x="3500430" y="2143116"/>
            <a:ext cx="784189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100" smtClean="0"/>
              <a:t>Release 2</a:t>
            </a:r>
          </a:p>
          <a:p>
            <a:r>
              <a:rPr lang="sv-SE" sz="1000" smtClean="0"/>
              <a:t>(Beta)</a:t>
            </a:r>
            <a:endParaRPr lang="sv-SE" sz="1000"/>
          </a:p>
        </p:txBody>
      </p:sp>
      <p:sp>
        <p:nvSpPr>
          <p:cNvPr id="47" name="Diamond 46"/>
          <p:cNvSpPr/>
          <p:nvPr/>
        </p:nvSpPr>
        <p:spPr bwMode="auto">
          <a:xfrm>
            <a:off x="5101094" y="2600772"/>
            <a:ext cx="214314" cy="214314"/>
          </a:xfrm>
          <a:prstGeom prst="diamond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86314" y="2144612"/>
            <a:ext cx="784189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100" smtClean="0"/>
              <a:t>Release 3</a:t>
            </a:r>
          </a:p>
          <a:p>
            <a:r>
              <a:rPr lang="sv-SE" sz="1000" smtClean="0"/>
              <a:t>(Live)</a:t>
            </a:r>
            <a:endParaRPr lang="sv-SE" sz="1000"/>
          </a:p>
        </p:txBody>
      </p:sp>
      <p:sp>
        <p:nvSpPr>
          <p:cNvPr id="49" name="Diamond 48"/>
          <p:cNvSpPr/>
          <p:nvPr/>
        </p:nvSpPr>
        <p:spPr bwMode="auto">
          <a:xfrm>
            <a:off x="6555581" y="2599276"/>
            <a:ext cx="214314" cy="214314"/>
          </a:xfrm>
          <a:prstGeom prst="diamond">
            <a:avLst/>
          </a:prstGeom>
          <a:solidFill>
            <a:srgbClr val="0070C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00826" y="2143116"/>
            <a:ext cx="1077539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100" smtClean="0"/>
              <a:t>Release 5</a:t>
            </a:r>
          </a:p>
          <a:p>
            <a:r>
              <a:rPr lang="sv-SE" sz="1000" smtClean="0"/>
              <a:t>(maintainance)</a:t>
            </a:r>
            <a:endParaRPr lang="sv-SE" sz="1000"/>
          </a:p>
        </p:txBody>
      </p:sp>
      <p:cxnSp>
        <p:nvCxnSpPr>
          <p:cNvPr id="51" name="Straight Connector 50"/>
          <p:cNvCxnSpPr/>
          <p:nvPr/>
        </p:nvCxnSpPr>
        <p:spPr bwMode="auto">
          <a:xfrm rot="5400000" flipH="1" flipV="1">
            <a:off x="6919114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rot="5400000" flipH="1" flipV="1">
            <a:off x="7276304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 rot="5400000" flipH="1" flipV="1">
            <a:off x="7633494" y="2963065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/>
          <p:cNvCxnSpPr/>
          <p:nvPr/>
        </p:nvCxnSpPr>
        <p:spPr bwMode="auto">
          <a:xfrm rot="5400000" flipH="1" flipV="1">
            <a:off x="7990684" y="2963065"/>
            <a:ext cx="212726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6640649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17</a:t>
            </a:r>
            <a:endParaRPr lang="sv-SE"/>
          </a:p>
        </p:txBody>
      </p:sp>
      <p:sp>
        <p:nvSpPr>
          <p:cNvPr id="56" name="TextBox 55"/>
          <p:cNvSpPr txBox="1"/>
          <p:nvPr/>
        </p:nvSpPr>
        <p:spPr>
          <a:xfrm>
            <a:off x="6992027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18</a:t>
            </a:r>
            <a:endParaRPr lang="sv-SE"/>
          </a:p>
        </p:txBody>
      </p:sp>
      <p:sp>
        <p:nvSpPr>
          <p:cNvPr id="57" name="TextBox 56"/>
          <p:cNvSpPr txBox="1"/>
          <p:nvPr/>
        </p:nvSpPr>
        <p:spPr>
          <a:xfrm>
            <a:off x="7352657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19</a:t>
            </a:r>
            <a:endParaRPr lang="sv-SE"/>
          </a:p>
        </p:txBody>
      </p:sp>
      <p:sp>
        <p:nvSpPr>
          <p:cNvPr id="58" name="TextBox 57"/>
          <p:cNvSpPr txBox="1"/>
          <p:nvPr/>
        </p:nvSpPr>
        <p:spPr>
          <a:xfrm>
            <a:off x="7706407" y="2857496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20</a:t>
            </a:r>
            <a:endParaRPr lang="sv-SE"/>
          </a:p>
        </p:txBody>
      </p:sp>
      <p:sp>
        <p:nvSpPr>
          <p:cNvPr id="59" name="Diamond 58"/>
          <p:cNvSpPr/>
          <p:nvPr/>
        </p:nvSpPr>
        <p:spPr bwMode="auto">
          <a:xfrm>
            <a:off x="8008132" y="2599276"/>
            <a:ext cx="214314" cy="214314"/>
          </a:xfrm>
          <a:prstGeom prst="diamond">
            <a:avLst/>
          </a:prstGeom>
          <a:solidFill>
            <a:srgbClr val="0070C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786710" y="2143116"/>
            <a:ext cx="1077539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100" smtClean="0"/>
              <a:t>Release 6</a:t>
            </a:r>
          </a:p>
          <a:p>
            <a:r>
              <a:rPr lang="sv-SE" sz="1000" smtClean="0"/>
              <a:t>(maintainance)</a:t>
            </a:r>
            <a:endParaRPr lang="sv-SE" sz="1000"/>
          </a:p>
        </p:txBody>
      </p:sp>
      <p:sp>
        <p:nvSpPr>
          <p:cNvPr id="62" name="TextBox 61"/>
          <p:cNvSpPr txBox="1"/>
          <p:nvPr/>
        </p:nvSpPr>
        <p:spPr>
          <a:xfrm>
            <a:off x="928662" y="1357298"/>
            <a:ext cx="50157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>
              <a:buFont typeface="Arial" pitchFamily="34" charset="0"/>
              <a:buChar char="•"/>
            </a:pPr>
            <a:r>
              <a:rPr lang="sv-SE" smtClean="0"/>
              <a:t>Goal: every sprint results in </a:t>
            </a:r>
            <a:r>
              <a:rPr lang="sv-SE" i="1" smtClean="0"/>
              <a:t>potentially releasable </a:t>
            </a:r>
            <a:r>
              <a:rPr lang="sv-SE" smtClean="0"/>
              <a:t>product increment.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sv-SE" smtClean="0"/>
              <a:t>Product owner decides when to release.</a:t>
            </a:r>
            <a:endParaRPr lang="sv-SE"/>
          </a:p>
        </p:txBody>
      </p:sp>
      <p:sp>
        <p:nvSpPr>
          <p:cNvPr id="61" name="Diamond 60"/>
          <p:cNvSpPr/>
          <p:nvPr/>
        </p:nvSpPr>
        <p:spPr bwMode="auto">
          <a:xfrm>
            <a:off x="5841201" y="2599276"/>
            <a:ext cx="214314" cy="214314"/>
          </a:xfrm>
          <a:prstGeom prst="diamond">
            <a:avLst/>
          </a:prstGeom>
          <a:solidFill>
            <a:srgbClr val="0070C0"/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72132" y="2148551"/>
            <a:ext cx="1077539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100" smtClean="0"/>
              <a:t>Release 4</a:t>
            </a:r>
          </a:p>
          <a:p>
            <a:r>
              <a:rPr lang="sv-SE" sz="1000" smtClean="0"/>
              <a:t>(maintainance)</a:t>
            </a:r>
            <a:endParaRPr lang="sv-SE" sz="10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/>
      <p:bldP spid="46" grpId="0"/>
      <p:bldP spid="47" grpId="0" animBg="1"/>
      <p:bldP spid="48" grpId="0"/>
      <p:bldP spid="49" grpId="0" animBg="1"/>
      <p:bldP spid="50" grpId="0"/>
      <p:bldP spid="59" grpId="0" animBg="1"/>
      <p:bldP spid="60" grpId="0"/>
      <p:bldP spid="61" grpId="0" animBg="1"/>
      <p:bldP spid="6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58204" cy="649288"/>
          </a:xfrm>
        </p:spPr>
        <p:txBody>
          <a:bodyPr/>
          <a:lstStyle/>
          <a:p>
            <a:r>
              <a:rPr lang="sv-SE" smtClean="0"/>
              <a:t>Release plan</a:t>
            </a:r>
            <a:br>
              <a:rPr lang="sv-SE" smtClean="0"/>
            </a:b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59AE83-8F14-4E9F-91B4-A6533AD56037}" type="slidenum">
              <a:rPr lang="en-US" smtClean="0"/>
              <a:pPr>
                <a:defRPr/>
              </a:pPr>
              <a:t>85</a:t>
            </a:fld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3714744" y="3429000"/>
            <a:ext cx="1071566" cy="619129"/>
            <a:chOff x="5429256" y="500042"/>
            <a:chExt cx="1071566" cy="619129"/>
          </a:xfrm>
        </p:grpSpPr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5429256" y="500042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85000" lnSpcReduction="20000"/>
            </a:bodyPr>
            <a:lstStyle/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X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I want Y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so that Z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6143636" y="642918"/>
              <a:ext cx="273050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>
                  <a:solidFill>
                    <a:srgbClr val="008000"/>
                  </a:solidFill>
                  <a:latin typeface="Inkpen2 Script" pitchFamily="2" charset="0"/>
                </a:rPr>
                <a:t>8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714744" y="2714620"/>
            <a:ext cx="1071566" cy="619129"/>
            <a:chOff x="5214942" y="1285860"/>
            <a:chExt cx="1071566" cy="619129"/>
          </a:xfrm>
        </p:grpSpPr>
        <p:sp>
          <p:nvSpPr>
            <p:cNvPr id="27" name="Rectangle 9"/>
            <p:cNvSpPr>
              <a:spLocks noChangeArrowheads="1"/>
            </p:cNvSpPr>
            <p:nvPr/>
          </p:nvSpPr>
          <p:spPr bwMode="auto">
            <a:xfrm>
              <a:off x="5214942" y="128586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85000" lnSpcReduction="20000"/>
            </a:bodyPr>
            <a:lstStyle/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X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I want Y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so that Z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5929322" y="1357298"/>
              <a:ext cx="284053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2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785922" y="2714620"/>
            <a:ext cx="1071566" cy="619129"/>
            <a:chOff x="5429256" y="2071678"/>
            <a:chExt cx="1071566" cy="619129"/>
          </a:xfrm>
        </p:grpSpPr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5429256" y="2071678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85000" lnSpcReduction="20000"/>
            </a:bodyPr>
            <a:lstStyle/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X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I want Y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so that Z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35" name="Rectangle 32"/>
            <p:cNvSpPr>
              <a:spLocks noChangeArrowheads="1"/>
            </p:cNvSpPr>
            <p:nvPr/>
          </p:nvSpPr>
          <p:spPr bwMode="auto">
            <a:xfrm>
              <a:off x="6143636" y="2143116"/>
              <a:ext cx="268022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3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42910" y="3429000"/>
            <a:ext cx="1071566" cy="619129"/>
            <a:chOff x="5572132" y="2857496"/>
            <a:chExt cx="1071566" cy="619129"/>
          </a:xfrm>
        </p:grpSpPr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5572132" y="2857496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85000" lnSpcReduction="20000"/>
            </a:bodyPr>
            <a:lstStyle/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X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I want Y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so that Z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36" name="Rectangle 32"/>
            <p:cNvSpPr>
              <a:spLocks noChangeArrowheads="1"/>
            </p:cNvSpPr>
            <p:nvPr/>
          </p:nvSpPr>
          <p:spPr bwMode="auto">
            <a:xfrm>
              <a:off x="6286512" y="3000372"/>
              <a:ext cx="268022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5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42910" y="2714620"/>
            <a:ext cx="1071566" cy="619129"/>
            <a:chOff x="5214942" y="3571876"/>
            <a:chExt cx="1071566" cy="619129"/>
          </a:xfrm>
        </p:grpSpPr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5214942" y="3571876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85000" lnSpcReduction="20000"/>
            </a:bodyPr>
            <a:lstStyle/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X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I want Y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so that Z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5929322" y="3643314"/>
              <a:ext cx="274435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1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42910" y="2000240"/>
            <a:ext cx="1071566" cy="619129"/>
            <a:chOff x="5572132" y="4357694"/>
            <a:chExt cx="1071566" cy="619129"/>
          </a:xfrm>
        </p:grpSpPr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5572132" y="4357694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85000" lnSpcReduction="20000"/>
            </a:bodyPr>
            <a:lstStyle/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X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I want Y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so that Z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6286512" y="4500570"/>
              <a:ext cx="284052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2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2910" y="4857760"/>
            <a:ext cx="1071566" cy="619129"/>
            <a:chOff x="5214942" y="5072074"/>
            <a:chExt cx="1071566" cy="619129"/>
          </a:xfrm>
        </p:grpSpPr>
        <p:sp>
          <p:nvSpPr>
            <p:cNvPr id="32" name="Rectangle 9"/>
            <p:cNvSpPr>
              <a:spLocks noChangeArrowheads="1"/>
            </p:cNvSpPr>
            <p:nvPr/>
          </p:nvSpPr>
          <p:spPr bwMode="auto">
            <a:xfrm>
              <a:off x="5214942" y="5072074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 fontScale="85000" lnSpcReduction="20000"/>
            </a:bodyPr>
            <a:lstStyle/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As a X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I want Y</a:t>
              </a:r>
            </a:p>
            <a:p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so that Z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5929322" y="5143512"/>
              <a:ext cx="258404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5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929322" y="2786058"/>
            <a:ext cx="1143608" cy="619129"/>
            <a:chOff x="1571604" y="1643050"/>
            <a:chExt cx="1143608" cy="619129"/>
          </a:xfrm>
        </p:grpSpPr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571604" y="164305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2357422" y="1714488"/>
              <a:ext cx="357790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13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785918" y="2000240"/>
            <a:ext cx="1071566" cy="619129"/>
            <a:chOff x="1571604" y="2357430"/>
            <a:chExt cx="1071566" cy="619129"/>
          </a:xfrm>
        </p:grpSpPr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1571604" y="235743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2357422" y="2357430"/>
              <a:ext cx="284053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2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29922" y="2000240"/>
            <a:ext cx="1071566" cy="619129"/>
            <a:chOff x="1571604" y="3071810"/>
            <a:chExt cx="1071566" cy="619129"/>
          </a:xfrm>
        </p:grpSpPr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1571604" y="307181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2357422" y="3143248"/>
              <a:ext cx="273050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>
                  <a:solidFill>
                    <a:srgbClr val="008000"/>
                  </a:solidFill>
                  <a:latin typeface="Inkpen2 Script" pitchFamily="2" charset="0"/>
                </a:rPr>
                <a:t>8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42910" y="4143380"/>
            <a:ext cx="1071566" cy="619129"/>
            <a:chOff x="1571604" y="3786190"/>
            <a:chExt cx="1071566" cy="619129"/>
          </a:xfrm>
        </p:grpSpPr>
        <p:sp>
          <p:nvSpPr>
            <p:cNvPr id="44" name="Rectangle 9"/>
            <p:cNvSpPr>
              <a:spLocks noChangeArrowheads="1"/>
            </p:cNvSpPr>
            <p:nvPr/>
          </p:nvSpPr>
          <p:spPr bwMode="auto">
            <a:xfrm>
              <a:off x="1571604" y="378619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46" name="Rectangle 32"/>
            <p:cNvSpPr>
              <a:spLocks noChangeArrowheads="1"/>
            </p:cNvSpPr>
            <p:nvPr/>
          </p:nvSpPr>
          <p:spPr bwMode="auto">
            <a:xfrm>
              <a:off x="2357422" y="3786190"/>
              <a:ext cx="284053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2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714744" y="2000240"/>
            <a:ext cx="1071566" cy="619129"/>
            <a:chOff x="1571604" y="4500570"/>
            <a:chExt cx="1071566" cy="619129"/>
          </a:xfrm>
        </p:grpSpPr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>
              <a:off x="1571604" y="450057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357422" y="4572008"/>
              <a:ext cx="268023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>
                  <a:solidFill>
                    <a:srgbClr val="008000"/>
                  </a:solidFill>
                  <a:latin typeface="Inkpen2 Script" pitchFamily="2" charset="0"/>
                </a:rPr>
                <a:t>3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714744" y="4143380"/>
            <a:ext cx="1071566" cy="619129"/>
            <a:chOff x="1571604" y="5214950"/>
            <a:chExt cx="1071566" cy="619129"/>
          </a:xfrm>
        </p:grpSpPr>
        <p:sp>
          <p:nvSpPr>
            <p:cNvPr id="48" name="Rectangle 9"/>
            <p:cNvSpPr>
              <a:spLocks noChangeArrowheads="1"/>
            </p:cNvSpPr>
            <p:nvPr/>
          </p:nvSpPr>
          <p:spPr bwMode="auto">
            <a:xfrm>
              <a:off x="1571604" y="521495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2357422" y="5214950"/>
              <a:ext cx="274435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1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cxnSp>
        <p:nvCxnSpPr>
          <p:cNvPr id="65" name="Straight Connector 64"/>
          <p:cNvCxnSpPr/>
          <p:nvPr/>
        </p:nvCxnSpPr>
        <p:spPr bwMode="auto">
          <a:xfrm rot="5400000">
            <a:off x="1320776" y="3678239"/>
            <a:ext cx="392909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 bwMode="auto">
          <a:xfrm rot="5400000">
            <a:off x="3465505" y="3678239"/>
            <a:ext cx="392909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 bwMode="auto">
          <a:xfrm rot="5400000">
            <a:off x="5537207" y="3678239"/>
            <a:ext cx="392909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 bwMode="auto">
          <a:xfrm>
            <a:off x="501622" y="1785926"/>
            <a:ext cx="7070774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785786" y="1357298"/>
            <a:ext cx="15408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b="1" smtClean="0"/>
              <a:t>March 1 pilot</a:t>
            </a:r>
            <a:endParaRPr lang="sv-SE" sz="1600" b="1"/>
          </a:p>
        </p:txBody>
      </p:sp>
      <p:sp>
        <p:nvSpPr>
          <p:cNvPr id="73" name="TextBox 72"/>
          <p:cNvSpPr txBox="1"/>
          <p:nvPr/>
        </p:nvSpPr>
        <p:spPr>
          <a:xfrm>
            <a:off x="3679538" y="1357298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b="1" smtClean="0"/>
              <a:t>April 1 release</a:t>
            </a:r>
            <a:endParaRPr lang="sv-SE" sz="1600" b="1"/>
          </a:p>
        </p:txBody>
      </p:sp>
      <p:sp>
        <p:nvSpPr>
          <p:cNvPr id="74" name="TextBox 73"/>
          <p:cNvSpPr txBox="1"/>
          <p:nvPr/>
        </p:nvSpPr>
        <p:spPr>
          <a:xfrm>
            <a:off x="6077581" y="1357298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b="1" smtClean="0"/>
              <a:t>Later</a:t>
            </a:r>
            <a:endParaRPr lang="sv-SE" sz="1600" b="1"/>
          </a:p>
        </p:txBody>
      </p:sp>
      <p:grpSp>
        <p:nvGrpSpPr>
          <p:cNvPr id="75" name="Group 74"/>
          <p:cNvGrpSpPr/>
          <p:nvPr/>
        </p:nvGrpSpPr>
        <p:grpSpPr>
          <a:xfrm>
            <a:off x="5929322" y="3500438"/>
            <a:ext cx="1071566" cy="619129"/>
            <a:chOff x="1571604" y="1643050"/>
            <a:chExt cx="1071566" cy="619129"/>
          </a:xfrm>
        </p:grpSpPr>
        <p:sp>
          <p:nvSpPr>
            <p:cNvPr id="76" name="Rectangle 9"/>
            <p:cNvSpPr>
              <a:spLocks noChangeArrowheads="1"/>
            </p:cNvSpPr>
            <p:nvPr/>
          </p:nvSpPr>
          <p:spPr bwMode="auto">
            <a:xfrm>
              <a:off x="1571604" y="164305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2357422" y="1714488"/>
              <a:ext cx="274434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8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929322" y="4214818"/>
            <a:ext cx="1071566" cy="619129"/>
            <a:chOff x="1571604" y="1643050"/>
            <a:chExt cx="1071566" cy="619129"/>
          </a:xfrm>
        </p:grpSpPr>
        <p:sp>
          <p:nvSpPr>
            <p:cNvPr id="79" name="Rectangle 9"/>
            <p:cNvSpPr>
              <a:spLocks noChangeArrowheads="1"/>
            </p:cNvSpPr>
            <p:nvPr/>
          </p:nvSpPr>
          <p:spPr bwMode="auto">
            <a:xfrm>
              <a:off x="1571604" y="1643050"/>
              <a:ext cx="1071566" cy="61912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</a:gradFill>
            <a:ln>
              <a:solidFill>
                <a:srgbClr val="00000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rmAutofit/>
            </a:bodyPr>
            <a:lstStyle/>
            <a:p>
              <a:pPr algn="ctr"/>
              <a:r>
                <a:rPr lang="sv-SE" sz="1600" smtClean="0">
                  <a:solidFill>
                    <a:srgbClr val="000000"/>
                  </a:solidFill>
                  <a:latin typeface="Inkpen2 Script" pitchFamily="2" charset="0"/>
                </a:rPr>
                <a:t>Bla bla</a:t>
              </a:r>
              <a:endParaRPr lang="sv-SE" sz="1600">
                <a:solidFill>
                  <a:srgbClr val="000000"/>
                </a:solidFill>
                <a:latin typeface="Inkpen2 Script" pitchFamily="2" charset="0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2357422" y="1714488"/>
              <a:ext cx="284052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2000" smtClean="0">
                  <a:solidFill>
                    <a:srgbClr val="008000"/>
                  </a:solidFill>
                  <a:latin typeface="Inkpen2 Script" pitchFamily="2" charset="0"/>
                </a:rPr>
                <a:t>2</a:t>
              </a:r>
              <a:endParaRPr lang="sv-SE" sz="2000">
                <a:solidFill>
                  <a:srgbClr val="008000"/>
                </a:solidFill>
                <a:latin typeface="Inkpen2 Script" pitchFamily="2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Measuring velocity</a:t>
            </a:r>
            <a:endParaRPr lang="sv-SE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000232" y="1000108"/>
            <a:ext cx="2066015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600"/>
              <a:t>Beginning of </a:t>
            </a:r>
            <a:r>
              <a:rPr lang="sv-SE" sz="1600" smtClean="0"/>
              <a:t>sprint 1</a:t>
            </a:r>
            <a:endParaRPr lang="sv-SE" sz="1600"/>
          </a:p>
        </p:txBody>
      </p:sp>
      <p:grpSp>
        <p:nvGrpSpPr>
          <p:cNvPr id="3" name="Group 56"/>
          <p:cNvGrpSpPr>
            <a:grpSpLocks/>
          </p:cNvGrpSpPr>
          <p:nvPr/>
        </p:nvGrpSpPr>
        <p:grpSpPr bwMode="auto">
          <a:xfrm>
            <a:off x="107950" y="1412875"/>
            <a:ext cx="1223963" cy="4464050"/>
            <a:chOff x="68" y="890"/>
            <a:chExt cx="771" cy="2812"/>
          </a:xfrm>
        </p:grpSpPr>
        <p:sp>
          <p:nvSpPr>
            <p:cNvPr id="8" name="AutoShape 26"/>
            <p:cNvSpPr>
              <a:spLocks noChangeArrowheads="1"/>
            </p:cNvSpPr>
            <p:nvPr/>
          </p:nvSpPr>
          <p:spPr bwMode="auto">
            <a:xfrm rot="10800000" flipH="1">
              <a:off x="68" y="890"/>
              <a:ext cx="771" cy="2812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9" y="1379"/>
              <a:ext cx="453" cy="31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2000"/>
                <a:t>8</a:t>
              </a: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249" y="1721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249" y="2134"/>
              <a:ext cx="453" cy="91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/>
                <a:t>3</a:t>
              </a: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249" y="1927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249" y="2250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49" y="2457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249" y="3223"/>
              <a:ext cx="453" cy="91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/>
                <a:t>3</a:t>
              </a: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249" y="3016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249" y="3339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249" y="2669"/>
              <a:ext cx="453" cy="31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2000"/>
                <a:t>8</a:t>
              </a:r>
            </a:p>
          </p:txBody>
        </p:sp>
        <p:sp>
          <p:nvSpPr>
            <p:cNvPr id="19" name="Text Box 27"/>
            <p:cNvSpPr txBox="1">
              <a:spLocks noChangeArrowheads="1"/>
            </p:cNvSpPr>
            <p:nvPr/>
          </p:nvSpPr>
          <p:spPr bwMode="auto">
            <a:xfrm>
              <a:off x="204" y="935"/>
              <a:ext cx="51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Product</a:t>
              </a:r>
            </a:p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</p:grpSp>
      <p:sp>
        <p:nvSpPr>
          <p:cNvPr id="20" name="AutoShape 28"/>
          <p:cNvSpPr>
            <a:spLocks/>
          </p:cNvSpPr>
          <p:nvPr/>
        </p:nvSpPr>
        <p:spPr bwMode="auto">
          <a:xfrm>
            <a:off x="3571868" y="2285992"/>
            <a:ext cx="215900" cy="1584325"/>
          </a:xfrm>
          <a:prstGeom prst="rightBrace">
            <a:avLst>
              <a:gd name="adj1" fmla="val 61152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3786182" y="2571744"/>
            <a:ext cx="8969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/>
              <a:t>Estimated</a:t>
            </a:r>
          </a:p>
          <a:p>
            <a:r>
              <a:rPr lang="sv-SE"/>
              <a:t>velocity = </a:t>
            </a:r>
          </a:p>
          <a:p>
            <a:r>
              <a:rPr lang="sv-SE" sz="1600" smtClean="0"/>
              <a:t>26</a:t>
            </a:r>
            <a:endParaRPr lang="sv-SE" sz="1600"/>
          </a:p>
        </p:txBody>
      </p:sp>
      <p:sp>
        <p:nvSpPr>
          <p:cNvPr id="22" name="AutoShape 38"/>
          <p:cNvSpPr>
            <a:spLocks noChangeArrowheads="1"/>
          </p:cNvSpPr>
          <p:nvPr/>
        </p:nvSpPr>
        <p:spPr bwMode="auto">
          <a:xfrm>
            <a:off x="1547813" y="2852738"/>
            <a:ext cx="863600" cy="288925"/>
          </a:xfrm>
          <a:prstGeom prst="rightArrow">
            <a:avLst>
              <a:gd name="adj1" fmla="val 50000"/>
              <a:gd name="adj2" fmla="val 74725"/>
            </a:avLst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2339975" y="1484313"/>
            <a:ext cx="1295400" cy="2665412"/>
            <a:chOff x="1474" y="935"/>
            <a:chExt cx="816" cy="1679"/>
          </a:xfrm>
        </p:grpSpPr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 rot="10800000" flipH="1">
              <a:off x="1474" y="935"/>
              <a:ext cx="816" cy="1679"/>
            </a:xfrm>
            <a:prstGeom prst="verticalScroll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auto">
            <a:xfrm>
              <a:off x="1655" y="1389"/>
              <a:ext cx="453" cy="31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2000"/>
                <a:t>8</a:t>
              </a:r>
            </a:p>
          </p:txBody>
        </p:sp>
        <p:sp>
          <p:nvSpPr>
            <p:cNvPr id="26" name="Rectangle 7"/>
            <p:cNvSpPr>
              <a:spLocks noChangeArrowheads="1"/>
            </p:cNvSpPr>
            <p:nvPr/>
          </p:nvSpPr>
          <p:spPr bwMode="auto">
            <a:xfrm>
              <a:off x="1655" y="1731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1655" y="2144"/>
              <a:ext cx="453" cy="91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/>
                <a:t>3</a:t>
              </a: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655" y="1937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1655" y="2260"/>
              <a:ext cx="453" cy="18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30" name="Text Box 39"/>
            <p:cNvSpPr txBox="1">
              <a:spLocks noChangeArrowheads="1"/>
            </p:cNvSpPr>
            <p:nvPr/>
          </p:nvSpPr>
          <p:spPr bwMode="auto">
            <a:xfrm>
              <a:off x="1655" y="981"/>
              <a:ext cx="51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</p:grpSp>
      <p:sp>
        <p:nvSpPr>
          <p:cNvPr id="31" name="Text Box 46"/>
          <p:cNvSpPr txBox="1">
            <a:spLocks noChangeArrowheads="1"/>
          </p:cNvSpPr>
          <p:nvPr/>
        </p:nvSpPr>
        <p:spPr bwMode="auto">
          <a:xfrm>
            <a:off x="5510236" y="1052513"/>
            <a:ext cx="151836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600"/>
              <a:t>End of </a:t>
            </a:r>
            <a:r>
              <a:rPr lang="sv-SE" sz="1600" smtClean="0"/>
              <a:t>sprint 1</a:t>
            </a:r>
            <a:endParaRPr lang="sv-SE" sz="1600"/>
          </a:p>
        </p:txBody>
      </p:sp>
      <p:sp>
        <p:nvSpPr>
          <p:cNvPr id="32" name="AutoShape 47"/>
          <p:cNvSpPr>
            <a:spLocks/>
          </p:cNvSpPr>
          <p:nvPr/>
        </p:nvSpPr>
        <p:spPr bwMode="auto">
          <a:xfrm>
            <a:off x="6989786" y="2205038"/>
            <a:ext cx="215900" cy="1152525"/>
          </a:xfrm>
          <a:prstGeom prst="rightBrace">
            <a:avLst>
              <a:gd name="adj1" fmla="val 4448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grpSp>
        <p:nvGrpSpPr>
          <p:cNvPr id="5" name="Group 58"/>
          <p:cNvGrpSpPr>
            <a:grpSpLocks/>
          </p:cNvGrpSpPr>
          <p:nvPr/>
        </p:nvGrpSpPr>
        <p:grpSpPr bwMode="auto">
          <a:xfrm>
            <a:off x="5765824" y="1484313"/>
            <a:ext cx="1296987" cy="2665412"/>
            <a:chOff x="3585" y="935"/>
            <a:chExt cx="817" cy="1679"/>
          </a:xfrm>
        </p:grpSpPr>
        <p:sp>
          <p:nvSpPr>
            <p:cNvPr id="34" name="AutoShape 40"/>
            <p:cNvSpPr>
              <a:spLocks noChangeArrowheads="1"/>
            </p:cNvSpPr>
            <p:nvPr/>
          </p:nvSpPr>
          <p:spPr bwMode="auto">
            <a:xfrm rot="10800000" flipH="1">
              <a:off x="3585" y="935"/>
              <a:ext cx="817" cy="1679"/>
            </a:xfrm>
            <a:prstGeom prst="verticalScroll">
              <a:avLst>
                <a:gd name="adj" fmla="val 12500"/>
              </a:avLst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35" name="Rectangle 41"/>
            <p:cNvSpPr>
              <a:spLocks noChangeArrowheads="1"/>
            </p:cNvSpPr>
            <p:nvPr/>
          </p:nvSpPr>
          <p:spPr bwMode="auto">
            <a:xfrm>
              <a:off x="3766" y="1389"/>
              <a:ext cx="453" cy="317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2000"/>
                <a:t>8</a:t>
              </a:r>
            </a:p>
          </p:txBody>
        </p:sp>
        <p:sp>
          <p:nvSpPr>
            <p:cNvPr id="36" name="Rectangle 42"/>
            <p:cNvSpPr>
              <a:spLocks noChangeArrowheads="1"/>
            </p:cNvSpPr>
            <p:nvPr/>
          </p:nvSpPr>
          <p:spPr bwMode="auto">
            <a:xfrm>
              <a:off x="3766" y="1731"/>
              <a:ext cx="453" cy="182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37" name="Rectangle 43"/>
            <p:cNvSpPr>
              <a:spLocks noChangeArrowheads="1"/>
            </p:cNvSpPr>
            <p:nvPr/>
          </p:nvSpPr>
          <p:spPr bwMode="auto">
            <a:xfrm>
              <a:off x="3766" y="2144"/>
              <a:ext cx="453" cy="91"/>
            </a:xfrm>
            <a:prstGeom prst="rect">
              <a:avLst/>
            </a:prstGeom>
            <a:solidFill>
              <a:srgbClr val="FFFF8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/>
                <a:t>3</a:t>
              </a:r>
            </a:p>
          </p:txBody>
        </p:sp>
        <p:sp>
          <p:nvSpPr>
            <p:cNvPr id="38" name="Rectangle 44"/>
            <p:cNvSpPr>
              <a:spLocks noChangeArrowheads="1"/>
            </p:cNvSpPr>
            <p:nvPr/>
          </p:nvSpPr>
          <p:spPr bwMode="auto">
            <a:xfrm>
              <a:off x="3766" y="1937"/>
              <a:ext cx="453" cy="182"/>
            </a:xfrm>
            <a:prstGeom prst="rect">
              <a:avLst/>
            </a:prstGeom>
            <a:solidFill>
              <a:srgbClr val="99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39" name="Rectangle 45"/>
            <p:cNvSpPr>
              <a:spLocks noChangeArrowheads="1"/>
            </p:cNvSpPr>
            <p:nvPr/>
          </p:nvSpPr>
          <p:spPr bwMode="auto">
            <a:xfrm>
              <a:off x="3766" y="2260"/>
              <a:ext cx="453" cy="182"/>
            </a:xfrm>
            <a:prstGeom prst="rect">
              <a:avLst/>
            </a:prstGeom>
            <a:solidFill>
              <a:srgbClr val="FF9F8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sv-SE" sz="1600"/>
                <a:t>5</a:t>
              </a:r>
            </a:p>
          </p:txBody>
        </p:sp>
        <p:sp>
          <p:nvSpPr>
            <p:cNvPr id="40" name="Text Box 48"/>
            <p:cNvSpPr txBox="1">
              <a:spLocks noChangeArrowheads="1"/>
            </p:cNvSpPr>
            <p:nvPr/>
          </p:nvSpPr>
          <p:spPr bwMode="auto">
            <a:xfrm>
              <a:off x="3766" y="981"/>
              <a:ext cx="51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Sprint</a:t>
              </a:r>
            </a:p>
            <a:p>
              <a:r>
                <a:rPr lang="sv-SE" sz="1400">
                  <a:solidFill>
                    <a:schemeClr val="tx1"/>
                  </a:solidFill>
                  <a:latin typeface="Arial" charset="0"/>
                </a:rPr>
                <a:t>Backlog</a:t>
              </a:r>
            </a:p>
          </p:txBody>
        </p:sp>
      </p:grpSp>
      <p:sp>
        <p:nvSpPr>
          <p:cNvPr id="41" name="Text Box 49"/>
          <p:cNvSpPr txBox="1">
            <a:spLocks noChangeArrowheads="1"/>
          </p:cNvSpPr>
          <p:nvPr/>
        </p:nvSpPr>
        <p:spPr bwMode="auto">
          <a:xfrm>
            <a:off x="5405461" y="2349500"/>
            <a:ext cx="5873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rgbClr val="008000"/>
                </a:solidFill>
              </a:rPr>
              <a:t>Done!</a:t>
            </a:r>
          </a:p>
        </p:txBody>
      </p:sp>
      <p:sp>
        <p:nvSpPr>
          <p:cNvPr id="42" name="Text Box 50"/>
          <p:cNvSpPr txBox="1">
            <a:spLocks noChangeArrowheads="1"/>
          </p:cNvSpPr>
          <p:nvPr/>
        </p:nvSpPr>
        <p:spPr bwMode="auto">
          <a:xfrm>
            <a:off x="5405461" y="2722563"/>
            <a:ext cx="58737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rgbClr val="008000"/>
                </a:solidFill>
              </a:rPr>
              <a:t>Done!</a:t>
            </a:r>
          </a:p>
        </p:txBody>
      </p:sp>
      <p:sp>
        <p:nvSpPr>
          <p:cNvPr id="43" name="Text Box 51"/>
          <p:cNvSpPr txBox="1">
            <a:spLocks noChangeArrowheads="1"/>
          </p:cNvSpPr>
          <p:nvPr/>
        </p:nvSpPr>
        <p:spPr bwMode="auto">
          <a:xfrm>
            <a:off x="5405461" y="3141663"/>
            <a:ext cx="587375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rgbClr val="008000"/>
                </a:solidFill>
              </a:rPr>
              <a:t>Done!</a:t>
            </a:r>
          </a:p>
        </p:txBody>
      </p:sp>
      <p:sp>
        <p:nvSpPr>
          <p:cNvPr id="44" name="Text Box 52"/>
          <p:cNvSpPr txBox="1">
            <a:spLocks noChangeArrowheads="1"/>
          </p:cNvSpPr>
          <p:nvPr/>
        </p:nvSpPr>
        <p:spPr bwMode="auto">
          <a:xfrm>
            <a:off x="4959374" y="3316288"/>
            <a:ext cx="10223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rgbClr val="C0BC00"/>
                </a:solidFill>
              </a:rPr>
              <a:t>Almost done</a:t>
            </a: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5045099" y="3613150"/>
            <a:ext cx="9366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>
                <a:solidFill>
                  <a:srgbClr val="FF0000"/>
                </a:solidFill>
              </a:rPr>
              <a:t>Not started</a:t>
            </a:r>
          </a:p>
        </p:txBody>
      </p:sp>
      <p:sp>
        <p:nvSpPr>
          <p:cNvPr id="46" name="Text Box 55"/>
          <p:cNvSpPr txBox="1">
            <a:spLocks noChangeArrowheads="1"/>
          </p:cNvSpPr>
          <p:nvPr/>
        </p:nvSpPr>
        <p:spPr bwMode="auto">
          <a:xfrm>
            <a:off x="7104086" y="2276475"/>
            <a:ext cx="89693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/>
              <a:t>Actual</a:t>
            </a:r>
          </a:p>
          <a:p>
            <a:r>
              <a:rPr lang="sv-SE"/>
              <a:t>velocity = </a:t>
            </a:r>
          </a:p>
          <a:p>
            <a:r>
              <a:rPr lang="sv-SE" sz="1600"/>
              <a:t>18</a:t>
            </a:r>
          </a:p>
        </p:txBody>
      </p:sp>
      <p:sp>
        <p:nvSpPr>
          <p:cNvPr id="97" name="AutoShape 28"/>
          <p:cNvSpPr>
            <a:spLocks/>
          </p:cNvSpPr>
          <p:nvPr/>
        </p:nvSpPr>
        <p:spPr bwMode="auto">
          <a:xfrm>
            <a:off x="1285852" y="2214554"/>
            <a:ext cx="215900" cy="1584325"/>
          </a:xfrm>
          <a:prstGeom prst="rightBrace">
            <a:avLst>
              <a:gd name="adj1" fmla="val 61152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v-SE"/>
          </a:p>
        </p:txBody>
      </p:sp>
      <p:cxnSp>
        <p:nvCxnSpPr>
          <p:cNvPr id="48" name="Straight Arrow Connector 47"/>
          <p:cNvCxnSpPr/>
          <p:nvPr/>
        </p:nvCxnSpPr>
        <p:spPr bwMode="auto">
          <a:xfrm>
            <a:off x="2411413" y="4405023"/>
            <a:ext cx="491969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Text Box 46"/>
          <p:cNvSpPr txBox="1">
            <a:spLocks noChangeArrowheads="1"/>
          </p:cNvSpPr>
          <p:nvPr/>
        </p:nvSpPr>
        <p:spPr bwMode="auto">
          <a:xfrm>
            <a:off x="4200192" y="4449346"/>
            <a:ext cx="891591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600" smtClean="0"/>
              <a:t>Sprint 1</a:t>
            </a:r>
            <a:endParaRPr lang="sv-SE" sz="16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1" grpId="0"/>
      <p:bldP spid="22" grpId="0" animBg="1"/>
      <p:bldP spid="31" grpId="0"/>
      <p:bldP spid="32" grpId="0" animBg="1"/>
      <p:bldP spid="41" grpId="0"/>
      <p:bldP spid="42" grpId="0"/>
      <p:bldP spid="43" grpId="0"/>
      <p:bldP spid="44" grpId="0"/>
      <p:bldP spid="45" grpId="0"/>
      <p:bldP spid="46" grpId="0"/>
      <p:bldP spid="97" grpId="0" animBg="1"/>
      <p:bldP spid="49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</p:txBody>
      </p:sp>
      <p:sp>
        <p:nvSpPr>
          <p:cNvPr id="58373" name="AutoShape 43"/>
          <p:cNvSpPr>
            <a:spLocks noChangeArrowheads="1"/>
          </p:cNvSpPr>
          <p:nvPr/>
        </p:nvSpPr>
        <p:spPr bwMode="auto">
          <a:xfrm rot="10800000" flipH="1">
            <a:off x="6286500" y="285750"/>
            <a:ext cx="1223963" cy="5445125"/>
          </a:xfrm>
          <a:prstGeom prst="verticalScroll">
            <a:avLst>
              <a:gd name="adj" fmla="val 12500"/>
            </a:avLst>
          </a:prstGeom>
          <a:solidFill>
            <a:srgbClr val="FFFFD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sv-SE"/>
          </a:p>
        </p:txBody>
      </p:sp>
      <p:sp>
        <p:nvSpPr>
          <p:cNvPr id="58374" name="Rectangle 10"/>
          <p:cNvSpPr>
            <a:spLocks noChangeArrowheads="1"/>
          </p:cNvSpPr>
          <p:nvPr/>
        </p:nvSpPr>
        <p:spPr bwMode="auto">
          <a:xfrm>
            <a:off x="6500813" y="173990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5" name="Rectangle 11"/>
          <p:cNvSpPr>
            <a:spLocks noChangeArrowheads="1"/>
          </p:cNvSpPr>
          <p:nvPr/>
        </p:nvSpPr>
        <p:spPr bwMode="auto">
          <a:xfrm>
            <a:off x="6500813" y="2905125"/>
            <a:ext cx="714375" cy="1825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6" name="Rectangle 12"/>
          <p:cNvSpPr>
            <a:spLocks noChangeArrowheads="1"/>
          </p:cNvSpPr>
          <p:nvPr/>
        </p:nvSpPr>
        <p:spPr bwMode="auto">
          <a:xfrm>
            <a:off x="6500813" y="3595688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7" name="Rectangle 13"/>
          <p:cNvSpPr>
            <a:spLocks noChangeArrowheads="1"/>
          </p:cNvSpPr>
          <p:nvPr/>
        </p:nvSpPr>
        <p:spPr bwMode="auto">
          <a:xfrm>
            <a:off x="6500813" y="2205038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8" name="Rectangle 14"/>
          <p:cNvSpPr>
            <a:spLocks noChangeArrowheads="1"/>
          </p:cNvSpPr>
          <p:nvPr/>
        </p:nvSpPr>
        <p:spPr bwMode="auto">
          <a:xfrm>
            <a:off x="6500813" y="3949700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9" name="Rectangle 17"/>
          <p:cNvSpPr>
            <a:spLocks noChangeArrowheads="1"/>
          </p:cNvSpPr>
          <p:nvPr/>
        </p:nvSpPr>
        <p:spPr bwMode="auto">
          <a:xfrm>
            <a:off x="6500813" y="4643438"/>
            <a:ext cx="714375" cy="8572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0" name="Rectangle 18"/>
          <p:cNvSpPr>
            <a:spLocks noChangeArrowheads="1"/>
          </p:cNvSpPr>
          <p:nvPr/>
        </p:nvSpPr>
        <p:spPr bwMode="auto">
          <a:xfrm>
            <a:off x="6500813" y="113347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1" name="Rectangle 22"/>
          <p:cNvSpPr>
            <a:spLocks noChangeArrowheads="1"/>
          </p:cNvSpPr>
          <p:nvPr/>
        </p:nvSpPr>
        <p:spPr bwMode="auto">
          <a:xfrm>
            <a:off x="6500813" y="1204913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2" name="Rectangle 23"/>
          <p:cNvSpPr>
            <a:spLocks noChangeArrowheads="1"/>
          </p:cNvSpPr>
          <p:nvPr/>
        </p:nvSpPr>
        <p:spPr bwMode="auto">
          <a:xfrm>
            <a:off x="6500813" y="127952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3" name="Rectangle 24"/>
          <p:cNvSpPr>
            <a:spLocks noChangeArrowheads="1"/>
          </p:cNvSpPr>
          <p:nvPr/>
        </p:nvSpPr>
        <p:spPr bwMode="auto">
          <a:xfrm>
            <a:off x="6500813" y="1350963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58384" name="Straight Connector 26"/>
          <p:cNvCxnSpPr>
            <a:cxnSpLocks noChangeShapeType="1"/>
          </p:cNvCxnSpPr>
          <p:nvPr/>
        </p:nvCxnSpPr>
        <p:spPr bwMode="auto">
          <a:xfrm>
            <a:off x="6500813" y="5000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5" name="Straight Connector 27"/>
          <p:cNvCxnSpPr>
            <a:cxnSpLocks noChangeShapeType="1"/>
          </p:cNvCxnSpPr>
          <p:nvPr/>
        </p:nvCxnSpPr>
        <p:spPr bwMode="auto">
          <a:xfrm>
            <a:off x="6500813" y="55245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6" name="Straight Connector 28"/>
          <p:cNvCxnSpPr>
            <a:cxnSpLocks noChangeShapeType="1"/>
          </p:cNvCxnSpPr>
          <p:nvPr/>
        </p:nvCxnSpPr>
        <p:spPr bwMode="auto">
          <a:xfrm>
            <a:off x="6500813" y="6096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7" name="Straight Connector 29"/>
          <p:cNvCxnSpPr>
            <a:cxnSpLocks noChangeShapeType="1"/>
          </p:cNvCxnSpPr>
          <p:nvPr/>
        </p:nvCxnSpPr>
        <p:spPr bwMode="auto">
          <a:xfrm>
            <a:off x="6500813" y="6635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8" name="Straight Connector 30"/>
          <p:cNvCxnSpPr>
            <a:cxnSpLocks noChangeShapeType="1"/>
          </p:cNvCxnSpPr>
          <p:nvPr/>
        </p:nvCxnSpPr>
        <p:spPr bwMode="auto">
          <a:xfrm>
            <a:off x="6500813" y="7159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9" name="Straight Connector 31"/>
          <p:cNvCxnSpPr>
            <a:cxnSpLocks noChangeShapeType="1"/>
          </p:cNvCxnSpPr>
          <p:nvPr/>
        </p:nvCxnSpPr>
        <p:spPr bwMode="auto">
          <a:xfrm>
            <a:off x="6500813" y="7699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0" name="Straight Connector 32"/>
          <p:cNvCxnSpPr>
            <a:cxnSpLocks noChangeShapeType="1"/>
          </p:cNvCxnSpPr>
          <p:nvPr/>
        </p:nvCxnSpPr>
        <p:spPr bwMode="auto">
          <a:xfrm>
            <a:off x="6500813" y="8255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1" name="Straight Connector 33"/>
          <p:cNvCxnSpPr>
            <a:cxnSpLocks noChangeShapeType="1"/>
          </p:cNvCxnSpPr>
          <p:nvPr/>
        </p:nvCxnSpPr>
        <p:spPr bwMode="auto">
          <a:xfrm>
            <a:off x="6500813" y="87788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2" name="Straight Connector 34"/>
          <p:cNvCxnSpPr>
            <a:cxnSpLocks noChangeShapeType="1"/>
          </p:cNvCxnSpPr>
          <p:nvPr/>
        </p:nvCxnSpPr>
        <p:spPr bwMode="auto">
          <a:xfrm>
            <a:off x="6500813" y="9350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3" name="Straight Connector 35"/>
          <p:cNvCxnSpPr>
            <a:cxnSpLocks noChangeShapeType="1"/>
          </p:cNvCxnSpPr>
          <p:nvPr/>
        </p:nvCxnSpPr>
        <p:spPr bwMode="auto">
          <a:xfrm>
            <a:off x="6500813" y="98742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4" name="Straight Connector 36"/>
          <p:cNvCxnSpPr>
            <a:cxnSpLocks noChangeShapeType="1"/>
          </p:cNvCxnSpPr>
          <p:nvPr/>
        </p:nvCxnSpPr>
        <p:spPr bwMode="auto">
          <a:xfrm>
            <a:off x="6500813" y="10414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5" name="Straight Connector 37"/>
          <p:cNvCxnSpPr>
            <a:cxnSpLocks noChangeShapeType="1"/>
          </p:cNvCxnSpPr>
          <p:nvPr/>
        </p:nvCxnSpPr>
        <p:spPr bwMode="auto">
          <a:xfrm>
            <a:off x="6500813" y="10953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8396" name="Rectangle 38"/>
          <p:cNvSpPr>
            <a:spLocks noChangeArrowheads="1"/>
          </p:cNvSpPr>
          <p:nvPr/>
        </p:nvSpPr>
        <p:spPr bwMode="auto">
          <a:xfrm>
            <a:off x="6500813" y="1436688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7" name="Rectangle 39"/>
          <p:cNvSpPr>
            <a:spLocks noChangeArrowheads="1"/>
          </p:cNvSpPr>
          <p:nvPr/>
        </p:nvSpPr>
        <p:spPr bwMode="auto">
          <a:xfrm>
            <a:off x="6500813" y="150812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8" name="Rectangle 40"/>
          <p:cNvSpPr>
            <a:spLocks noChangeArrowheads="1"/>
          </p:cNvSpPr>
          <p:nvPr/>
        </p:nvSpPr>
        <p:spPr bwMode="auto">
          <a:xfrm>
            <a:off x="6500813" y="1582738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9" name="Rectangle 41"/>
          <p:cNvSpPr>
            <a:spLocks noChangeArrowheads="1"/>
          </p:cNvSpPr>
          <p:nvPr/>
        </p:nvSpPr>
        <p:spPr bwMode="auto">
          <a:xfrm>
            <a:off x="6500813" y="165417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0" name="Rectangle 42"/>
          <p:cNvSpPr>
            <a:spLocks noChangeArrowheads="1"/>
          </p:cNvSpPr>
          <p:nvPr/>
        </p:nvSpPr>
        <p:spPr bwMode="auto">
          <a:xfrm>
            <a:off x="6500813" y="185420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1" name="Rectangle 43"/>
          <p:cNvSpPr>
            <a:spLocks noChangeArrowheads="1"/>
          </p:cNvSpPr>
          <p:nvPr/>
        </p:nvSpPr>
        <p:spPr bwMode="auto">
          <a:xfrm>
            <a:off x="6500813" y="197326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2" name="Rectangle 44"/>
          <p:cNvSpPr>
            <a:spLocks noChangeArrowheads="1"/>
          </p:cNvSpPr>
          <p:nvPr/>
        </p:nvSpPr>
        <p:spPr bwMode="auto">
          <a:xfrm>
            <a:off x="6500813" y="209391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3" name="Rectangle 45"/>
          <p:cNvSpPr>
            <a:spLocks noChangeArrowheads="1"/>
          </p:cNvSpPr>
          <p:nvPr/>
        </p:nvSpPr>
        <p:spPr bwMode="auto">
          <a:xfrm>
            <a:off x="6500813" y="231775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4" name="Rectangle 46"/>
          <p:cNvSpPr>
            <a:spLocks noChangeArrowheads="1"/>
          </p:cNvSpPr>
          <p:nvPr/>
        </p:nvSpPr>
        <p:spPr bwMode="auto">
          <a:xfrm>
            <a:off x="6500813" y="2782888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5" name="Rectangle 47"/>
          <p:cNvSpPr>
            <a:spLocks noChangeArrowheads="1"/>
          </p:cNvSpPr>
          <p:nvPr/>
        </p:nvSpPr>
        <p:spPr bwMode="auto">
          <a:xfrm>
            <a:off x="6500813" y="243205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6" name="Rectangle 48"/>
          <p:cNvSpPr>
            <a:spLocks noChangeArrowheads="1"/>
          </p:cNvSpPr>
          <p:nvPr/>
        </p:nvSpPr>
        <p:spPr bwMode="auto">
          <a:xfrm>
            <a:off x="6500813" y="255111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7" name="Rectangle 49"/>
          <p:cNvSpPr>
            <a:spLocks noChangeArrowheads="1"/>
          </p:cNvSpPr>
          <p:nvPr/>
        </p:nvSpPr>
        <p:spPr bwMode="auto">
          <a:xfrm>
            <a:off x="6500813" y="267176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8" name="Rectangle 50"/>
          <p:cNvSpPr>
            <a:spLocks noChangeArrowheads="1"/>
          </p:cNvSpPr>
          <p:nvPr/>
        </p:nvSpPr>
        <p:spPr bwMode="auto">
          <a:xfrm>
            <a:off x="6500813" y="4286250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9" name="Rectangle 51"/>
          <p:cNvSpPr>
            <a:spLocks noChangeArrowheads="1"/>
          </p:cNvSpPr>
          <p:nvPr/>
        </p:nvSpPr>
        <p:spPr bwMode="auto">
          <a:xfrm>
            <a:off x="6500813" y="3143250"/>
            <a:ext cx="714375" cy="1825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10" name="Rectangle 52"/>
          <p:cNvSpPr>
            <a:spLocks noChangeArrowheads="1"/>
          </p:cNvSpPr>
          <p:nvPr/>
        </p:nvSpPr>
        <p:spPr bwMode="auto">
          <a:xfrm>
            <a:off x="6500813" y="3357563"/>
            <a:ext cx="714375" cy="1825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4" name="Rectangle 2"/>
          <p:cNvSpPr txBox="1">
            <a:spLocks noChangeArrowheads="1"/>
          </p:cNvSpPr>
          <p:nvPr/>
        </p:nvSpPr>
        <p:spPr bwMode="auto">
          <a:xfrm>
            <a:off x="214313" y="285750"/>
            <a:ext cx="6072199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sv-SE" sz="3000" b="1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Release </a:t>
            </a:r>
            <a:r>
              <a:rPr lang="sv-SE" sz="3000" b="1" kern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planning – fixed time</a:t>
            </a:r>
            <a:endParaRPr lang="sv-SE" sz="3000" b="1" ker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85750" y="1000125"/>
            <a:ext cx="3182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74638" indent="-274638">
              <a:buFont typeface="Arial" charset="0"/>
              <a:buChar char="•"/>
            </a:pPr>
            <a:r>
              <a:rPr lang="sv-SE" sz="2000"/>
              <a:t>Today is Aug 6</a:t>
            </a:r>
          </a:p>
          <a:p>
            <a:pPr marL="274638" indent="-274638">
              <a:buFont typeface="Arial" charset="0"/>
              <a:buChar char="•"/>
            </a:pPr>
            <a:r>
              <a:rPr lang="sv-SE" sz="2000"/>
              <a:t>Sprint length = 2 weeks</a:t>
            </a:r>
          </a:p>
          <a:p>
            <a:pPr marL="274638" indent="-274638">
              <a:buFont typeface="Arial" charset="0"/>
              <a:buChar char="•"/>
            </a:pPr>
            <a:r>
              <a:rPr lang="sv-SE" sz="2000"/>
              <a:t>Velocity = 30 - 40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699102" y="3429000"/>
            <a:ext cx="1229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600" smtClean="0">
                <a:solidFill>
                  <a:srgbClr val="002060"/>
                </a:solidFill>
              </a:rPr>
              <a:t>(</a:t>
            </a:r>
            <a:r>
              <a:rPr lang="sv-SE" sz="1600">
                <a:solidFill>
                  <a:srgbClr val="002060"/>
                </a:solidFill>
              </a:rPr>
              <a:t>10 sprints)</a:t>
            </a:r>
          </a:p>
        </p:txBody>
      </p:sp>
      <p:sp>
        <p:nvSpPr>
          <p:cNvPr id="62" name="Freeform 61"/>
          <p:cNvSpPr>
            <a:spLocks noChangeArrowheads="1"/>
          </p:cNvSpPr>
          <p:nvPr/>
        </p:nvSpPr>
        <p:spPr bwMode="auto">
          <a:xfrm>
            <a:off x="6215063" y="3525838"/>
            <a:ext cx="1428750" cy="46037"/>
          </a:xfrm>
          <a:custGeom>
            <a:avLst/>
            <a:gdLst>
              <a:gd name="T0" fmla="*/ 46035 w 1194281"/>
              <a:gd name="T1" fmla="*/ 28061 h 76681"/>
              <a:gd name="T2" fmla="*/ 177306 w 1194281"/>
              <a:gd name="T3" fmla="*/ 14977 h 76681"/>
              <a:gd name="T4" fmla="*/ 334831 w 1194281"/>
              <a:gd name="T5" fmla="*/ 1892 h 76681"/>
              <a:gd name="T6" fmla="*/ 562368 w 1194281"/>
              <a:gd name="T7" fmla="*/ 6254 h 76681"/>
              <a:gd name="T8" fmla="*/ 623629 w 1194281"/>
              <a:gd name="T9" fmla="*/ 14977 h 76681"/>
              <a:gd name="T10" fmla="*/ 781154 w 1194281"/>
              <a:gd name="T11" fmla="*/ 32423 h 76681"/>
              <a:gd name="T12" fmla="*/ 833664 w 1194281"/>
              <a:gd name="T13" fmla="*/ 41145 h 76681"/>
              <a:gd name="T14" fmla="*/ 982437 w 1194281"/>
              <a:gd name="T15" fmla="*/ 45507 h 76681"/>
              <a:gd name="T16" fmla="*/ 1192472 w 1194281"/>
              <a:gd name="T17" fmla="*/ 36784 h 76681"/>
              <a:gd name="T18" fmla="*/ 1244980 w 1194281"/>
              <a:gd name="T19" fmla="*/ 28061 h 76681"/>
              <a:gd name="T20" fmla="*/ 1323743 w 1194281"/>
              <a:gd name="T21" fmla="*/ 14977 h 76681"/>
              <a:gd name="T22" fmla="*/ 1349997 w 1194281"/>
              <a:gd name="T23" fmla="*/ 10615 h 76681"/>
              <a:gd name="T24" fmla="*/ 1376252 w 1194281"/>
              <a:gd name="T25" fmla="*/ 1892 h 76681"/>
              <a:gd name="T26" fmla="*/ 1428760 w 1194281"/>
              <a:gd name="T27" fmla="*/ 1892 h 7668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94281"/>
              <a:gd name="T43" fmla="*/ 0 h 76681"/>
              <a:gd name="T44" fmla="*/ 1194281 w 1194281"/>
              <a:gd name="T45" fmla="*/ 76681 h 7668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94281" h="76681">
                <a:moveTo>
                  <a:pt x="38480" y="47065"/>
                </a:moveTo>
                <a:cubicBezTo>
                  <a:pt x="239006" y="24785"/>
                  <a:pt x="0" y="55996"/>
                  <a:pt x="148208" y="25119"/>
                </a:cubicBezTo>
                <a:cubicBezTo>
                  <a:pt x="191769" y="16044"/>
                  <a:pt x="279881" y="3174"/>
                  <a:pt x="279881" y="3174"/>
                </a:cubicBezTo>
                <a:cubicBezTo>
                  <a:pt x="343279" y="5612"/>
                  <a:pt x="406891" y="4745"/>
                  <a:pt x="470076" y="10489"/>
                </a:cubicBezTo>
                <a:cubicBezTo>
                  <a:pt x="487755" y="12096"/>
                  <a:pt x="503986" y="21127"/>
                  <a:pt x="521283" y="25119"/>
                </a:cubicBezTo>
                <a:cubicBezTo>
                  <a:pt x="600136" y="43315"/>
                  <a:pt x="540188" y="16792"/>
                  <a:pt x="652956" y="54380"/>
                </a:cubicBezTo>
                <a:cubicBezTo>
                  <a:pt x="667587" y="59257"/>
                  <a:pt x="681556" y="67015"/>
                  <a:pt x="696848" y="69010"/>
                </a:cubicBezTo>
                <a:cubicBezTo>
                  <a:pt x="738024" y="74381"/>
                  <a:pt x="779753" y="73887"/>
                  <a:pt x="821206" y="76326"/>
                </a:cubicBezTo>
                <a:cubicBezTo>
                  <a:pt x="871418" y="73683"/>
                  <a:pt x="941822" y="76681"/>
                  <a:pt x="996771" y="61695"/>
                </a:cubicBezTo>
                <a:cubicBezTo>
                  <a:pt x="1011649" y="57637"/>
                  <a:pt x="1025891" y="51496"/>
                  <a:pt x="1040662" y="47065"/>
                </a:cubicBezTo>
                <a:cubicBezTo>
                  <a:pt x="1122372" y="22553"/>
                  <a:pt x="1008723" y="61786"/>
                  <a:pt x="1106499" y="25119"/>
                </a:cubicBezTo>
                <a:cubicBezTo>
                  <a:pt x="1113719" y="22412"/>
                  <a:pt x="1121547" y="21252"/>
                  <a:pt x="1128444" y="17804"/>
                </a:cubicBezTo>
                <a:cubicBezTo>
                  <a:pt x="1136308" y="13872"/>
                  <a:pt x="1141808" y="5081"/>
                  <a:pt x="1150390" y="3174"/>
                </a:cubicBezTo>
                <a:cubicBezTo>
                  <a:pt x="1164672" y="0"/>
                  <a:pt x="1179651" y="3174"/>
                  <a:pt x="1194281" y="3174"/>
                </a:cubicBezTo>
              </a:path>
            </a:pathLst>
          </a:cu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3" name="Freeform 62"/>
          <p:cNvSpPr>
            <a:spLocks noChangeArrowheads="1"/>
          </p:cNvSpPr>
          <p:nvPr/>
        </p:nvSpPr>
        <p:spPr bwMode="auto">
          <a:xfrm>
            <a:off x="6072188" y="2214563"/>
            <a:ext cx="1500187" cy="71437"/>
          </a:xfrm>
          <a:custGeom>
            <a:avLst/>
            <a:gdLst>
              <a:gd name="T0" fmla="*/ 48337 w 1194281"/>
              <a:gd name="T1" fmla="*/ 43847 h 76681"/>
              <a:gd name="T2" fmla="*/ 186172 w 1194281"/>
              <a:gd name="T3" fmla="*/ 23402 h 76681"/>
              <a:gd name="T4" fmla="*/ 351573 w 1194281"/>
              <a:gd name="T5" fmla="*/ 2957 h 76681"/>
              <a:gd name="T6" fmla="*/ 590487 w 1194281"/>
              <a:gd name="T7" fmla="*/ 9772 h 76681"/>
              <a:gd name="T8" fmla="*/ 654810 w 1194281"/>
              <a:gd name="T9" fmla="*/ 23402 h 76681"/>
              <a:gd name="T10" fmla="*/ 820212 w 1194281"/>
              <a:gd name="T11" fmla="*/ 50662 h 76681"/>
              <a:gd name="T12" fmla="*/ 875347 w 1194281"/>
              <a:gd name="T13" fmla="*/ 64292 h 76681"/>
              <a:gd name="T14" fmla="*/ 1031559 w 1194281"/>
              <a:gd name="T15" fmla="*/ 71107 h 76681"/>
              <a:gd name="T16" fmla="*/ 1252095 w 1194281"/>
              <a:gd name="T17" fmla="*/ 57477 h 76681"/>
              <a:gd name="T18" fmla="*/ 1307229 w 1194281"/>
              <a:gd name="T19" fmla="*/ 43847 h 76681"/>
              <a:gd name="T20" fmla="*/ 1389931 w 1194281"/>
              <a:gd name="T21" fmla="*/ 23402 h 76681"/>
              <a:gd name="T22" fmla="*/ 1417497 w 1194281"/>
              <a:gd name="T23" fmla="*/ 16587 h 76681"/>
              <a:gd name="T24" fmla="*/ 1445064 w 1194281"/>
              <a:gd name="T25" fmla="*/ 2957 h 76681"/>
              <a:gd name="T26" fmla="*/ 1500198 w 1194281"/>
              <a:gd name="T27" fmla="*/ 2957 h 7668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94281"/>
              <a:gd name="T43" fmla="*/ 0 h 76681"/>
              <a:gd name="T44" fmla="*/ 1194281 w 1194281"/>
              <a:gd name="T45" fmla="*/ 76681 h 7668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94281" h="76681">
                <a:moveTo>
                  <a:pt x="38480" y="47065"/>
                </a:moveTo>
                <a:cubicBezTo>
                  <a:pt x="239006" y="24785"/>
                  <a:pt x="0" y="55996"/>
                  <a:pt x="148208" y="25119"/>
                </a:cubicBezTo>
                <a:cubicBezTo>
                  <a:pt x="191769" y="16044"/>
                  <a:pt x="279881" y="3174"/>
                  <a:pt x="279881" y="3174"/>
                </a:cubicBezTo>
                <a:cubicBezTo>
                  <a:pt x="343279" y="5612"/>
                  <a:pt x="406891" y="4745"/>
                  <a:pt x="470076" y="10489"/>
                </a:cubicBezTo>
                <a:cubicBezTo>
                  <a:pt x="487755" y="12096"/>
                  <a:pt x="503986" y="21127"/>
                  <a:pt x="521283" y="25119"/>
                </a:cubicBezTo>
                <a:cubicBezTo>
                  <a:pt x="600136" y="43315"/>
                  <a:pt x="540188" y="16792"/>
                  <a:pt x="652956" y="54380"/>
                </a:cubicBezTo>
                <a:cubicBezTo>
                  <a:pt x="667587" y="59257"/>
                  <a:pt x="681556" y="67015"/>
                  <a:pt x="696848" y="69010"/>
                </a:cubicBezTo>
                <a:cubicBezTo>
                  <a:pt x="738024" y="74381"/>
                  <a:pt x="779753" y="73887"/>
                  <a:pt x="821206" y="76326"/>
                </a:cubicBezTo>
                <a:cubicBezTo>
                  <a:pt x="871418" y="73683"/>
                  <a:pt x="941822" y="76681"/>
                  <a:pt x="996771" y="61695"/>
                </a:cubicBezTo>
                <a:cubicBezTo>
                  <a:pt x="1011649" y="57637"/>
                  <a:pt x="1025891" y="51496"/>
                  <a:pt x="1040662" y="47065"/>
                </a:cubicBezTo>
                <a:cubicBezTo>
                  <a:pt x="1122372" y="22553"/>
                  <a:pt x="1008723" y="61786"/>
                  <a:pt x="1106499" y="25119"/>
                </a:cubicBezTo>
                <a:cubicBezTo>
                  <a:pt x="1113719" y="22412"/>
                  <a:pt x="1121547" y="21252"/>
                  <a:pt x="1128444" y="17804"/>
                </a:cubicBezTo>
                <a:cubicBezTo>
                  <a:pt x="1136308" y="13872"/>
                  <a:pt x="1141808" y="5081"/>
                  <a:pt x="1150390" y="3174"/>
                </a:cubicBezTo>
                <a:cubicBezTo>
                  <a:pt x="1164672" y="0"/>
                  <a:pt x="1179651" y="3174"/>
                  <a:pt x="1194281" y="3174"/>
                </a:cubicBezTo>
              </a:path>
            </a:pathLst>
          </a:custGeom>
          <a:noFill/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5307013" y="1928813"/>
            <a:ext cx="6969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>
                <a:solidFill>
                  <a:srgbClr val="00B050"/>
                </a:solidFill>
                <a:latin typeface="Inkpen2" pitchFamily="18" charset="2"/>
              </a:rPr>
              <a:t>300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5378450" y="3214688"/>
            <a:ext cx="717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>
                <a:solidFill>
                  <a:srgbClr val="FF0000"/>
                </a:solidFill>
                <a:latin typeface="Inkpen2" pitchFamily="18" charset="2"/>
              </a:rPr>
              <a:t>400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748338" y="2500313"/>
            <a:ext cx="538162" cy="746125"/>
            <a:chOff x="2971" y="981"/>
            <a:chExt cx="339" cy="470"/>
          </a:xfrm>
        </p:grpSpPr>
        <p:pic>
          <p:nvPicPr>
            <p:cNvPr id="58421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8422" name="Text Box 15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sp>
        <p:nvSpPr>
          <p:cNvPr id="53" name="Rounded Rectangular Callout 52"/>
          <p:cNvSpPr/>
          <p:nvPr/>
        </p:nvSpPr>
        <p:spPr bwMode="auto">
          <a:xfrm>
            <a:off x="285720" y="2643182"/>
            <a:ext cx="3143272" cy="785818"/>
          </a:xfrm>
          <a:prstGeom prst="wedgeRoundRectCallout">
            <a:avLst>
              <a:gd name="adj1" fmla="val -53069"/>
              <a:gd name="adj2" fmla="val 8032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400" smtClean="0"/>
              <a:t>What will be done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400" smtClean="0"/>
              <a:t>by X-mas?</a:t>
            </a:r>
            <a:endParaRPr kumimoji="0" lang="sv-SE" sz="24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2" grpId="0" animBg="1"/>
      <p:bldP spid="63" grpId="0" animBg="1"/>
      <p:bldP spid="64" grpId="0"/>
      <p:bldP spid="65" grpId="0"/>
      <p:bldP spid="5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Release planning – fixed scope</a:t>
            </a:r>
            <a:endParaRPr lang="sv-SE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B94E5E-8B1A-447A-9225-393B2ADAA428}" type="slidenum">
              <a:rPr lang="en-US" smtClean="0"/>
              <a:pPr>
                <a:defRPr/>
              </a:pPr>
              <a:t>88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 bwMode="auto">
          <a:xfrm rot="5400000">
            <a:off x="-35751" y="3371256"/>
            <a:ext cx="364333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 bwMode="auto">
          <a:xfrm>
            <a:off x="1785918" y="5192925"/>
            <a:ext cx="5786478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>
            <a:off x="1570810" y="4408695"/>
            <a:ext cx="21431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1570810" y="3622877"/>
            <a:ext cx="21431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>
            <a:off x="1570810" y="2837059"/>
            <a:ext cx="21431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>
            <a:off x="1570810" y="2051241"/>
            <a:ext cx="21431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1213620" y="4265819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100</a:t>
            </a:r>
            <a:endParaRPr lang="sv-SE"/>
          </a:p>
        </p:txBody>
      </p:sp>
      <p:sp>
        <p:nvSpPr>
          <p:cNvPr id="21" name="TextBox 20"/>
          <p:cNvSpPr txBox="1"/>
          <p:nvPr/>
        </p:nvSpPr>
        <p:spPr>
          <a:xfrm>
            <a:off x="1213620" y="3480001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200</a:t>
            </a:r>
            <a:endParaRPr lang="sv-SE"/>
          </a:p>
        </p:txBody>
      </p:sp>
      <p:sp>
        <p:nvSpPr>
          <p:cNvPr id="22" name="TextBox 21"/>
          <p:cNvSpPr txBox="1"/>
          <p:nvPr/>
        </p:nvSpPr>
        <p:spPr>
          <a:xfrm>
            <a:off x="1213620" y="2694183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300</a:t>
            </a:r>
            <a:endParaRPr lang="sv-SE"/>
          </a:p>
        </p:txBody>
      </p:sp>
      <p:sp>
        <p:nvSpPr>
          <p:cNvPr id="23" name="TextBox 22"/>
          <p:cNvSpPr txBox="1"/>
          <p:nvPr/>
        </p:nvSpPr>
        <p:spPr>
          <a:xfrm>
            <a:off x="1213620" y="1908365"/>
            <a:ext cx="434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400</a:t>
            </a:r>
            <a:endParaRPr lang="sv-SE"/>
          </a:p>
        </p:txBody>
      </p:sp>
      <p:sp>
        <p:nvSpPr>
          <p:cNvPr id="24" name="TextBox 23"/>
          <p:cNvSpPr txBox="1"/>
          <p:nvPr/>
        </p:nvSpPr>
        <p:spPr>
          <a:xfrm>
            <a:off x="-32" y="2335405"/>
            <a:ext cx="1428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Work remaining</a:t>
            </a:r>
          </a:p>
          <a:p>
            <a:r>
              <a:rPr lang="sv-SE" sz="1400" smtClean="0"/>
              <a:t>(story points)</a:t>
            </a:r>
            <a:endParaRPr lang="sv-SE" sz="1400"/>
          </a:p>
        </p:txBody>
      </p:sp>
      <p:cxnSp>
        <p:nvCxnSpPr>
          <p:cNvPr id="25" name="Straight Connector 24"/>
          <p:cNvCxnSpPr/>
          <p:nvPr/>
        </p:nvCxnSpPr>
        <p:spPr bwMode="auto">
          <a:xfrm rot="5400000" flipH="1" flipV="1">
            <a:off x="203753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rot="5400000" flipH="1" flipV="1">
            <a:off x="168034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 rot="5400000" flipH="1" flipV="1">
            <a:off x="239472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/>
          <p:nvPr/>
        </p:nvCxnSpPr>
        <p:spPr bwMode="auto">
          <a:xfrm rot="5400000" flipH="1" flipV="1">
            <a:off x="275191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 rot="5400000" flipH="1" flipV="1">
            <a:off x="310910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 flipH="1" flipV="1">
            <a:off x="346629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 rot="5400000" flipH="1" flipV="1">
            <a:off x="382348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rot="5400000" flipH="1" flipV="1">
            <a:off x="418067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 rot="5400000" flipH="1" flipV="1">
            <a:off x="453786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 rot="5400000" flipH="1" flipV="1">
            <a:off x="489505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 rot="5400000" flipH="1" flipV="1">
            <a:off x="525224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 rot="5400000" flipH="1" flipV="1">
            <a:off x="560943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 rot="5400000" flipH="1" flipV="1">
            <a:off x="596662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5400000" flipH="1" flipV="1">
            <a:off x="632381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 rot="5400000" flipH="1" flipV="1">
            <a:off x="668100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5400000" flipH="1" flipV="1">
            <a:off x="703819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5400000" flipH="1" flipV="1">
            <a:off x="7395389" y="5300082"/>
            <a:ext cx="21272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4318591" y="5478677"/>
            <a:ext cx="682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Sprint</a:t>
            </a:r>
            <a:endParaRPr lang="sv-SE" sz="1400"/>
          </a:p>
        </p:txBody>
      </p:sp>
      <p:sp>
        <p:nvSpPr>
          <p:cNvPr id="87" name="TextBox 86"/>
          <p:cNvSpPr txBox="1"/>
          <p:nvPr/>
        </p:nvSpPr>
        <p:spPr>
          <a:xfrm>
            <a:off x="1818574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</a:t>
            </a:r>
            <a:endParaRPr lang="sv-SE"/>
          </a:p>
        </p:txBody>
      </p:sp>
      <p:sp>
        <p:nvSpPr>
          <p:cNvPr id="88" name="TextBox 87"/>
          <p:cNvSpPr txBox="1"/>
          <p:nvPr/>
        </p:nvSpPr>
        <p:spPr>
          <a:xfrm>
            <a:off x="2172324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</a:t>
            </a:r>
            <a:endParaRPr lang="sv-SE"/>
          </a:p>
        </p:txBody>
      </p:sp>
      <p:sp>
        <p:nvSpPr>
          <p:cNvPr id="89" name="TextBox 88"/>
          <p:cNvSpPr txBox="1"/>
          <p:nvPr/>
        </p:nvSpPr>
        <p:spPr>
          <a:xfrm>
            <a:off x="2557446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3</a:t>
            </a:r>
            <a:endParaRPr lang="sv-SE"/>
          </a:p>
        </p:txBody>
      </p:sp>
      <p:sp>
        <p:nvSpPr>
          <p:cNvPr id="90" name="TextBox 89"/>
          <p:cNvSpPr txBox="1"/>
          <p:nvPr/>
        </p:nvSpPr>
        <p:spPr>
          <a:xfrm>
            <a:off x="2911196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4</a:t>
            </a:r>
            <a:endParaRPr lang="sv-SE"/>
          </a:p>
        </p:txBody>
      </p:sp>
      <p:sp>
        <p:nvSpPr>
          <p:cNvPr id="91" name="TextBox 90"/>
          <p:cNvSpPr txBox="1"/>
          <p:nvPr/>
        </p:nvSpPr>
        <p:spPr>
          <a:xfrm>
            <a:off x="3271826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5</a:t>
            </a:r>
            <a:endParaRPr lang="sv-SE"/>
          </a:p>
        </p:txBody>
      </p:sp>
      <p:sp>
        <p:nvSpPr>
          <p:cNvPr id="92" name="TextBox 91"/>
          <p:cNvSpPr txBox="1"/>
          <p:nvPr/>
        </p:nvSpPr>
        <p:spPr>
          <a:xfrm>
            <a:off x="3625576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6</a:t>
            </a:r>
            <a:endParaRPr lang="sv-SE"/>
          </a:p>
        </p:txBody>
      </p:sp>
      <p:sp>
        <p:nvSpPr>
          <p:cNvPr id="93" name="TextBox 92"/>
          <p:cNvSpPr txBox="1"/>
          <p:nvPr/>
        </p:nvSpPr>
        <p:spPr>
          <a:xfrm>
            <a:off x="3986206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7</a:t>
            </a:r>
            <a:endParaRPr lang="sv-SE"/>
          </a:p>
        </p:txBody>
      </p:sp>
      <p:sp>
        <p:nvSpPr>
          <p:cNvPr id="94" name="TextBox 93"/>
          <p:cNvSpPr txBox="1"/>
          <p:nvPr/>
        </p:nvSpPr>
        <p:spPr>
          <a:xfrm>
            <a:off x="4339956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8</a:t>
            </a:r>
            <a:endParaRPr lang="sv-SE"/>
          </a:p>
        </p:txBody>
      </p:sp>
      <p:sp>
        <p:nvSpPr>
          <p:cNvPr id="95" name="TextBox 94"/>
          <p:cNvSpPr txBox="1"/>
          <p:nvPr/>
        </p:nvSpPr>
        <p:spPr>
          <a:xfrm>
            <a:off x="4714876" y="5176597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9</a:t>
            </a:r>
            <a:endParaRPr lang="sv-SE"/>
          </a:p>
        </p:txBody>
      </p:sp>
      <p:sp>
        <p:nvSpPr>
          <p:cNvPr id="96" name="TextBox 95"/>
          <p:cNvSpPr txBox="1"/>
          <p:nvPr/>
        </p:nvSpPr>
        <p:spPr>
          <a:xfrm>
            <a:off x="5000628" y="5176597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10</a:t>
            </a:r>
            <a:endParaRPr lang="sv-SE"/>
          </a:p>
        </p:txBody>
      </p:sp>
      <p:sp>
        <p:nvSpPr>
          <p:cNvPr id="97" name="TextBox 96"/>
          <p:cNvSpPr txBox="1"/>
          <p:nvPr/>
        </p:nvSpPr>
        <p:spPr>
          <a:xfrm>
            <a:off x="5357818" y="5176597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11</a:t>
            </a:r>
            <a:endParaRPr lang="sv-SE"/>
          </a:p>
        </p:txBody>
      </p:sp>
      <p:sp>
        <p:nvSpPr>
          <p:cNvPr id="98" name="TextBox 97"/>
          <p:cNvSpPr txBox="1"/>
          <p:nvPr/>
        </p:nvSpPr>
        <p:spPr>
          <a:xfrm>
            <a:off x="5715008" y="5176597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12</a:t>
            </a:r>
            <a:endParaRPr lang="sv-SE"/>
          </a:p>
        </p:txBody>
      </p:sp>
      <p:sp>
        <p:nvSpPr>
          <p:cNvPr id="99" name="TextBox 98"/>
          <p:cNvSpPr txBox="1"/>
          <p:nvPr/>
        </p:nvSpPr>
        <p:spPr>
          <a:xfrm>
            <a:off x="6078010" y="5176597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13</a:t>
            </a:r>
            <a:endParaRPr lang="sv-SE"/>
          </a:p>
        </p:txBody>
      </p:sp>
      <p:sp>
        <p:nvSpPr>
          <p:cNvPr id="100" name="TextBox 99"/>
          <p:cNvSpPr txBox="1"/>
          <p:nvPr/>
        </p:nvSpPr>
        <p:spPr>
          <a:xfrm>
            <a:off x="6429388" y="5176597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14</a:t>
            </a:r>
            <a:endParaRPr lang="sv-SE"/>
          </a:p>
        </p:txBody>
      </p:sp>
      <p:sp>
        <p:nvSpPr>
          <p:cNvPr id="101" name="TextBox 100"/>
          <p:cNvSpPr txBox="1"/>
          <p:nvPr/>
        </p:nvSpPr>
        <p:spPr>
          <a:xfrm>
            <a:off x="6790018" y="5176597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15</a:t>
            </a:r>
            <a:endParaRPr lang="sv-SE"/>
          </a:p>
        </p:txBody>
      </p:sp>
      <p:sp>
        <p:nvSpPr>
          <p:cNvPr id="102" name="TextBox 101"/>
          <p:cNvSpPr txBox="1"/>
          <p:nvPr/>
        </p:nvSpPr>
        <p:spPr>
          <a:xfrm>
            <a:off x="7143768" y="5176597"/>
            <a:ext cx="351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16</a:t>
            </a:r>
            <a:endParaRPr lang="sv-SE"/>
          </a:p>
        </p:txBody>
      </p:sp>
      <p:sp>
        <p:nvSpPr>
          <p:cNvPr id="103" name="Oval 102"/>
          <p:cNvSpPr/>
          <p:nvPr/>
        </p:nvSpPr>
        <p:spPr bwMode="auto">
          <a:xfrm>
            <a:off x="1714480" y="1978215"/>
            <a:ext cx="142876" cy="14287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5" name="Oval 104"/>
          <p:cNvSpPr/>
          <p:nvPr/>
        </p:nvSpPr>
        <p:spPr bwMode="auto">
          <a:xfrm>
            <a:off x="2071670" y="2121091"/>
            <a:ext cx="142876" cy="14287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6" name="Oval 105"/>
          <p:cNvSpPr/>
          <p:nvPr/>
        </p:nvSpPr>
        <p:spPr bwMode="auto">
          <a:xfrm>
            <a:off x="2428860" y="2192529"/>
            <a:ext cx="142876" cy="14287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7" name="Oval 106"/>
          <p:cNvSpPr/>
          <p:nvPr/>
        </p:nvSpPr>
        <p:spPr bwMode="auto">
          <a:xfrm>
            <a:off x="2786050" y="2549719"/>
            <a:ext cx="142876" cy="14287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8" name="Oval 107"/>
          <p:cNvSpPr/>
          <p:nvPr/>
        </p:nvSpPr>
        <p:spPr bwMode="auto">
          <a:xfrm>
            <a:off x="3143240" y="2835471"/>
            <a:ext cx="142876" cy="142876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122" name="Straight Connector 121"/>
          <p:cNvCxnSpPr/>
          <p:nvPr/>
        </p:nvCxnSpPr>
        <p:spPr bwMode="auto">
          <a:xfrm rot="16200000" flipH="1">
            <a:off x="3021288" y="713254"/>
            <a:ext cx="3193786" cy="576555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1785918" y="2049653"/>
            <a:ext cx="285752" cy="14287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>
            <a:stCxn id="106" idx="5"/>
            <a:endCxn id="107" idx="1"/>
          </p:cNvCxnSpPr>
          <p:nvPr/>
        </p:nvCxnSpPr>
        <p:spPr bwMode="auto">
          <a:xfrm rot="16200000" flipH="1">
            <a:off x="2550812" y="2314481"/>
            <a:ext cx="256162" cy="25616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2143108" y="2192529"/>
            <a:ext cx="285752" cy="7143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>
            <a:stCxn id="107" idx="5"/>
            <a:endCxn id="108" idx="1"/>
          </p:cNvCxnSpPr>
          <p:nvPr/>
        </p:nvCxnSpPr>
        <p:spPr bwMode="auto">
          <a:xfrm rot="16200000" flipH="1">
            <a:off x="2943721" y="2635952"/>
            <a:ext cx="184724" cy="25616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0" name="Rounded Rectangular Callout 69"/>
          <p:cNvSpPr/>
          <p:nvPr/>
        </p:nvSpPr>
        <p:spPr bwMode="auto">
          <a:xfrm>
            <a:off x="3571868" y="1906777"/>
            <a:ext cx="1643074" cy="857256"/>
          </a:xfrm>
          <a:prstGeom prst="wedgeRoundRectCallout">
            <a:avLst>
              <a:gd name="adj1" fmla="val -60279"/>
              <a:gd name="adj2" fmla="val 23160"/>
              <a:gd name="adj3" fmla="val 16667"/>
            </a:avLst>
          </a:prstGeom>
          <a:solidFill>
            <a:srgbClr val="BAE18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smtClean="0">
                <a:solidFill>
                  <a:srgbClr val="000000"/>
                </a:solidFill>
              </a:rPr>
              <a:t>We’ll be done around sprint 14-16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</a:endParaRPr>
          </a:p>
        </p:txBody>
      </p:sp>
      <p:cxnSp>
        <p:nvCxnSpPr>
          <p:cNvPr id="71" name="Straight Connector 70"/>
          <p:cNvCxnSpPr>
            <a:stCxn id="103" idx="5"/>
          </p:cNvCxnSpPr>
          <p:nvPr/>
        </p:nvCxnSpPr>
        <p:spPr bwMode="auto">
          <a:xfrm rot="16200000" flipH="1">
            <a:off x="2586531" y="1350068"/>
            <a:ext cx="3092758" cy="45929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8A3E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75" name="TextBox 74"/>
          <p:cNvSpPr txBox="1"/>
          <p:nvPr/>
        </p:nvSpPr>
        <p:spPr>
          <a:xfrm>
            <a:off x="2500298" y="1214422"/>
            <a:ext cx="27045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b="1" smtClean="0"/>
              <a:t>Release burndown chart</a:t>
            </a:r>
            <a:endParaRPr lang="sv-SE" sz="1600" b="1"/>
          </a:p>
        </p:txBody>
      </p:sp>
      <p:grpSp>
        <p:nvGrpSpPr>
          <p:cNvPr id="157" name="Group 156"/>
          <p:cNvGrpSpPr/>
          <p:nvPr/>
        </p:nvGrpSpPr>
        <p:grpSpPr>
          <a:xfrm>
            <a:off x="7643834" y="1785950"/>
            <a:ext cx="1223963" cy="3500438"/>
            <a:chOff x="7643834" y="1785950"/>
            <a:chExt cx="1223963" cy="3500438"/>
          </a:xfrm>
        </p:grpSpPr>
        <p:sp>
          <p:nvSpPr>
            <p:cNvPr id="77" name="AutoShape 43"/>
            <p:cNvSpPr>
              <a:spLocks noChangeArrowheads="1"/>
            </p:cNvSpPr>
            <p:nvPr/>
          </p:nvSpPr>
          <p:spPr bwMode="auto">
            <a:xfrm rot="10800000" flipH="1">
              <a:off x="7643834" y="1785950"/>
              <a:ext cx="1223963" cy="350043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78" name="Rectangle 10"/>
            <p:cNvSpPr>
              <a:spLocks noChangeArrowheads="1"/>
            </p:cNvSpPr>
            <p:nvPr/>
          </p:nvSpPr>
          <p:spPr bwMode="auto">
            <a:xfrm>
              <a:off x="7858147" y="3240100"/>
              <a:ext cx="714375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79" name="Rectangle 11"/>
            <p:cNvSpPr>
              <a:spLocks noChangeArrowheads="1"/>
            </p:cNvSpPr>
            <p:nvPr/>
          </p:nvSpPr>
          <p:spPr bwMode="auto">
            <a:xfrm>
              <a:off x="7858147" y="4405325"/>
              <a:ext cx="714375" cy="182563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81" name="Rectangle 13"/>
            <p:cNvSpPr>
              <a:spLocks noChangeArrowheads="1"/>
            </p:cNvSpPr>
            <p:nvPr/>
          </p:nvSpPr>
          <p:spPr bwMode="auto">
            <a:xfrm>
              <a:off x="7858147" y="3705238"/>
              <a:ext cx="714375" cy="714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84" name="Rectangle 18"/>
            <p:cNvSpPr>
              <a:spLocks noChangeArrowheads="1"/>
            </p:cNvSpPr>
            <p:nvPr/>
          </p:nvSpPr>
          <p:spPr bwMode="auto">
            <a:xfrm>
              <a:off x="7858147" y="2633675"/>
              <a:ext cx="714375" cy="460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85" name="Rectangle 22"/>
            <p:cNvSpPr>
              <a:spLocks noChangeArrowheads="1"/>
            </p:cNvSpPr>
            <p:nvPr/>
          </p:nvSpPr>
          <p:spPr bwMode="auto">
            <a:xfrm>
              <a:off x="7858147" y="2705113"/>
              <a:ext cx="714375" cy="460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86" name="Rectangle 23"/>
            <p:cNvSpPr>
              <a:spLocks noChangeArrowheads="1"/>
            </p:cNvSpPr>
            <p:nvPr/>
          </p:nvSpPr>
          <p:spPr bwMode="auto">
            <a:xfrm>
              <a:off x="7858147" y="2779725"/>
              <a:ext cx="714375" cy="460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04" name="Rectangle 24"/>
            <p:cNvSpPr>
              <a:spLocks noChangeArrowheads="1"/>
            </p:cNvSpPr>
            <p:nvPr/>
          </p:nvSpPr>
          <p:spPr bwMode="auto">
            <a:xfrm>
              <a:off x="7858147" y="2851163"/>
              <a:ext cx="714375" cy="460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114" name="Straight Connector 26"/>
            <p:cNvCxnSpPr>
              <a:cxnSpLocks noChangeShapeType="1"/>
            </p:cNvCxnSpPr>
            <p:nvPr/>
          </p:nvCxnSpPr>
          <p:spPr bwMode="auto">
            <a:xfrm>
              <a:off x="7858147" y="2000263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5" name="Straight Connector 27"/>
            <p:cNvCxnSpPr>
              <a:cxnSpLocks noChangeShapeType="1"/>
            </p:cNvCxnSpPr>
            <p:nvPr/>
          </p:nvCxnSpPr>
          <p:spPr bwMode="auto">
            <a:xfrm>
              <a:off x="7858147" y="2052650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6" name="Straight Connector 28"/>
            <p:cNvCxnSpPr>
              <a:cxnSpLocks noChangeShapeType="1"/>
            </p:cNvCxnSpPr>
            <p:nvPr/>
          </p:nvCxnSpPr>
          <p:spPr bwMode="auto">
            <a:xfrm>
              <a:off x="7858147" y="2109800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7" name="Straight Connector 29"/>
            <p:cNvCxnSpPr>
              <a:cxnSpLocks noChangeShapeType="1"/>
            </p:cNvCxnSpPr>
            <p:nvPr/>
          </p:nvCxnSpPr>
          <p:spPr bwMode="auto">
            <a:xfrm>
              <a:off x="7858147" y="2163775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8" name="Straight Connector 30"/>
            <p:cNvCxnSpPr>
              <a:cxnSpLocks noChangeShapeType="1"/>
            </p:cNvCxnSpPr>
            <p:nvPr/>
          </p:nvCxnSpPr>
          <p:spPr bwMode="auto">
            <a:xfrm>
              <a:off x="7858147" y="2216163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19" name="Straight Connector 31"/>
            <p:cNvCxnSpPr>
              <a:cxnSpLocks noChangeShapeType="1"/>
            </p:cNvCxnSpPr>
            <p:nvPr/>
          </p:nvCxnSpPr>
          <p:spPr bwMode="auto">
            <a:xfrm>
              <a:off x="7858147" y="2270138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0" name="Straight Connector 32"/>
            <p:cNvCxnSpPr>
              <a:cxnSpLocks noChangeShapeType="1"/>
            </p:cNvCxnSpPr>
            <p:nvPr/>
          </p:nvCxnSpPr>
          <p:spPr bwMode="auto">
            <a:xfrm>
              <a:off x="7858147" y="2325700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1" name="Straight Connector 33"/>
            <p:cNvCxnSpPr>
              <a:cxnSpLocks noChangeShapeType="1"/>
            </p:cNvCxnSpPr>
            <p:nvPr/>
          </p:nvCxnSpPr>
          <p:spPr bwMode="auto">
            <a:xfrm>
              <a:off x="7858147" y="2378088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3" name="Straight Connector 34"/>
            <p:cNvCxnSpPr>
              <a:cxnSpLocks noChangeShapeType="1"/>
            </p:cNvCxnSpPr>
            <p:nvPr/>
          </p:nvCxnSpPr>
          <p:spPr bwMode="auto">
            <a:xfrm>
              <a:off x="7858147" y="2435238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7" name="Straight Connector 35"/>
            <p:cNvCxnSpPr>
              <a:cxnSpLocks noChangeShapeType="1"/>
            </p:cNvCxnSpPr>
            <p:nvPr/>
          </p:nvCxnSpPr>
          <p:spPr bwMode="auto">
            <a:xfrm>
              <a:off x="7858147" y="2487625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8" name="Straight Connector 36"/>
            <p:cNvCxnSpPr>
              <a:cxnSpLocks noChangeShapeType="1"/>
            </p:cNvCxnSpPr>
            <p:nvPr/>
          </p:nvCxnSpPr>
          <p:spPr bwMode="auto">
            <a:xfrm>
              <a:off x="7858147" y="2541600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9" name="Straight Connector 37"/>
            <p:cNvCxnSpPr>
              <a:cxnSpLocks noChangeShapeType="1"/>
            </p:cNvCxnSpPr>
            <p:nvPr/>
          </p:nvCxnSpPr>
          <p:spPr bwMode="auto">
            <a:xfrm>
              <a:off x="7858147" y="2595575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0" name="Rectangle 38"/>
            <p:cNvSpPr>
              <a:spLocks noChangeArrowheads="1"/>
            </p:cNvSpPr>
            <p:nvPr/>
          </p:nvSpPr>
          <p:spPr bwMode="auto">
            <a:xfrm>
              <a:off x="7858147" y="2936888"/>
              <a:ext cx="714375" cy="460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1" name="Rectangle 39"/>
            <p:cNvSpPr>
              <a:spLocks noChangeArrowheads="1"/>
            </p:cNvSpPr>
            <p:nvPr/>
          </p:nvSpPr>
          <p:spPr bwMode="auto">
            <a:xfrm>
              <a:off x="7858147" y="3008325"/>
              <a:ext cx="714375" cy="460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2" name="Rectangle 40"/>
            <p:cNvSpPr>
              <a:spLocks noChangeArrowheads="1"/>
            </p:cNvSpPr>
            <p:nvPr/>
          </p:nvSpPr>
          <p:spPr bwMode="auto">
            <a:xfrm>
              <a:off x="7858147" y="3082938"/>
              <a:ext cx="714375" cy="460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3" name="Rectangle 41"/>
            <p:cNvSpPr>
              <a:spLocks noChangeArrowheads="1"/>
            </p:cNvSpPr>
            <p:nvPr/>
          </p:nvSpPr>
          <p:spPr bwMode="auto">
            <a:xfrm>
              <a:off x="7858147" y="3154375"/>
              <a:ext cx="714375" cy="460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4" name="Rectangle 42"/>
            <p:cNvSpPr>
              <a:spLocks noChangeArrowheads="1"/>
            </p:cNvSpPr>
            <p:nvPr/>
          </p:nvSpPr>
          <p:spPr bwMode="auto">
            <a:xfrm>
              <a:off x="7858147" y="3354400"/>
              <a:ext cx="714375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6" name="Rectangle 43"/>
            <p:cNvSpPr>
              <a:spLocks noChangeArrowheads="1"/>
            </p:cNvSpPr>
            <p:nvPr/>
          </p:nvSpPr>
          <p:spPr bwMode="auto">
            <a:xfrm>
              <a:off x="7858147" y="3473463"/>
              <a:ext cx="714375" cy="714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7" name="Rectangle 44"/>
            <p:cNvSpPr>
              <a:spLocks noChangeArrowheads="1"/>
            </p:cNvSpPr>
            <p:nvPr/>
          </p:nvSpPr>
          <p:spPr bwMode="auto">
            <a:xfrm>
              <a:off x="7858147" y="3594113"/>
              <a:ext cx="714375" cy="714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39" name="Rectangle 45"/>
            <p:cNvSpPr>
              <a:spLocks noChangeArrowheads="1"/>
            </p:cNvSpPr>
            <p:nvPr/>
          </p:nvSpPr>
          <p:spPr bwMode="auto">
            <a:xfrm>
              <a:off x="7858147" y="3817950"/>
              <a:ext cx="714375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0" name="Rectangle 46"/>
            <p:cNvSpPr>
              <a:spLocks noChangeArrowheads="1"/>
            </p:cNvSpPr>
            <p:nvPr/>
          </p:nvSpPr>
          <p:spPr bwMode="auto">
            <a:xfrm>
              <a:off x="7858147" y="4283088"/>
              <a:ext cx="714375" cy="714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3" name="Rectangle 47"/>
            <p:cNvSpPr>
              <a:spLocks noChangeArrowheads="1"/>
            </p:cNvSpPr>
            <p:nvPr/>
          </p:nvSpPr>
          <p:spPr bwMode="auto">
            <a:xfrm>
              <a:off x="7858147" y="3932250"/>
              <a:ext cx="714375" cy="7143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4" name="Rectangle 48"/>
            <p:cNvSpPr>
              <a:spLocks noChangeArrowheads="1"/>
            </p:cNvSpPr>
            <p:nvPr/>
          </p:nvSpPr>
          <p:spPr bwMode="auto">
            <a:xfrm>
              <a:off x="7858147" y="4051313"/>
              <a:ext cx="714375" cy="714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6" name="Rectangle 49"/>
            <p:cNvSpPr>
              <a:spLocks noChangeArrowheads="1"/>
            </p:cNvSpPr>
            <p:nvPr/>
          </p:nvSpPr>
          <p:spPr bwMode="auto">
            <a:xfrm>
              <a:off x="7858147" y="4171963"/>
              <a:ext cx="714375" cy="71437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48" name="Rectangle 51"/>
            <p:cNvSpPr>
              <a:spLocks noChangeArrowheads="1"/>
            </p:cNvSpPr>
            <p:nvPr/>
          </p:nvSpPr>
          <p:spPr bwMode="auto">
            <a:xfrm>
              <a:off x="7858147" y="4643450"/>
              <a:ext cx="714375" cy="182563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150" name="Rectangle 52"/>
            <p:cNvSpPr>
              <a:spLocks noChangeArrowheads="1"/>
            </p:cNvSpPr>
            <p:nvPr/>
          </p:nvSpPr>
          <p:spPr bwMode="auto">
            <a:xfrm>
              <a:off x="7858147" y="4857763"/>
              <a:ext cx="714375" cy="18256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sp>
        <p:nvSpPr>
          <p:cNvPr id="156" name="Rounded Rectangular Callout 155"/>
          <p:cNvSpPr/>
          <p:nvPr/>
        </p:nvSpPr>
        <p:spPr bwMode="auto">
          <a:xfrm>
            <a:off x="6858016" y="500042"/>
            <a:ext cx="2071702" cy="785818"/>
          </a:xfrm>
          <a:prstGeom prst="wedgeRoundRectCallout">
            <a:avLst>
              <a:gd name="adj1" fmla="val 14928"/>
              <a:gd name="adj2" fmla="val 83466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smtClean="0"/>
              <a:t>When will all of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800" smtClean="0"/>
              <a:t>this be done?</a:t>
            </a:r>
            <a:endParaRPr kumimoji="0" lang="sv-SE" sz="18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158" name="Group 13"/>
          <p:cNvGrpSpPr>
            <a:grpSpLocks/>
          </p:cNvGrpSpPr>
          <p:nvPr/>
        </p:nvGrpSpPr>
        <p:grpSpPr bwMode="auto">
          <a:xfrm>
            <a:off x="3071802" y="2357430"/>
            <a:ext cx="388344" cy="500058"/>
            <a:chOff x="2955" y="981"/>
            <a:chExt cx="365" cy="470"/>
          </a:xfrm>
        </p:grpSpPr>
        <p:pic>
          <p:nvPicPr>
            <p:cNvPr id="159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60" name="Text Box 15"/>
            <p:cNvSpPr txBox="1">
              <a:spLocks noChangeArrowheads="1"/>
            </p:cNvSpPr>
            <p:nvPr/>
          </p:nvSpPr>
          <p:spPr bwMode="auto">
            <a:xfrm>
              <a:off x="2955" y="1191"/>
              <a:ext cx="365" cy="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1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87" grpId="0"/>
      <p:bldP spid="88" grpId="0"/>
      <p:bldP spid="88" grpId="1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 animBg="1"/>
      <p:bldP spid="105" grpId="0" animBg="1"/>
      <p:bldP spid="106" grpId="0" animBg="1"/>
      <p:bldP spid="107" grpId="0" animBg="1"/>
      <p:bldP spid="108" grpId="0" animBg="1"/>
      <p:bldP spid="70" grpId="0" animBg="1"/>
      <p:bldP spid="75" grpId="0"/>
      <p:bldP spid="15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214818"/>
            <a:ext cx="1357322" cy="161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Release planning gone wrong</a:t>
            </a:r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7F8524-7D42-4DEF-9BDD-8ACCC2C77B31}" type="slidenum">
              <a:rPr lang="en-US" smtClean="0"/>
              <a:pPr>
                <a:defRPr/>
              </a:pPr>
              <a:t>89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983835" y="2805313"/>
            <a:ext cx="2873785" cy="24860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7033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Oval 49"/>
          <p:cNvSpPr/>
          <p:nvPr/>
        </p:nvSpPr>
        <p:spPr bwMode="auto">
          <a:xfrm rot="650418">
            <a:off x="3209898" y="4532285"/>
            <a:ext cx="115629" cy="115629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 rot="650418">
            <a:off x="3646090" y="4746599"/>
            <a:ext cx="115629" cy="115629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943700" y="2837694"/>
            <a:ext cx="1907304" cy="1518282"/>
            <a:chOff x="943700" y="2837694"/>
            <a:chExt cx="1907304" cy="1518282"/>
          </a:xfrm>
        </p:grpSpPr>
        <p:sp>
          <p:nvSpPr>
            <p:cNvPr id="42" name="Oval 41"/>
            <p:cNvSpPr/>
            <p:nvPr/>
          </p:nvSpPr>
          <p:spPr bwMode="auto">
            <a:xfrm rot="650418">
              <a:off x="943700" y="2837694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 rot="650418">
              <a:off x="1205867" y="3005626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 rot="650418">
              <a:off x="1478907" y="3116775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 rot="650418">
              <a:off x="1730200" y="3341490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 rot="650418">
              <a:off x="1970621" y="3622987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 rot="650418">
              <a:off x="2243661" y="3734136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 rot="650418">
              <a:off x="2516701" y="3845284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 rot="650418">
              <a:off x="2735375" y="4240347"/>
              <a:ext cx="115629" cy="115629"/>
            </a:xfrm>
            <a:prstGeom prst="ellipse">
              <a:avLst/>
            </a:prstGeom>
            <a:solidFill>
              <a:srgbClr val="002060"/>
            </a:solidFill>
            <a:ln w="952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 bwMode="auto">
            <a:xfrm rot="650418">
              <a:off x="988577" y="2916223"/>
              <a:ext cx="231257" cy="115629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>
              <a:stCxn id="44" idx="5"/>
              <a:endCxn id="45" idx="1"/>
            </p:cNvCxnSpPr>
            <p:nvPr/>
          </p:nvCxnSpPr>
          <p:spPr bwMode="auto">
            <a:xfrm rot="16850418" flipH="1">
              <a:off x="1616527" y="3183291"/>
              <a:ext cx="91682" cy="20731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>
              <a:endCxn id="44" idx="2"/>
            </p:cNvCxnSpPr>
            <p:nvPr/>
          </p:nvCxnSpPr>
          <p:spPr bwMode="auto">
            <a:xfrm rot="650418">
              <a:off x="1256181" y="3084672"/>
              <a:ext cx="231257" cy="57814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54"/>
            <p:cNvCxnSpPr>
              <a:stCxn id="45" idx="5"/>
              <a:endCxn id="46" idx="1"/>
            </p:cNvCxnSpPr>
            <p:nvPr/>
          </p:nvCxnSpPr>
          <p:spPr bwMode="auto">
            <a:xfrm rot="16850418" flipH="1">
              <a:off x="1833477" y="3436397"/>
              <a:ext cx="149496" cy="20731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Connector 55"/>
            <p:cNvCxnSpPr>
              <a:stCxn id="46" idx="6"/>
              <a:endCxn id="47" idx="2"/>
            </p:cNvCxnSpPr>
            <p:nvPr/>
          </p:nvCxnSpPr>
          <p:spPr bwMode="auto">
            <a:xfrm rot="650418">
              <a:off x="2078234" y="3707468"/>
              <a:ext cx="173443" cy="57814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 bwMode="auto">
            <a:xfrm rot="650418">
              <a:off x="2351274" y="3818617"/>
              <a:ext cx="173443" cy="57814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/>
            <p:cNvCxnSpPr>
              <a:stCxn id="48" idx="5"/>
              <a:endCxn id="49" idx="1"/>
            </p:cNvCxnSpPr>
            <p:nvPr/>
          </p:nvCxnSpPr>
          <p:spPr bwMode="auto">
            <a:xfrm rot="16850418" flipH="1">
              <a:off x="2551290" y="3996975"/>
              <a:ext cx="265125" cy="20731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9" name="Straight Connector 58"/>
          <p:cNvCxnSpPr>
            <a:stCxn id="49" idx="4"/>
            <a:endCxn id="50" idx="2"/>
          </p:cNvCxnSpPr>
          <p:nvPr/>
        </p:nvCxnSpPr>
        <p:spPr bwMode="auto">
          <a:xfrm rot="16200000" flipH="1">
            <a:off x="2884482" y="4252778"/>
            <a:ext cx="224283" cy="42861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>
            <a:stCxn id="50" idx="6"/>
            <a:endCxn id="51" idx="2"/>
          </p:cNvCxnSpPr>
          <p:nvPr/>
        </p:nvCxnSpPr>
        <p:spPr bwMode="auto">
          <a:xfrm>
            <a:off x="3324495" y="4600973"/>
            <a:ext cx="322627" cy="19256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Oval 60"/>
          <p:cNvSpPr/>
          <p:nvPr/>
        </p:nvSpPr>
        <p:spPr bwMode="auto">
          <a:xfrm rot="650418">
            <a:off x="4646222" y="4998639"/>
            <a:ext cx="115629" cy="115629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62" name="Straight Connector 61"/>
          <p:cNvCxnSpPr>
            <a:stCxn id="51" idx="6"/>
            <a:endCxn id="63" idx="2"/>
          </p:cNvCxnSpPr>
          <p:nvPr/>
        </p:nvCxnSpPr>
        <p:spPr bwMode="auto">
          <a:xfrm>
            <a:off x="3760687" y="4815287"/>
            <a:ext cx="378938" cy="12112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Oval 62"/>
          <p:cNvSpPr/>
          <p:nvPr/>
        </p:nvSpPr>
        <p:spPr bwMode="auto">
          <a:xfrm rot="650418">
            <a:off x="4138593" y="4889474"/>
            <a:ext cx="115629" cy="115629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4" name="Oval 63"/>
          <p:cNvSpPr/>
          <p:nvPr/>
        </p:nvSpPr>
        <p:spPr bwMode="auto">
          <a:xfrm rot="650418">
            <a:off x="5067287" y="5032351"/>
            <a:ext cx="115629" cy="115629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65" name="Straight Connector 64"/>
          <p:cNvCxnSpPr>
            <a:stCxn id="63" idx="6"/>
            <a:endCxn id="61" idx="2"/>
          </p:cNvCxnSpPr>
          <p:nvPr/>
        </p:nvCxnSpPr>
        <p:spPr bwMode="auto">
          <a:xfrm>
            <a:off x="4253190" y="4958162"/>
            <a:ext cx="394064" cy="8741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>
            <a:stCxn id="61" idx="6"/>
            <a:endCxn id="64" idx="2"/>
          </p:cNvCxnSpPr>
          <p:nvPr/>
        </p:nvCxnSpPr>
        <p:spPr bwMode="auto">
          <a:xfrm>
            <a:off x="4760819" y="5067327"/>
            <a:ext cx="307500" cy="1196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Group 84"/>
          <p:cNvGrpSpPr/>
          <p:nvPr/>
        </p:nvGrpSpPr>
        <p:grpSpPr>
          <a:xfrm>
            <a:off x="-32" y="1928802"/>
            <a:ext cx="8907197" cy="4000528"/>
            <a:chOff x="-32" y="1928802"/>
            <a:chExt cx="8907197" cy="4000528"/>
          </a:xfrm>
        </p:grpSpPr>
        <p:cxnSp>
          <p:nvCxnSpPr>
            <p:cNvPr id="9" name="Straight Connector 8"/>
            <p:cNvCxnSpPr/>
            <p:nvPr/>
          </p:nvCxnSpPr>
          <p:spPr bwMode="auto">
            <a:xfrm rot="5400000" flipH="1" flipV="1">
              <a:off x="1190801" y="5477017"/>
              <a:ext cx="172158" cy="12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 rot="5400000" flipH="1" flipV="1">
              <a:off x="901729" y="5477017"/>
              <a:ext cx="172158" cy="12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1013594" y="5377081"/>
              <a:ext cx="216909" cy="2241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1</a:t>
              </a:r>
              <a:endParaRPr lang="sv-SE"/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-32" y="1928802"/>
              <a:ext cx="8907197" cy="4000528"/>
              <a:chOff x="-32" y="1928802"/>
              <a:chExt cx="8907197" cy="4000528"/>
            </a:xfrm>
          </p:grpSpPr>
          <p:cxnSp>
            <p:nvCxnSpPr>
              <p:cNvPr id="6" name="Straight Connector 5"/>
              <p:cNvCxnSpPr/>
              <p:nvPr/>
            </p:nvCxnSpPr>
            <p:spPr bwMode="auto">
              <a:xfrm rot="5400000">
                <a:off x="-487101" y="3916029"/>
                <a:ext cx="2948533" cy="128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 bwMode="auto">
              <a:xfrm>
                <a:off x="987165" y="5390295"/>
                <a:ext cx="7920000" cy="1285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-32" y="1928802"/>
                <a:ext cx="12858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 smtClean="0"/>
                  <a:t>Remaining</a:t>
                </a:r>
              </a:p>
              <a:p>
                <a:r>
                  <a:rPr lang="sv-SE" sz="1400" smtClean="0"/>
                  <a:t>story points</a:t>
                </a:r>
                <a:endParaRPr lang="sv-SE" sz="1400"/>
              </a:p>
            </p:txBody>
          </p:sp>
          <p:cxnSp>
            <p:nvCxnSpPr>
              <p:cNvPr id="11" name="Straight Connector 10"/>
              <p:cNvCxnSpPr/>
              <p:nvPr/>
            </p:nvCxnSpPr>
            <p:spPr bwMode="auto">
              <a:xfrm rot="5400000" flipH="1" flipV="1">
                <a:off x="1479873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" name="Straight Connector 11"/>
              <p:cNvCxnSpPr/>
              <p:nvPr/>
            </p:nvCxnSpPr>
            <p:spPr bwMode="auto">
              <a:xfrm rot="5400000" flipH="1" flipV="1">
                <a:off x="1768944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" name="Straight Connector 12"/>
              <p:cNvCxnSpPr/>
              <p:nvPr/>
            </p:nvCxnSpPr>
            <p:spPr bwMode="auto">
              <a:xfrm rot="5400000" flipH="1" flipV="1">
                <a:off x="2058016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Straight Connector 13"/>
              <p:cNvCxnSpPr/>
              <p:nvPr/>
            </p:nvCxnSpPr>
            <p:spPr bwMode="auto">
              <a:xfrm rot="5400000" flipH="1" flipV="1">
                <a:off x="2347088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" name="Straight Connector 14"/>
              <p:cNvCxnSpPr/>
              <p:nvPr/>
            </p:nvCxnSpPr>
            <p:spPr bwMode="auto">
              <a:xfrm rot="5400000" flipH="1" flipV="1">
                <a:off x="2636160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" name="Straight Connector 15"/>
              <p:cNvCxnSpPr/>
              <p:nvPr/>
            </p:nvCxnSpPr>
            <p:spPr bwMode="auto">
              <a:xfrm rot="5400000" flipH="1" flipV="1">
                <a:off x="2925232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" name="Straight Connector 16"/>
              <p:cNvCxnSpPr/>
              <p:nvPr/>
            </p:nvCxnSpPr>
            <p:spPr bwMode="auto">
              <a:xfrm rot="5400000" flipH="1" flipV="1">
                <a:off x="3214304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" name="Straight Connector 17"/>
              <p:cNvCxnSpPr/>
              <p:nvPr/>
            </p:nvCxnSpPr>
            <p:spPr bwMode="auto">
              <a:xfrm rot="5400000" flipH="1" flipV="1">
                <a:off x="3503375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" name="Straight Connector 18"/>
              <p:cNvCxnSpPr/>
              <p:nvPr/>
            </p:nvCxnSpPr>
            <p:spPr bwMode="auto">
              <a:xfrm rot="5400000" flipH="1" flipV="1">
                <a:off x="3792447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" name="Straight Connector 19"/>
              <p:cNvCxnSpPr/>
              <p:nvPr/>
            </p:nvCxnSpPr>
            <p:spPr bwMode="auto">
              <a:xfrm rot="5400000" flipH="1" flipV="1">
                <a:off x="4081519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" name="Straight Connector 20"/>
              <p:cNvCxnSpPr/>
              <p:nvPr/>
            </p:nvCxnSpPr>
            <p:spPr bwMode="auto">
              <a:xfrm rot="5400000" flipH="1" flipV="1">
                <a:off x="4370591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2" name="Straight Connector 21"/>
              <p:cNvCxnSpPr/>
              <p:nvPr/>
            </p:nvCxnSpPr>
            <p:spPr bwMode="auto">
              <a:xfrm rot="5400000" flipH="1" flipV="1">
                <a:off x="4659663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3" name="Straight Connector 22"/>
              <p:cNvCxnSpPr/>
              <p:nvPr/>
            </p:nvCxnSpPr>
            <p:spPr bwMode="auto">
              <a:xfrm rot="5400000" flipH="1" flipV="1">
                <a:off x="4948735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" name="Straight Connector 23"/>
              <p:cNvCxnSpPr/>
              <p:nvPr/>
            </p:nvCxnSpPr>
            <p:spPr bwMode="auto">
              <a:xfrm rot="5400000" flipH="1" flipV="1">
                <a:off x="5237806" y="5477017"/>
                <a:ext cx="172158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5" name="TextBox 24"/>
              <p:cNvSpPr txBox="1"/>
              <p:nvPr/>
            </p:nvSpPr>
            <p:spPr>
              <a:xfrm>
                <a:off x="3036843" y="5621553"/>
                <a:ext cx="10769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400" smtClean="0"/>
                  <a:t>Sprint</a:t>
                </a:r>
                <a:endParaRPr lang="sv-SE" sz="140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299881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2</a:t>
                </a:r>
                <a:endParaRPr lang="sv-SE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611558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3</a:t>
                </a:r>
                <a:endParaRPr lang="sv-SE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897846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4</a:t>
                </a:r>
                <a:endParaRPr lang="sv-SE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189702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5</a:t>
                </a:r>
                <a:endParaRPr lang="sv-SE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475990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6</a:t>
                </a:r>
                <a:endParaRPr lang="sv-SE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767846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7</a:t>
                </a:r>
                <a:endParaRPr lang="sv-SE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054134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8</a:t>
                </a:r>
                <a:endParaRPr lang="sv-SE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357554" y="5377081"/>
                <a:ext cx="216909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9</a:t>
                </a:r>
                <a:endParaRPr lang="sv-SE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588812" y="5377081"/>
                <a:ext cx="28436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10</a:t>
                </a:r>
                <a:endParaRPr lang="sv-SE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877884" y="5377081"/>
                <a:ext cx="28436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11</a:t>
                </a:r>
                <a:endParaRPr lang="sv-SE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166955" y="5377081"/>
                <a:ext cx="28436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12</a:t>
                </a:r>
                <a:endParaRPr lang="sv-SE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460731" y="5377081"/>
                <a:ext cx="28436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13</a:t>
                </a:r>
                <a:endParaRPr lang="sv-SE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745099" y="5377081"/>
                <a:ext cx="28436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14</a:t>
                </a:r>
                <a:endParaRPr lang="sv-SE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036955" y="5377081"/>
                <a:ext cx="28436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15</a:t>
                </a:r>
                <a:endParaRPr lang="sv-SE"/>
              </a:p>
            </p:txBody>
          </p:sp>
          <p:cxnSp>
            <p:nvCxnSpPr>
              <p:cNvPr id="67" name="Straight Connector 66"/>
              <p:cNvCxnSpPr/>
              <p:nvPr/>
            </p:nvCxnSpPr>
            <p:spPr bwMode="auto">
              <a:xfrm>
                <a:off x="812036" y="4743875"/>
                <a:ext cx="173443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 bwMode="auto">
              <a:xfrm>
                <a:off x="812036" y="4107917"/>
                <a:ext cx="173443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812036" y="3471959"/>
                <a:ext cx="173443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812036" y="2836001"/>
                <a:ext cx="173443" cy="128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1" name="TextBox 70"/>
              <p:cNvSpPr txBox="1"/>
              <p:nvPr/>
            </p:nvSpPr>
            <p:spPr>
              <a:xfrm>
                <a:off x="599764" y="4488823"/>
                <a:ext cx="35182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100</a:t>
                </a:r>
                <a:endParaRPr lang="sv-SE"/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599764" y="3859329"/>
                <a:ext cx="35182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200</a:t>
                </a:r>
                <a:endParaRPr lang="sv-SE"/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599764" y="3236559"/>
                <a:ext cx="35182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300</a:t>
                </a:r>
                <a:endParaRPr lang="sv-SE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596928" y="2612788"/>
                <a:ext cx="351828" cy="224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mtClean="0"/>
                  <a:t>400</a:t>
                </a:r>
                <a:endParaRPr lang="sv-SE"/>
              </a:p>
            </p:txBody>
          </p:sp>
        </p:grpSp>
      </p:grpSp>
      <p:sp>
        <p:nvSpPr>
          <p:cNvPr id="75" name="Rounded Rectangular Callout 74"/>
          <p:cNvSpPr/>
          <p:nvPr/>
        </p:nvSpPr>
        <p:spPr bwMode="auto">
          <a:xfrm>
            <a:off x="5500694" y="3857628"/>
            <a:ext cx="1285884" cy="571504"/>
          </a:xfrm>
          <a:prstGeom prst="wedgeRoundRectCallout">
            <a:avLst>
              <a:gd name="adj1" fmla="val -47657"/>
              <a:gd name="adj2" fmla="val 156036"/>
              <a:gd name="adj3" fmla="val 16667"/>
            </a:avLst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050" smtClean="0">
                <a:solidFill>
                  <a:srgbClr val="000000"/>
                </a:solidFill>
              </a:rPr>
              <a:t>Um... we’re done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050" smtClean="0">
                <a:solidFill>
                  <a:srgbClr val="000000"/>
                </a:solidFill>
              </a:rPr>
              <a:t>when we’re done!</a:t>
            </a:r>
            <a:endParaRPr kumimoji="0" lang="sv-SE" sz="105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</a:endParaRPr>
          </a:p>
        </p:txBody>
      </p:sp>
      <p:sp>
        <p:nvSpPr>
          <p:cNvPr id="76" name="Rounded Rectangular Callout 75"/>
          <p:cNvSpPr/>
          <p:nvPr/>
        </p:nvSpPr>
        <p:spPr bwMode="auto">
          <a:xfrm>
            <a:off x="2214546" y="2714620"/>
            <a:ext cx="1214446" cy="857256"/>
          </a:xfrm>
          <a:prstGeom prst="wedgeRoundRectCallout">
            <a:avLst>
              <a:gd name="adj1" fmla="val 28"/>
              <a:gd name="adj2" fmla="val 121178"/>
              <a:gd name="adj3" fmla="val 16667"/>
            </a:avLst>
          </a:prstGeom>
          <a:solidFill>
            <a:srgbClr val="BAE18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1600" smtClean="0">
                <a:solidFill>
                  <a:srgbClr val="000000"/>
                </a:solidFill>
              </a:rPr>
              <a:t>We’ll be done by sprint 10!</a:t>
            </a:r>
            <a:endParaRPr kumimoji="0" lang="sv-SE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</a:endParaRPr>
          </a:p>
        </p:txBody>
      </p:sp>
      <p:sp>
        <p:nvSpPr>
          <p:cNvPr id="77" name="Rounded Rectangular Callout 76"/>
          <p:cNvSpPr/>
          <p:nvPr/>
        </p:nvSpPr>
        <p:spPr bwMode="auto">
          <a:xfrm>
            <a:off x="3571868" y="3571876"/>
            <a:ext cx="1714512" cy="642942"/>
          </a:xfrm>
          <a:prstGeom prst="wedgeRoundRectCallout">
            <a:avLst>
              <a:gd name="adj1" fmla="val -39009"/>
              <a:gd name="adj2" fmla="val 124141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>
                <a:solidFill>
                  <a:srgbClr val="000000"/>
                </a:solidFill>
              </a:rPr>
              <a:t>Sorry, we’re late!</a:t>
            </a:r>
            <a:br>
              <a:rPr lang="sv-SE" smtClean="0">
                <a:solidFill>
                  <a:srgbClr val="000000"/>
                </a:solidFill>
              </a:rPr>
            </a:br>
            <a:r>
              <a:rPr lang="sv-SE" smtClean="0">
                <a:solidFill>
                  <a:srgbClr val="000000"/>
                </a:solidFill>
              </a:rPr>
              <a:t>We should definitely by done by sprint 12!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</a:endParaRPr>
          </a:p>
        </p:txBody>
      </p:sp>
      <p:cxnSp>
        <p:nvCxnSpPr>
          <p:cNvPr id="78" name="Straight Connector 77"/>
          <p:cNvCxnSpPr>
            <a:stCxn id="42" idx="1"/>
          </p:cNvCxnSpPr>
          <p:nvPr/>
        </p:nvCxnSpPr>
        <p:spPr bwMode="auto">
          <a:xfrm rot="16200000" flipH="1">
            <a:off x="1470099" y="2346619"/>
            <a:ext cx="2457977" cy="34600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CC9B0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Oval 78"/>
          <p:cNvSpPr/>
          <p:nvPr/>
        </p:nvSpPr>
        <p:spPr bwMode="auto">
          <a:xfrm rot="650418">
            <a:off x="5449972" y="5094079"/>
            <a:ext cx="115629" cy="115629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80" name="Straight Connector 79"/>
          <p:cNvCxnSpPr>
            <a:endCxn id="79" idx="2"/>
          </p:cNvCxnSpPr>
          <p:nvPr/>
        </p:nvCxnSpPr>
        <p:spPr bwMode="auto">
          <a:xfrm>
            <a:off x="5143504" y="5091329"/>
            <a:ext cx="307500" cy="4969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457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61" grpId="0" animBg="1"/>
      <p:bldP spid="63" grpId="0" animBg="1"/>
      <p:bldP spid="64" grpId="0" animBg="1"/>
      <p:bldP spid="75" grpId="0" animBg="1"/>
      <p:bldP spid="76" grpId="0" animBg="1"/>
      <p:bldP spid="77" grpId="0" animBg="1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6342063" y="1712913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6270625" y="1784350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6199188" y="1855788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122988" y="1927225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056313" y="2028825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5970588" y="2116138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325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49288"/>
          </a:xfrm>
        </p:spPr>
        <p:txBody>
          <a:bodyPr/>
          <a:lstStyle/>
          <a:p>
            <a:r>
              <a:rPr lang="sv-SE" smtClean="0"/>
              <a:t>How estimates are affected by specification length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  <a:p>
            <a:pPr>
              <a:defRPr/>
            </a:pPr>
            <a:endParaRPr lang="sv-SE" sz="180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53260" name="Rectangle 6"/>
          <p:cNvSpPr>
            <a:spLocks noChangeArrowheads="1"/>
          </p:cNvSpPr>
          <p:nvPr/>
        </p:nvSpPr>
        <p:spPr bwMode="auto">
          <a:xfrm>
            <a:off x="1490663" y="1714500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53261" name="Straight Connector 8"/>
          <p:cNvCxnSpPr>
            <a:cxnSpLocks noChangeShapeType="1"/>
          </p:cNvCxnSpPr>
          <p:nvPr/>
        </p:nvCxnSpPr>
        <p:spPr bwMode="auto">
          <a:xfrm>
            <a:off x="1562100" y="182721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262" name="Straight Connector 10"/>
          <p:cNvCxnSpPr>
            <a:cxnSpLocks noChangeShapeType="1"/>
          </p:cNvCxnSpPr>
          <p:nvPr/>
        </p:nvCxnSpPr>
        <p:spPr bwMode="auto">
          <a:xfrm>
            <a:off x="1562100" y="19685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263" name="Straight Connector 11"/>
          <p:cNvCxnSpPr>
            <a:cxnSpLocks noChangeShapeType="1"/>
          </p:cNvCxnSpPr>
          <p:nvPr/>
        </p:nvCxnSpPr>
        <p:spPr bwMode="auto">
          <a:xfrm>
            <a:off x="1562100" y="21113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264" name="Straight Connector 12"/>
          <p:cNvCxnSpPr>
            <a:cxnSpLocks noChangeShapeType="1"/>
          </p:cNvCxnSpPr>
          <p:nvPr/>
        </p:nvCxnSpPr>
        <p:spPr bwMode="auto">
          <a:xfrm>
            <a:off x="1562100" y="22558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265" name="Straight Connector 13"/>
          <p:cNvCxnSpPr>
            <a:cxnSpLocks noChangeShapeType="1"/>
          </p:cNvCxnSpPr>
          <p:nvPr/>
        </p:nvCxnSpPr>
        <p:spPr bwMode="auto">
          <a:xfrm>
            <a:off x="1562100" y="239712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3266" name="Straight Connector 14"/>
          <p:cNvCxnSpPr>
            <a:cxnSpLocks noChangeShapeType="1"/>
          </p:cNvCxnSpPr>
          <p:nvPr/>
        </p:nvCxnSpPr>
        <p:spPr bwMode="auto">
          <a:xfrm>
            <a:off x="1562100" y="25400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857875" y="2214563"/>
            <a:ext cx="857250" cy="1000125"/>
          </a:xfrm>
          <a:prstGeom prst="rect">
            <a:avLst/>
          </a:prstGeom>
          <a:solidFill>
            <a:schemeClr val="accent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17" name="Straight Connector 16"/>
          <p:cNvCxnSpPr>
            <a:cxnSpLocks noChangeShapeType="1"/>
          </p:cNvCxnSpPr>
          <p:nvPr/>
        </p:nvCxnSpPr>
        <p:spPr bwMode="auto">
          <a:xfrm>
            <a:off x="5929313" y="23272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" name="Straight Connector 17"/>
          <p:cNvCxnSpPr>
            <a:cxnSpLocks noChangeShapeType="1"/>
          </p:cNvCxnSpPr>
          <p:nvPr/>
        </p:nvCxnSpPr>
        <p:spPr bwMode="auto">
          <a:xfrm>
            <a:off x="5929313" y="24685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" name="Straight Connector 18"/>
          <p:cNvCxnSpPr>
            <a:cxnSpLocks noChangeShapeType="1"/>
          </p:cNvCxnSpPr>
          <p:nvPr/>
        </p:nvCxnSpPr>
        <p:spPr bwMode="auto">
          <a:xfrm>
            <a:off x="5929313" y="26114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5929313" y="27559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" name="Straight Connector 20"/>
          <p:cNvCxnSpPr>
            <a:cxnSpLocks noChangeShapeType="1"/>
          </p:cNvCxnSpPr>
          <p:nvPr/>
        </p:nvCxnSpPr>
        <p:spPr bwMode="auto">
          <a:xfrm>
            <a:off x="5929313" y="289718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5929313" y="30400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57225" y="3857625"/>
            <a:ext cx="1162050" cy="793750"/>
            <a:chOff x="-14" y="164"/>
            <a:chExt cx="732" cy="500"/>
          </a:xfrm>
        </p:grpSpPr>
        <p:pic>
          <p:nvPicPr>
            <p:cNvPr id="53290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91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92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93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94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95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38" name="Rectangular Callout 37"/>
          <p:cNvSpPr>
            <a:spLocks noChangeArrowheads="1"/>
          </p:cNvSpPr>
          <p:nvPr/>
        </p:nvSpPr>
        <p:spPr bwMode="auto">
          <a:xfrm>
            <a:off x="2143125" y="3429000"/>
            <a:ext cx="1143000" cy="642938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/>
              <a:t>117 hrs</a:t>
            </a:r>
          </a:p>
        </p:txBody>
      </p: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4943475" y="3929063"/>
            <a:ext cx="1162050" cy="793750"/>
            <a:chOff x="-14" y="164"/>
            <a:chExt cx="732" cy="500"/>
          </a:xfrm>
        </p:grpSpPr>
        <p:pic>
          <p:nvPicPr>
            <p:cNvPr id="53282" name="Picture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" y="164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83" name="Picture 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1" y="164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84" name="Picture 2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" y="363"/>
              <a:ext cx="193" cy="2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85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" y="396"/>
              <a:ext cx="19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86" name="Picture 2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" y="298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3287" name="Picture 2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" y="396"/>
              <a:ext cx="194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48" name="Rectangular Callout 47"/>
          <p:cNvSpPr>
            <a:spLocks noChangeArrowheads="1"/>
          </p:cNvSpPr>
          <p:nvPr/>
        </p:nvSpPr>
        <p:spPr bwMode="auto">
          <a:xfrm>
            <a:off x="6429375" y="3500438"/>
            <a:ext cx="1143000" cy="642937"/>
          </a:xfrm>
          <a:prstGeom prst="wedgeRectCallout">
            <a:avLst>
              <a:gd name="adj1" fmla="val -58167"/>
              <a:gd name="adj2" fmla="val 9568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sv-SE" sz="2400">
                <a:solidFill>
                  <a:srgbClr val="C00000"/>
                </a:solidFill>
              </a:rPr>
              <a:t>173 hrs</a:t>
            </a:r>
          </a:p>
        </p:txBody>
      </p:sp>
      <p:sp>
        <p:nvSpPr>
          <p:cNvPr id="53278" name="TextBox 48"/>
          <p:cNvSpPr txBox="1">
            <a:spLocks noChangeArrowheads="1"/>
          </p:cNvSpPr>
          <p:nvPr/>
        </p:nvSpPr>
        <p:spPr bwMode="auto">
          <a:xfrm>
            <a:off x="1000125" y="1214438"/>
            <a:ext cx="1785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Spec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4143401" y="1181100"/>
            <a:ext cx="4071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sz="2400"/>
              <a:t>Same spec – more pages</a:t>
            </a:r>
          </a:p>
        </p:txBody>
      </p:sp>
      <p:sp>
        <p:nvSpPr>
          <p:cNvPr id="47" name="Rectangle 144"/>
          <p:cNvSpPr>
            <a:spLocks noChangeArrowheads="1"/>
          </p:cNvSpPr>
          <p:nvPr/>
        </p:nvSpPr>
        <p:spPr bwMode="auto">
          <a:xfrm>
            <a:off x="4929190" y="5715016"/>
            <a:ext cx="4214739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/>
              <a:t>Source: How to avoid impact from irrelevant and misleading info on your cost estimates, Simula research labs estimation seminar, Oslo, Norway, 2006</a:t>
            </a:r>
            <a:endParaRPr lang="sv-SE" sz="1100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6" grpId="0" animBg="1"/>
      <p:bldP spid="25" grpId="0" animBg="1"/>
      <p:bldP spid="24" grpId="0" animBg="1"/>
      <p:bldP spid="23" grpId="0" animBg="1"/>
      <p:bldP spid="16" grpId="0" animBg="1"/>
      <p:bldP spid="38" grpId="0" animBg="1"/>
      <p:bldP spid="48" grpId="0" animBg="1"/>
      <p:bldP spid="5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7"/>
          <p:cNvGrpSpPr/>
          <p:nvPr/>
        </p:nvGrpSpPr>
        <p:grpSpPr>
          <a:xfrm>
            <a:off x="428597" y="976308"/>
            <a:ext cx="1428759" cy="801658"/>
            <a:chOff x="428597" y="976308"/>
            <a:chExt cx="1428759" cy="801658"/>
          </a:xfrm>
        </p:grpSpPr>
        <p:sp>
          <p:nvSpPr>
            <p:cNvPr id="59489" name="AutoShape 43"/>
            <p:cNvSpPr>
              <a:spLocks noChangeArrowheads="1"/>
            </p:cNvSpPr>
            <p:nvPr/>
          </p:nvSpPr>
          <p:spPr bwMode="auto">
            <a:xfrm rot="10800000" flipH="1">
              <a:off x="428597" y="976308"/>
              <a:ext cx="1071569" cy="801658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cxnSp>
          <p:nvCxnSpPr>
            <p:cNvPr id="59490" name="Straight Connector 112"/>
            <p:cNvCxnSpPr>
              <a:cxnSpLocks noChangeShapeType="1"/>
            </p:cNvCxnSpPr>
            <p:nvPr/>
          </p:nvCxnSpPr>
          <p:spPr bwMode="auto">
            <a:xfrm>
              <a:off x="603860" y="106356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1" name="Straight Connector 113"/>
            <p:cNvCxnSpPr>
              <a:cxnSpLocks noChangeShapeType="1"/>
            </p:cNvCxnSpPr>
            <p:nvPr/>
          </p:nvCxnSpPr>
          <p:spPr bwMode="auto">
            <a:xfrm>
              <a:off x="603860" y="111641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2" name="Straight Connector 114"/>
            <p:cNvCxnSpPr>
              <a:cxnSpLocks noChangeShapeType="1"/>
            </p:cNvCxnSpPr>
            <p:nvPr/>
          </p:nvCxnSpPr>
          <p:spPr bwMode="auto">
            <a:xfrm>
              <a:off x="603860" y="1173846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3" name="Straight Connector 115"/>
            <p:cNvCxnSpPr>
              <a:cxnSpLocks noChangeShapeType="1"/>
            </p:cNvCxnSpPr>
            <p:nvPr/>
          </p:nvCxnSpPr>
          <p:spPr bwMode="auto">
            <a:xfrm>
              <a:off x="603860" y="122653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4" name="Straight Connector 116"/>
            <p:cNvCxnSpPr>
              <a:cxnSpLocks noChangeShapeType="1"/>
            </p:cNvCxnSpPr>
            <p:nvPr/>
          </p:nvCxnSpPr>
          <p:spPr bwMode="auto">
            <a:xfrm>
              <a:off x="603860" y="1280207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5" name="Straight Connector 117"/>
            <p:cNvCxnSpPr>
              <a:cxnSpLocks noChangeShapeType="1"/>
            </p:cNvCxnSpPr>
            <p:nvPr/>
          </p:nvCxnSpPr>
          <p:spPr bwMode="auto">
            <a:xfrm>
              <a:off x="603860" y="133318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6" name="Straight Connector 118"/>
            <p:cNvCxnSpPr>
              <a:cxnSpLocks noChangeShapeType="1"/>
            </p:cNvCxnSpPr>
            <p:nvPr/>
          </p:nvCxnSpPr>
          <p:spPr bwMode="auto">
            <a:xfrm>
              <a:off x="603860" y="1388720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7" name="Straight Connector 119"/>
            <p:cNvCxnSpPr>
              <a:cxnSpLocks noChangeShapeType="1"/>
            </p:cNvCxnSpPr>
            <p:nvPr/>
          </p:nvCxnSpPr>
          <p:spPr bwMode="auto">
            <a:xfrm>
              <a:off x="603860" y="144157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8" name="Straight Connector 120"/>
            <p:cNvCxnSpPr>
              <a:cxnSpLocks noChangeShapeType="1"/>
            </p:cNvCxnSpPr>
            <p:nvPr/>
          </p:nvCxnSpPr>
          <p:spPr bwMode="auto">
            <a:xfrm>
              <a:off x="603860" y="1499003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99" name="Straight Connector 121"/>
            <p:cNvCxnSpPr>
              <a:cxnSpLocks noChangeShapeType="1"/>
            </p:cNvCxnSpPr>
            <p:nvPr/>
          </p:nvCxnSpPr>
          <p:spPr bwMode="auto">
            <a:xfrm>
              <a:off x="603860" y="155169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500" name="Straight Connector 122"/>
            <p:cNvCxnSpPr>
              <a:cxnSpLocks noChangeShapeType="1"/>
            </p:cNvCxnSpPr>
            <p:nvPr/>
          </p:nvCxnSpPr>
          <p:spPr bwMode="auto">
            <a:xfrm>
              <a:off x="603860" y="1605364"/>
              <a:ext cx="714379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15" name="TextBox 214"/>
            <p:cNvSpPr txBox="1">
              <a:spLocks noChangeArrowheads="1"/>
            </p:cNvSpPr>
            <p:nvPr/>
          </p:nvSpPr>
          <p:spPr bwMode="auto">
            <a:xfrm>
              <a:off x="1565256" y="1119183"/>
              <a:ext cx="2921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/>
                <a:t>V</a:t>
              </a:r>
            </a:p>
          </p:txBody>
        </p:sp>
        <p:sp>
          <p:nvSpPr>
            <p:cNvPr id="216" name="Right Brace 215"/>
            <p:cNvSpPr>
              <a:spLocks/>
            </p:cNvSpPr>
            <p:nvPr/>
          </p:nvSpPr>
          <p:spPr bwMode="auto">
            <a:xfrm>
              <a:off x="1461108" y="1063621"/>
              <a:ext cx="142875" cy="428625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grpSp>
        <p:nvGrpSpPr>
          <p:cNvPr id="3" name="Group 246"/>
          <p:cNvGrpSpPr/>
          <p:nvPr/>
        </p:nvGrpSpPr>
        <p:grpSpPr>
          <a:xfrm>
            <a:off x="5929322" y="928670"/>
            <a:ext cx="1785937" cy="4675185"/>
            <a:chOff x="5929322" y="928670"/>
            <a:chExt cx="1785937" cy="4675185"/>
          </a:xfrm>
        </p:grpSpPr>
        <p:grpSp>
          <p:nvGrpSpPr>
            <p:cNvPr id="4" name="Group 304"/>
            <p:cNvGrpSpPr>
              <a:grpSpLocks/>
            </p:cNvGrpSpPr>
            <p:nvPr/>
          </p:nvGrpSpPr>
          <p:grpSpPr bwMode="auto">
            <a:xfrm>
              <a:off x="5929322" y="928670"/>
              <a:ext cx="1223962" cy="4675185"/>
              <a:chOff x="4429126" y="912809"/>
              <a:chExt cx="1223963" cy="4675203"/>
            </a:xfrm>
          </p:grpSpPr>
          <p:sp>
            <p:nvSpPr>
              <p:cNvPr id="59588" name="AutoShape 43"/>
              <p:cNvSpPr>
                <a:spLocks noChangeArrowheads="1"/>
              </p:cNvSpPr>
              <p:nvPr/>
            </p:nvSpPr>
            <p:spPr bwMode="auto">
              <a:xfrm rot="10800000" flipH="1">
                <a:off x="4429126" y="912809"/>
                <a:ext cx="1223963" cy="4675203"/>
              </a:xfrm>
              <a:prstGeom prst="verticalScroll">
                <a:avLst>
                  <a:gd name="adj" fmla="val 12500"/>
                </a:avLst>
              </a:prstGeom>
              <a:solidFill>
                <a:srgbClr val="FFFFD5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sv-SE"/>
              </a:p>
            </p:txBody>
          </p:sp>
          <p:sp>
            <p:nvSpPr>
              <p:cNvPr id="59589" name="Rectangle 5"/>
              <p:cNvSpPr>
                <a:spLocks noChangeArrowheads="1"/>
              </p:cNvSpPr>
              <p:nvPr/>
            </p:nvSpPr>
            <p:spPr bwMode="auto">
              <a:xfrm>
                <a:off x="4643440" y="2239651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0" name="Rectangle 6"/>
              <p:cNvSpPr>
                <a:spLocks noChangeArrowheads="1"/>
              </p:cNvSpPr>
              <p:nvPr/>
            </p:nvSpPr>
            <p:spPr bwMode="auto">
              <a:xfrm>
                <a:off x="4643440" y="3174972"/>
                <a:ext cx="714380" cy="182232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1" name="Rectangle 7"/>
              <p:cNvSpPr>
                <a:spLocks noChangeArrowheads="1"/>
              </p:cNvSpPr>
              <p:nvPr/>
            </p:nvSpPr>
            <p:spPr bwMode="auto">
              <a:xfrm>
                <a:off x="4643440" y="3627453"/>
                <a:ext cx="357190" cy="571504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2" name="Rectangle 8"/>
              <p:cNvSpPr>
                <a:spLocks noChangeArrowheads="1"/>
              </p:cNvSpPr>
              <p:nvPr/>
            </p:nvSpPr>
            <p:spPr bwMode="auto">
              <a:xfrm>
                <a:off x="4643440" y="2475576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3" name="Rectangle 9"/>
              <p:cNvSpPr>
                <a:spLocks noChangeArrowheads="1"/>
              </p:cNvSpPr>
              <p:nvPr/>
            </p:nvSpPr>
            <p:spPr bwMode="auto">
              <a:xfrm>
                <a:off x="4643440" y="4219595"/>
                <a:ext cx="357190" cy="265114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4" name="Rectangle 10"/>
              <p:cNvSpPr>
                <a:spLocks noChangeArrowheads="1"/>
              </p:cNvSpPr>
              <p:nvPr/>
            </p:nvSpPr>
            <p:spPr bwMode="auto">
              <a:xfrm>
                <a:off x="4643440" y="4913337"/>
                <a:ext cx="785818" cy="460361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5" name="Rectangle 11"/>
              <p:cNvSpPr>
                <a:spLocks noChangeArrowheads="1"/>
              </p:cNvSpPr>
              <p:nvPr/>
            </p:nvSpPr>
            <p:spPr bwMode="auto">
              <a:xfrm>
                <a:off x="4643440" y="1633108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6" name="Rectangle 12"/>
              <p:cNvSpPr>
                <a:spLocks noChangeArrowheads="1"/>
              </p:cNvSpPr>
              <p:nvPr/>
            </p:nvSpPr>
            <p:spPr bwMode="auto">
              <a:xfrm>
                <a:off x="4643440" y="1704546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7" name="Rectangle 13"/>
              <p:cNvSpPr>
                <a:spLocks noChangeArrowheads="1"/>
              </p:cNvSpPr>
              <p:nvPr/>
            </p:nvSpPr>
            <p:spPr bwMode="auto">
              <a:xfrm>
                <a:off x="4643440" y="1779570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598" name="Rectangle 14"/>
              <p:cNvSpPr>
                <a:spLocks noChangeArrowheads="1"/>
              </p:cNvSpPr>
              <p:nvPr/>
            </p:nvSpPr>
            <p:spPr bwMode="auto">
              <a:xfrm>
                <a:off x="4643440" y="1851008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cxnSp>
            <p:nvCxnSpPr>
              <p:cNvPr id="59599" name="Straight Connector 15"/>
              <p:cNvCxnSpPr>
                <a:cxnSpLocks noChangeShapeType="1"/>
              </p:cNvCxnSpPr>
              <p:nvPr/>
            </p:nvCxnSpPr>
            <p:spPr bwMode="auto">
              <a:xfrm>
                <a:off x="4643440" y="1000065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0" name="Straight Connector 16"/>
              <p:cNvCxnSpPr>
                <a:cxnSpLocks noChangeShapeType="1"/>
              </p:cNvCxnSpPr>
              <p:nvPr/>
            </p:nvCxnSpPr>
            <p:spPr bwMode="auto">
              <a:xfrm>
                <a:off x="4643440" y="1052919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1" name="Straight Connector 17"/>
              <p:cNvCxnSpPr>
                <a:cxnSpLocks noChangeShapeType="1"/>
              </p:cNvCxnSpPr>
              <p:nvPr/>
            </p:nvCxnSpPr>
            <p:spPr bwMode="auto">
              <a:xfrm>
                <a:off x="4643440" y="1110348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2" name="Straight Connector 18"/>
              <p:cNvCxnSpPr>
                <a:cxnSpLocks noChangeShapeType="1"/>
              </p:cNvCxnSpPr>
              <p:nvPr/>
            </p:nvCxnSpPr>
            <p:spPr bwMode="auto">
              <a:xfrm>
                <a:off x="4643440" y="1163039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3" name="Straight Connector 19"/>
              <p:cNvCxnSpPr>
                <a:cxnSpLocks noChangeShapeType="1"/>
              </p:cNvCxnSpPr>
              <p:nvPr/>
            </p:nvCxnSpPr>
            <p:spPr bwMode="auto">
              <a:xfrm>
                <a:off x="4643440" y="1216709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4" name="Straight Connector 20"/>
              <p:cNvCxnSpPr>
                <a:cxnSpLocks noChangeShapeType="1"/>
              </p:cNvCxnSpPr>
              <p:nvPr/>
            </p:nvCxnSpPr>
            <p:spPr bwMode="auto">
              <a:xfrm>
                <a:off x="4643440" y="1269685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5" name="Straight Connector 21"/>
              <p:cNvCxnSpPr>
                <a:cxnSpLocks noChangeShapeType="1"/>
              </p:cNvCxnSpPr>
              <p:nvPr/>
            </p:nvCxnSpPr>
            <p:spPr bwMode="auto">
              <a:xfrm>
                <a:off x="4643440" y="1325223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6" name="Straight Connector 22"/>
              <p:cNvCxnSpPr>
                <a:cxnSpLocks noChangeShapeType="1"/>
              </p:cNvCxnSpPr>
              <p:nvPr/>
            </p:nvCxnSpPr>
            <p:spPr bwMode="auto">
              <a:xfrm>
                <a:off x="4643440" y="1378077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7" name="Straight Connector 23"/>
              <p:cNvCxnSpPr>
                <a:cxnSpLocks noChangeShapeType="1"/>
              </p:cNvCxnSpPr>
              <p:nvPr/>
            </p:nvCxnSpPr>
            <p:spPr bwMode="auto">
              <a:xfrm>
                <a:off x="4643440" y="1435506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8" name="Straight Connector 24"/>
              <p:cNvCxnSpPr>
                <a:cxnSpLocks noChangeShapeType="1"/>
              </p:cNvCxnSpPr>
              <p:nvPr/>
            </p:nvCxnSpPr>
            <p:spPr bwMode="auto">
              <a:xfrm>
                <a:off x="4643440" y="1488197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09" name="Straight Connector 25"/>
              <p:cNvCxnSpPr>
                <a:cxnSpLocks noChangeShapeType="1"/>
              </p:cNvCxnSpPr>
              <p:nvPr/>
            </p:nvCxnSpPr>
            <p:spPr bwMode="auto">
              <a:xfrm>
                <a:off x="4643440" y="1541867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59610" name="Straight Connector 26"/>
              <p:cNvCxnSpPr>
                <a:cxnSpLocks noChangeShapeType="1"/>
              </p:cNvCxnSpPr>
              <p:nvPr/>
            </p:nvCxnSpPr>
            <p:spPr bwMode="auto">
              <a:xfrm>
                <a:off x="4643440" y="1594843"/>
                <a:ext cx="71438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59611" name="Rectangle 27"/>
              <p:cNvSpPr>
                <a:spLocks noChangeArrowheads="1"/>
              </p:cNvSpPr>
              <p:nvPr/>
            </p:nvSpPr>
            <p:spPr bwMode="auto">
              <a:xfrm>
                <a:off x="4643440" y="1936253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2" name="Rectangle 28"/>
              <p:cNvSpPr>
                <a:spLocks noChangeArrowheads="1"/>
              </p:cNvSpPr>
              <p:nvPr/>
            </p:nvSpPr>
            <p:spPr bwMode="auto">
              <a:xfrm>
                <a:off x="4643440" y="2007691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3" name="Rectangle 29"/>
              <p:cNvSpPr>
                <a:spLocks noChangeArrowheads="1"/>
              </p:cNvSpPr>
              <p:nvPr/>
            </p:nvSpPr>
            <p:spPr bwMode="auto">
              <a:xfrm>
                <a:off x="4643440" y="2082715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4" name="Rectangle 30"/>
              <p:cNvSpPr>
                <a:spLocks noChangeArrowheads="1"/>
              </p:cNvSpPr>
              <p:nvPr/>
            </p:nvSpPr>
            <p:spPr bwMode="auto">
              <a:xfrm>
                <a:off x="4643440" y="2154153"/>
                <a:ext cx="714380" cy="45719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5" name="Rectangle 33"/>
              <p:cNvSpPr>
                <a:spLocks noChangeArrowheads="1"/>
              </p:cNvSpPr>
              <p:nvPr/>
            </p:nvSpPr>
            <p:spPr bwMode="auto">
              <a:xfrm>
                <a:off x="4643440" y="2363533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6" name="Rectangle 34"/>
              <p:cNvSpPr>
                <a:spLocks noChangeArrowheads="1"/>
              </p:cNvSpPr>
              <p:nvPr/>
            </p:nvSpPr>
            <p:spPr bwMode="auto">
              <a:xfrm>
                <a:off x="4643440" y="2587369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7" name="Rectangle 35"/>
              <p:cNvSpPr>
                <a:spLocks noChangeArrowheads="1"/>
              </p:cNvSpPr>
              <p:nvPr/>
            </p:nvSpPr>
            <p:spPr bwMode="auto">
              <a:xfrm>
                <a:off x="4643440" y="3053426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8" name="Rectangle 36"/>
              <p:cNvSpPr>
                <a:spLocks noChangeArrowheads="1"/>
              </p:cNvSpPr>
              <p:nvPr/>
            </p:nvSpPr>
            <p:spPr bwMode="auto">
              <a:xfrm>
                <a:off x="4643440" y="2701669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19" name="Rectangle 37"/>
              <p:cNvSpPr>
                <a:spLocks noChangeArrowheads="1"/>
              </p:cNvSpPr>
              <p:nvPr/>
            </p:nvSpPr>
            <p:spPr bwMode="auto">
              <a:xfrm>
                <a:off x="4643440" y="2820733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20" name="Rectangle 38"/>
              <p:cNvSpPr>
                <a:spLocks noChangeArrowheads="1"/>
              </p:cNvSpPr>
              <p:nvPr/>
            </p:nvSpPr>
            <p:spPr bwMode="auto">
              <a:xfrm>
                <a:off x="4643440" y="2941383"/>
                <a:ext cx="714380" cy="71438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21" name="Rectangle 39"/>
              <p:cNvSpPr>
                <a:spLocks noChangeArrowheads="1"/>
              </p:cNvSpPr>
              <p:nvPr/>
            </p:nvSpPr>
            <p:spPr bwMode="auto">
              <a:xfrm>
                <a:off x="4643440" y="4556147"/>
                <a:ext cx="357190" cy="285752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22" name="Rectangle 40"/>
              <p:cNvSpPr>
                <a:spLocks noChangeArrowheads="1"/>
              </p:cNvSpPr>
              <p:nvPr/>
            </p:nvSpPr>
            <p:spPr bwMode="auto">
              <a:xfrm>
                <a:off x="4643440" y="3413139"/>
                <a:ext cx="714380" cy="182232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23" name="Rectangle 44"/>
              <p:cNvSpPr>
                <a:spLocks noChangeArrowheads="1"/>
              </p:cNvSpPr>
              <p:nvPr/>
            </p:nvSpPr>
            <p:spPr bwMode="auto">
              <a:xfrm>
                <a:off x="5056828" y="4244677"/>
                <a:ext cx="357190" cy="571504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  <p:sp>
            <p:nvSpPr>
              <p:cNvPr id="59624" name="Rectangle 45"/>
              <p:cNvSpPr>
                <a:spLocks noChangeArrowheads="1"/>
              </p:cNvSpPr>
              <p:nvPr/>
            </p:nvSpPr>
            <p:spPr bwMode="auto">
              <a:xfrm>
                <a:off x="5072068" y="3627453"/>
                <a:ext cx="357190" cy="571504"/>
              </a:xfrm>
              <a:prstGeom prst="rect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sv-SE"/>
              </a:p>
            </p:txBody>
          </p:sp>
        </p:grpSp>
        <p:sp>
          <p:nvSpPr>
            <p:cNvPr id="217" name="TextBox 216"/>
            <p:cNvSpPr txBox="1">
              <a:spLocks noChangeArrowheads="1"/>
            </p:cNvSpPr>
            <p:nvPr/>
          </p:nvSpPr>
          <p:spPr bwMode="auto">
            <a:xfrm>
              <a:off x="7189805" y="984233"/>
              <a:ext cx="2921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/>
                <a:t>V</a:t>
              </a:r>
            </a:p>
          </p:txBody>
        </p:sp>
        <p:sp>
          <p:nvSpPr>
            <p:cNvPr id="218" name="Right Brace 217"/>
            <p:cNvSpPr>
              <a:spLocks/>
            </p:cNvSpPr>
            <p:nvPr/>
          </p:nvSpPr>
          <p:spPr bwMode="auto">
            <a:xfrm>
              <a:off x="7072330" y="928670"/>
              <a:ext cx="142875" cy="428625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284" name="Straight Connector 283"/>
            <p:cNvCxnSpPr>
              <a:cxnSpLocks noChangeShapeType="1"/>
            </p:cNvCxnSpPr>
            <p:nvPr/>
          </p:nvCxnSpPr>
          <p:spPr bwMode="auto">
            <a:xfrm>
              <a:off x="7000884" y="4349739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85" name="TextBox 284"/>
            <p:cNvSpPr txBox="1">
              <a:spLocks noChangeArrowheads="1"/>
            </p:cNvSpPr>
            <p:nvPr/>
          </p:nvSpPr>
          <p:spPr bwMode="auto">
            <a:xfrm>
              <a:off x="7010409" y="4622377"/>
              <a:ext cx="6447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600" smtClean="0"/>
                <a:t>Later</a:t>
              </a:r>
              <a:endParaRPr lang="sv-SE" sz="1400"/>
            </a:p>
          </p:txBody>
        </p:sp>
        <p:cxnSp>
          <p:nvCxnSpPr>
            <p:cNvPr id="286" name="Straight Connector 285"/>
            <p:cNvCxnSpPr>
              <a:cxnSpLocks noChangeShapeType="1"/>
            </p:cNvCxnSpPr>
            <p:nvPr/>
          </p:nvCxnSpPr>
          <p:spPr bwMode="auto">
            <a:xfrm>
              <a:off x="7000884" y="3673460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87" name="TextBox 286"/>
            <p:cNvSpPr txBox="1">
              <a:spLocks noChangeArrowheads="1"/>
            </p:cNvSpPr>
            <p:nvPr/>
          </p:nvSpPr>
          <p:spPr bwMode="auto">
            <a:xfrm>
              <a:off x="6996122" y="3794114"/>
              <a:ext cx="66075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 smtClean="0"/>
                <a:t>Q4</a:t>
              </a:r>
              <a:endParaRPr lang="sv-SE" sz="1400"/>
            </a:p>
            <a:p>
              <a:r>
                <a:rPr lang="sv-SE" sz="1400" smtClean="0"/>
                <a:t>2009?</a:t>
              </a:r>
              <a:endParaRPr lang="sv-SE" sz="1400"/>
            </a:p>
          </p:txBody>
        </p:sp>
        <p:cxnSp>
          <p:nvCxnSpPr>
            <p:cNvPr id="288" name="Straight Connector 287"/>
            <p:cNvCxnSpPr>
              <a:cxnSpLocks noChangeShapeType="1"/>
            </p:cNvCxnSpPr>
            <p:nvPr/>
          </p:nvCxnSpPr>
          <p:spPr bwMode="auto">
            <a:xfrm>
              <a:off x="7000884" y="2801920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89" name="TextBox 288"/>
            <p:cNvSpPr txBox="1">
              <a:spLocks noChangeArrowheads="1"/>
            </p:cNvSpPr>
            <p:nvPr/>
          </p:nvSpPr>
          <p:spPr bwMode="auto">
            <a:xfrm>
              <a:off x="6996122" y="2936858"/>
              <a:ext cx="66075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 smtClean="0"/>
                <a:t>Q3</a:t>
              </a:r>
              <a:endParaRPr lang="sv-SE" sz="1400"/>
            </a:p>
            <a:p>
              <a:r>
                <a:rPr lang="sv-SE" sz="1400" smtClean="0"/>
                <a:t>2009?</a:t>
              </a:r>
              <a:endParaRPr lang="sv-SE" sz="1400"/>
            </a:p>
          </p:txBody>
        </p:sp>
        <p:cxnSp>
          <p:nvCxnSpPr>
            <p:cNvPr id="290" name="Straight Connector 289"/>
            <p:cNvCxnSpPr>
              <a:cxnSpLocks noChangeShapeType="1"/>
            </p:cNvCxnSpPr>
            <p:nvPr/>
          </p:nvCxnSpPr>
          <p:spPr bwMode="auto">
            <a:xfrm>
              <a:off x="7000884" y="2403458"/>
              <a:ext cx="714375" cy="158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91" name="TextBox 290"/>
            <p:cNvSpPr txBox="1">
              <a:spLocks noChangeArrowheads="1"/>
            </p:cNvSpPr>
            <p:nvPr/>
          </p:nvSpPr>
          <p:spPr bwMode="auto">
            <a:xfrm>
              <a:off x="6929447" y="2370120"/>
              <a:ext cx="5175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mtClean="0"/>
                <a:t>June</a:t>
              </a:r>
              <a:endParaRPr lang="sv-SE"/>
            </a:p>
            <a:p>
              <a:r>
                <a:rPr lang="sv-SE" smtClean="0"/>
                <a:t>2009</a:t>
              </a:r>
              <a:endParaRPr lang="sv-SE"/>
            </a:p>
          </p:txBody>
        </p:sp>
        <p:cxnSp>
          <p:nvCxnSpPr>
            <p:cNvPr id="292" name="Straight Connector 291"/>
            <p:cNvCxnSpPr>
              <a:cxnSpLocks noChangeShapeType="1"/>
            </p:cNvCxnSpPr>
            <p:nvPr/>
          </p:nvCxnSpPr>
          <p:spPr bwMode="auto">
            <a:xfrm>
              <a:off x="7000884" y="2008170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93" name="TextBox 292"/>
            <p:cNvSpPr txBox="1">
              <a:spLocks noChangeArrowheads="1"/>
            </p:cNvSpPr>
            <p:nvPr/>
          </p:nvSpPr>
          <p:spPr bwMode="auto">
            <a:xfrm>
              <a:off x="6929447" y="1974833"/>
              <a:ext cx="51809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mtClean="0"/>
                <a:t>May</a:t>
              </a:r>
              <a:endParaRPr lang="sv-SE"/>
            </a:p>
            <a:p>
              <a:r>
                <a:rPr lang="sv-SE" smtClean="0"/>
                <a:t>2009</a:t>
              </a:r>
              <a:endParaRPr lang="sv-SE"/>
            </a:p>
          </p:txBody>
        </p:sp>
        <p:cxnSp>
          <p:nvCxnSpPr>
            <p:cNvPr id="231" name="Straight Connector 230"/>
            <p:cNvCxnSpPr>
              <a:cxnSpLocks noChangeShapeType="1"/>
            </p:cNvCxnSpPr>
            <p:nvPr/>
          </p:nvCxnSpPr>
          <p:spPr bwMode="auto">
            <a:xfrm>
              <a:off x="7000883" y="1603645"/>
              <a:ext cx="714375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33" name="TextBox 232"/>
            <p:cNvSpPr txBox="1">
              <a:spLocks noChangeArrowheads="1"/>
            </p:cNvSpPr>
            <p:nvPr/>
          </p:nvSpPr>
          <p:spPr bwMode="auto">
            <a:xfrm>
              <a:off x="6929446" y="1570308"/>
              <a:ext cx="51809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mtClean="0"/>
                <a:t>Apr</a:t>
              </a:r>
              <a:endParaRPr lang="sv-SE"/>
            </a:p>
            <a:p>
              <a:r>
                <a:rPr lang="sv-SE" smtClean="0"/>
                <a:t>2009</a:t>
              </a:r>
              <a:endParaRPr lang="sv-SE"/>
            </a:p>
          </p:txBody>
        </p:sp>
      </p:grpSp>
      <p:sp>
        <p:nvSpPr>
          <p:cNvPr id="237" name="Title 1"/>
          <p:cNvSpPr txBox="1">
            <a:spLocks/>
          </p:cNvSpPr>
          <p:nvPr/>
        </p:nvSpPr>
        <p:spPr>
          <a:xfrm>
            <a:off x="0" y="0"/>
            <a:ext cx="8229600" cy="64928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sz="3000" b="1" kern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Choose the right planning horizon</a:t>
            </a:r>
            <a:endParaRPr kumimoji="0" lang="sv-SE" sz="1800" b="1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500034" y="620893"/>
            <a:ext cx="1000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Too short?</a:t>
            </a:r>
            <a:endParaRPr lang="sv-SE" sz="1400"/>
          </a:p>
        </p:txBody>
      </p:sp>
      <p:sp>
        <p:nvSpPr>
          <p:cNvPr id="238" name="TextBox 237"/>
          <p:cNvSpPr txBox="1"/>
          <p:nvPr/>
        </p:nvSpPr>
        <p:spPr>
          <a:xfrm>
            <a:off x="6000760" y="571480"/>
            <a:ext cx="983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Balanced?</a:t>
            </a:r>
            <a:endParaRPr lang="sv-SE" sz="1400"/>
          </a:p>
        </p:txBody>
      </p:sp>
      <p:grpSp>
        <p:nvGrpSpPr>
          <p:cNvPr id="5" name="Group 244"/>
          <p:cNvGrpSpPr/>
          <p:nvPr/>
        </p:nvGrpSpPr>
        <p:grpSpPr>
          <a:xfrm>
            <a:off x="2500298" y="928718"/>
            <a:ext cx="1644185" cy="6286496"/>
            <a:chOff x="3976220" y="714404"/>
            <a:chExt cx="1644185" cy="6286496"/>
          </a:xfrm>
        </p:grpSpPr>
        <p:sp>
          <p:nvSpPr>
            <p:cNvPr id="257" name="TextBox 256"/>
            <p:cNvSpPr txBox="1">
              <a:spLocks noChangeArrowheads="1"/>
            </p:cNvSpPr>
            <p:nvPr/>
          </p:nvSpPr>
          <p:spPr bwMode="auto">
            <a:xfrm>
              <a:off x="4982375" y="714404"/>
              <a:ext cx="249502" cy="26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400"/>
                <a:t>V</a:t>
              </a:r>
            </a:p>
          </p:txBody>
        </p:sp>
        <p:sp>
          <p:nvSpPr>
            <p:cNvPr id="59432" name="AutoShape 43"/>
            <p:cNvSpPr>
              <a:spLocks noChangeArrowheads="1"/>
            </p:cNvSpPr>
            <p:nvPr/>
          </p:nvSpPr>
          <p:spPr bwMode="auto">
            <a:xfrm rot="10800000" flipH="1">
              <a:off x="3976220" y="714404"/>
              <a:ext cx="1046000" cy="6286496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sp>
          <p:nvSpPr>
            <p:cNvPr id="59433" name="Rectangle 220"/>
            <p:cNvSpPr>
              <a:spLocks noChangeArrowheads="1"/>
            </p:cNvSpPr>
            <p:nvPr/>
          </p:nvSpPr>
          <p:spPr bwMode="auto">
            <a:xfrm>
              <a:off x="4159373" y="2505434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34" name="Rectangle 221"/>
            <p:cNvSpPr>
              <a:spLocks noChangeArrowheads="1"/>
            </p:cNvSpPr>
            <p:nvPr/>
          </p:nvSpPr>
          <p:spPr bwMode="auto">
            <a:xfrm>
              <a:off x="4159373" y="3304353"/>
              <a:ext cx="610510" cy="1556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35" name="Rectangle 222"/>
            <p:cNvSpPr>
              <a:spLocks noChangeArrowheads="1"/>
            </p:cNvSpPr>
            <p:nvPr/>
          </p:nvSpPr>
          <p:spPr bwMode="auto">
            <a:xfrm>
              <a:off x="4159373" y="4558636"/>
              <a:ext cx="305255" cy="48815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36" name="Rectangle 223"/>
            <p:cNvSpPr>
              <a:spLocks noChangeArrowheads="1"/>
            </p:cNvSpPr>
            <p:nvPr/>
          </p:nvSpPr>
          <p:spPr bwMode="auto">
            <a:xfrm>
              <a:off x="4159373" y="2706953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37" name="Rectangle 224"/>
            <p:cNvSpPr>
              <a:spLocks noChangeArrowheads="1"/>
            </p:cNvSpPr>
            <p:nvPr/>
          </p:nvSpPr>
          <p:spPr bwMode="auto">
            <a:xfrm>
              <a:off x="4159373" y="5064424"/>
              <a:ext cx="305255" cy="226451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38" name="Rectangle 225"/>
            <p:cNvSpPr>
              <a:spLocks noChangeArrowheads="1"/>
            </p:cNvSpPr>
            <p:nvPr/>
          </p:nvSpPr>
          <p:spPr bwMode="auto">
            <a:xfrm>
              <a:off x="4159373" y="5656995"/>
              <a:ext cx="671561" cy="343774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39" name="Rectangle 226"/>
            <p:cNvSpPr>
              <a:spLocks noChangeArrowheads="1"/>
            </p:cNvSpPr>
            <p:nvPr/>
          </p:nvSpPr>
          <p:spPr bwMode="auto">
            <a:xfrm>
              <a:off x="4159373" y="1987346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40" name="Rectangle 227"/>
            <p:cNvSpPr>
              <a:spLocks noChangeArrowheads="1"/>
            </p:cNvSpPr>
            <p:nvPr/>
          </p:nvSpPr>
          <p:spPr bwMode="auto">
            <a:xfrm>
              <a:off x="4159373" y="2048366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41" name="Rectangle 228"/>
            <p:cNvSpPr>
              <a:spLocks noChangeArrowheads="1"/>
            </p:cNvSpPr>
            <p:nvPr/>
          </p:nvSpPr>
          <p:spPr bwMode="auto">
            <a:xfrm>
              <a:off x="4159373" y="2112449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42" name="Rectangle 229"/>
            <p:cNvSpPr>
              <a:spLocks noChangeArrowheads="1"/>
            </p:cNvSpPr>
            <p:nvPr/>
          </p:nvSpPr>
          <p:spPr bwMode="auto">
            <a:xfrm>
              <a:off x="4159373" y="2173468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59443" name="Straight Connector 230"/>
            <p:cNvCxnSpPr>
              <a:cxnSpLocks noChangeShapeType="1"/>
            </p:cNvCxnSpPr>
            <p:nvPr/>
          </p:nvCxnSpPr>
          <p:spPr bwMode="auto">
            <a:xfrm>
              <a:off x="4159373" y="1446622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44" name="Straight Connector 231"/>
            <p:cNvCxnSpPr>
              <a:cxnSpLocks noChangeShapeType="1"/>
            </p:cNvCxnSpPr>
            <p:nvPr/>
          </p:nvCxnSpPr>
          <p:spPr bwMode="auto">
            <a:xfrm>
              <a:off x="4159373" y="1491768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45" name="Straight Connector 232"/>
            <p:cNvCxnSpPr>
              <a:cxnSpLocks noChangeShapeType="1"/>
            </p:cNvCxnSpPr>
            <p:nvPr/>
          </p:nvCxnSpPr>
          <p:spPr bwMode="auto">
            <a:xfrm>
              <a:off x="4159373" y="1540822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46" name="Straight Connector 233"/>
            <p:cNvCxnSpPr>
              <a:cxnSpLocks noChangeShapeType="1"/>
            </p:cNvCxnSpPr>
            <p:nvPr/>
          </p:nvCxnSpPr>
          <p:spPr bwMode="auto">
            <a:xfrm>
              <a:off x="4159373" y="1585829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47" name="Straight Connector 234"/>
            <p:cNvCxnSpPr>
              <a:cxnSpLocks noChangeShapeType="1"/>
            </p:cNvCxnSpPr>
            <p:nvPr/>
          </p:nvCxnSpPr>
          <p:spPr bwMode="auto">
            <a:xfrm>
              <a:off x="4159373" y="1631672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48" name="Straight Connector 235"/>
            <p:cNvCxnSpPr>
              <a:cxnSpLocks noChangeShapeType="1"/>
            </p:cNvCxnSpPr>
            <p:nvPr/>
          </p:nvCxnSpPr>
          <p:spPr bwMode="auto">
            <a:xfrm>
              <a:off x="4159373" y="1676922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49" name="Straight Connector 236"/>
            <p:cNvCxnSpPr>
              <a:cxnSpLocks noChangeShapeType="1"/>
            </p:cNvCxnSpPr>
            <p:nvPr/>
          </p:nvCxnSpPr>
          <p:spPr bwMode="auto">
            <a:xfrm>
              <a:off x="4159373" y="1724361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50" name="Straight Connector 237"/>
            <p:cNvCxnSpPr>
              <a:cxnSpLocks noChangeShapeType="1"/>
            </p:cNvCxnSpPr>
            <p:nvPr/>
          </p:nvCxnSpPr>
          <p:spPr bwMode="auto">
            <a:xfrm>
              <a:off x="4159373" y="1769507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51" name="Straight Connector 238"/>
            <p:cNvCxnSpPr>
              <a:cxnSpLocks noChangeShapeType="1"/>
            </p:cNvCxnSpPr>
            <p:nvPr/>
          </p:nvCxnSpPr>
          <p:spPr bwMode="auto">
            <a:xfrm>
              <a:off x="4159373" y="1818561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52" name="Straight Connector 239"/>
            <p:cNvCxnSpPr>
              <a:cxnSpLocks noChangeShapeType="1"/>
            </p:cNvCxnSpPr>
            <p:nvPr/>
          </p:nvCxnSpPr>
          <p:spPr bwMode="auto">
            <a:xfrm>
              <a:off x="4159373" y="1863568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53" name="Straight Connector 240"/>
            <p:cNvCxnSpPr>
              <a:cxnSpLocks noChangeShapeType="1"/>
            </p:cNvCxnSpPr>
            <p:nvPr/>
          </p:nvCxnSpPr>
          <p:spPr bwMode="auto">
            <a:xfrm>
              <a:off x="4159373" y="1909411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54" name="Straight Connector 241"/>
            <p:cNvCxnSpPr>
              <a:cxnSpLocks noChangeShapeType="1"/>
            </p:cNvCxnSpPr>
            <p:nvPr/>
          </p:nvCxnSpPr>
          <p:spPr bwMode="auto">
            <a:xfrm>
              <a:off x="4159373" y="1954661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9455" name="Rectangle 242"/>
            <p:cNvSpPr>
              <a:spLocks noChangeArrowheads="1"/>
            </p:cNvSpPr>
            <p:nvPr/>
          </p:nvSpPr>
          <p:spPr bwMode="auto">
            <a:xfrm>
              <a:off x="4159373" y="2246282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56" name="Rectangle 243"/>
            <p:cNvSpPr>
              <a:spLocks noChangeArrowheads="1"/>
            </p:cNvSpPr>
            <p:nvPr/>
          </p:nvSpPr>
          <p:spPr bwMode="auto">
            <a:xfrm>
              <a:off x="4159373" y="2307302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57" name="Rectangle 244"/>
            <p:cNvSpPr>
              <a:spLocks noChangeArrowheads="1"/>
            </p:cNvSpPr>
            <p:nvPr/>
          </p:nvSpPr>
          <p:spPr bwMode="auto">
            <a:xfrm>
              <a:off x="4159373" y="2371385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58" name="Rectangle 245"/>
            <p:cNvSpPr>
              <a:spLocks noChangeArrowheads="1"/>
            </p:cNvSpPr>
            <p:nvPr/>
          </p:nvSpPr>
          <p:spPr bwMode="auto">
            <a:xfrm>
              <a:off x="4159373" y="2432404"/>
              <a:ext cx="610510" cy="390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59" name="Rectangle 246"/>
            <p:cNvSpPr>
              <a:spLocks noChangeArrowheads="1"/>
            </p:cNvSpPr>
            <p:nvPr/>
          </p:nvSpPr>
          <p:spPr bwMode="auto">
            <a:xfrm>
              <a:off x="4159373" y="2611250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0" name="Rectangle 247"/>
            <p:cNvSpPr>
              <a:spLocks noChangeArrowheads="1"/>
            </p:cNvSpPr>
            <p:nvPr/>
          </p:nvSpPr>
          <p:spPr bwMode="auto">
            <a:xfrm>
              <a:off x="4159373" y="2802443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1" name="Rectangle 248"/>
            <p:cNvSpPr>
              <a:spLocks noChangeArrowheads="1"/>
            </p:cNvSpPr>
            <p:nvPr/>
          </p:nvSpPr>
          <p:spPr bwMode="auto">
            <a:xfrm>
              <a:off x="4159373" y="3200533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2" name="Rectangle 249"/>
            <p:cNvSpPr>
              <a:spLocks noChangeArrowheads="1"/>
            </p:cNvSpPr>
            <p:nvPr/>
          </p:nvSpPr>
          <p:spPr bwMode="auto">
            <a:xfrm>
              <a:off x="4159373" y="2900074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3" name="Rectangle 250"/>
            <p:cNvSpPr>
              <a:spLocks noChangeArrowheads="1"/>
            </p:cNvSpPr>
            <p:nvPr/>
          </p:nvSpPr>
          <p:spPr bwMode="auto">
            <a:xfrm>
              <a:off x="4159373" y="3001774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4" name="Rectangle 251"/>
            <p:cNvSpPr>
              <a:spLocks noChangeArrowheads="1"/>
            </p:cNvSpPr>
            <p:nvPr/>
          </p:nvSpPr>
          <p:spPr bwMode="auto">
            <a:xfrm>
              <a:off x="4159373" y="3104829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5" name="Rectangle 252"/>
            <p:cNvSpPr>
              <a:spLocks noChangeArrowheads="1"/>
            </p:cNvSpPr>
            <p:nvPr/>
          </p:nvSpPr>
          <p:spPr bwMode="auto">
            <a:xfrm>
              <a:off x="4159373" y="5351895"/>
              <a:ext cx="305255" cy="24408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6" name="Rectangle 253"/>
            <p:cNvSpPr>
              <a:spLocks noChangeArrowheads="1"/>
            </p:cNvSpPr>
            <p:nvPr/>
          </p:nvSpPr>
          <p:spPr bwMode="auto">
            <a:xfrm>
              <a:off x="4159373" y="3507787"/>
              <a:ext cx="610510" cy="1556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7" name="Rectangle 254"/>
            <p:cNvSpPr>
              <a:spLocks noChangeArrowheads="1"/>
            </p:cNvSpPr>
            <p:nvPr/>
          </p:nvSpPr>
          <p:spPr bwMode="auto">
            <a:xfrm>
              <a:off x="4512655" y="5085848"/>
              <a:ext cx="305255" cy="48815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8" name="Rectangle 255"/>
            <p:cNvSpPr>
              <a:spLocks noChangeArrowheads="1"/>
            </p:cNvSpPr>
            <p:nvPr/>
          </p:nvSpPr>
          <p:spPr bwMode="auto">
            <a:xfrm>
              <a:off x="4525679" y="4558636"/>
              <a:ext cx="305255" cy="488159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69" name="Right Brace 257"/>
            <p:cNvSpPr>
              <a:spLocks/>
            </p:cNvSpPr>
            <p:nvPr/>
          </p:nvSpPr>
          <p:spPr bwMode="auto">
            <a:xfrm>
              <a:off x="4966060" y="775403"/>
              <a:ext cx="61051" cy="183060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59470" name="Straight Connector 258"/>
            <p:cNvCxnSpPr>
              <a:cxnSpLocks noChangeShapeType="1"/>
            </p:cNvCxnSpPr>
            <p:nvPr/>
          </p:nvCxnSpPr>
          <p:spPr bwMode="auto">
            <a:xfrm>
              <a:off x="4159373" y="891624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1" name="Straight Connector 259"/>
            <p:cNvCxnSpPr>
              <a:cxnSpLocks noChangeShapeType="1"/>
            </p:cNvCxnSpPr>
            <p:nvPr/>
          </p:nvCxnSpPr>
          <p:spPr bwMode="auto">
            <a:xfrm>
              <a:off x="4159373" y="936770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2" name="Straight Connector 260"/>
            <p:cNvCxnSpPr>
              <a:cxnSpLocks noChangeShapeType="1"/>
            </p:cNvCxnSpPr>
            <p:nvPr/>
          </p:nvCxnSpPr>
          <p:spPr bwMode="auto">
            <a:xfrm>
              <a:off x="4159373" y="985824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3" name="Straight Connector 261"/>
            <p:cNvCxnSpPr>
              <a:cxnSpLocks noChangeShapeType="1"/>
            </p:cNvCxnSpPr>
            <p:nvPr/>
          </p:nvCxnSpPr>
          <p:spPr bwMode="auto">
            <a:xfrm>
              <a:off x="4159373" y="1030831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4" name="Straight Connector 262"/>
            <p:cNvCxnSpPr>
              <a:cxnSpLocks noChangeShapeType="1"/>
            </p:cNvCxnSpPr>
            <p:nvPr/>
          </p:nvCxnSpPr>
          <p:spPr bwMode="auto">
            <a:xfrm>
              <a:off x="4159373" y="1076674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5" name="Straight Connector 263"/>
            <p:cNvCxnSpPr>
              <a:cxnSpLocks noChangeShapeType="1"/>
            </p:cNvCxnSpPr>
            <p:nvPr/>
          </p:nvCxnSpPr>
          <p:spPr bwMode="auto">
            <a:xfrm>
              <a:off x="4159373" y="1121924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6" name="Straight Connector 264"/>
            <p:cNvCxnSpPr>
              <a:cxnSpLocks noChangeShapeType="1"/>
            </p:cNvCxnSpPr>
            <p:nvPr/>
          </p:nvCxnSpPr>
          <p:spPr bwMode="auto">
            <a:xfrm>
              <a:off x="4159373" y="1169363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7" name="Straight Connector 265"/>
            <p:cNvCxnSpPr>
              <a:cxnSpLocks noChangeShapeType="1"/>
            </p:cNvCxnSpPr>
            <p:nvPr/>
          </p:nvCxnSpPr>
          <p:spPr bwMode="auto">
            <a:xfrm>
              <a:off x="4159373" y="1214509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8" name="Straight Connector 266"/>
            <p:cNvCxnSpPr>
              <a:cxnSpLocks noChangeShapeType="1"/>
            </p:cNvCxnSpPr>
            <p:nvPr/>
          </p:nvCxnSpPr>
          <p:spPr bwMode="auto">
            <a:xfrm>
              <a:off x="4159373" y="1263562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79" name="Straight Connector 267"/>
            <p:cNvCxnSpPr>
              <a:cxnSpLocks noChangeShapeType="1"/>
            </p:cNvCxnSpPr>
            <p:nvPr/>
          </p:nvCxnSpPr>
          <p:spPr bwMode="auto">
            <a:xfrm>
              <a:off x="4159373" y="1308569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80" name="Straight Connector 268"/>
            <p:cNvCxnSpPr>
              <a:cxnSpLocks noChangeShapeType="1"/>
            </p:cNvCxnSpPr>
            <p:nvPr/>
          </p:nvCxnSpPr>
          <p:spPr bwMode="auto">
            <a:xfrm>
              <a:off x="4159373" y="1354412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81" name="Straight Connector 269"/>
            <p:cNvCxnSpPr>
              <a:cxnSpLocks noChangeShapeType="1"/>
            </p:cNvCxnSpPr>
            <p:nvPr/>
          </p:nvCxnSpPr>
          <p:spPr bwMode="auto">
            <a:xfrm>
              <a:off x="4159373" y="1399663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59482" name="Rectangle 270"/>
            <p:cNvSpPr>
              <a:spLocks noChangeArrowheads="1"/>
            </p:cNvSpPr>
            <p:nvPr/>
          </p:nvSpPr>
          <p:spPr bwMode="auto">
            <a:xfrm>
              <a:off x="4159373" y="3820409"/>
              <a:ext cx="610510" cy="1556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83" name="Rectangle 271"/>
            <p:cNvSpPr>
              <a:spLocks noChangeArrowheads="1"/>
            </p:cNvSpPr>
            <p:nvPr/>
          </p:nvSpPr>
          <p:spPr bwMode="auto">
            <a:xfrm>
              <a:off x="4159373" y="3716589"/>
              <a:ext cx="610510" cy="61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84" name="Rectangle 272"/>
            <p:cNvSpPr>
              <a:spLocks noChangeArrowheads="1"/>
            </p:cNvSpPr>
            <p:nvPr/>
          </p:nvSpPr>
          <p:spPr bwMode="auto">
            <a:xfrm>
              <a:off x="4159373" y="4023843"/>
              <a:ext cx="610510" cy="15565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59485" name="Rectangle 273"/>
            <p:cNvSpPr>
              <a:spLocks noChangeArrowheads="1"/>
            </p:cNvSpPr>
            <p:nvPr/>
          </p:nvSpPr>
          <p:spPr bwMode="auto">
            <a:xfrm>
              <a:off x="4159373" y="4247547"/>
              <a:ext cx="610510" cy="25006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cxnSp>
          <p:nvCxnSpPr>
            <p:cNvPr id="59486" name="Straight Connector 275"/>
            <p:cNvCxnSpPr>
              <a:cxnSpLocks noChangeShapeType="1"/>
            </p:cNvCxnSpPr>
            <p:nvPr/>
          </p:nvCxnSpPr>
          <p:spPr bwMode="auto">
            <a:xfrm>
              <a:off x="4159373" y="775403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87" name="Straight Connector 276"/>
            <p:cNvCxnSpPr>
              <a:cxnSpLocks noChangeShapeType="1"/>
            </p:cNvCxnSpPr>
            <p:nvPr/>
          </p:nvCxnSpPr>
          <p:spPr bwMode="auto">
            <a:xfrm>
              <a:off x="4159373" y="820549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9488" name="Straight Connector 277"/>
            <p:cNvCxnSpPr>
              <a:cxnSpLocks noChangeShapeType="1"/>
            </p:cNvCxnSpPr>
            <p:nvPr/>
          </p:nvCxnSpPr>
          <p:spPr bwMode="auto">
            <a:xfrm>
              <a:off x="4159373" y="869603"/>
              <a:ext cx="610510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4" name="Straight Connector 293"/>
            <p:cNvCxnSpPr>
              <a:cxnSpLocks noChangeShapeType="1"/>
            </p:cNvCxnSpPr>
            <p:nvPr/>
          </p:nvCxnSpPr>
          <p:spPr bwMode="auto">
            <a:xfrm>
              <a:off x="4865760" y="1812754"/>
              <a:ext cx="610195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5" name="Straight Connector 294"/>
            <p:cNvCxnSpPr>
              <a:cxnSpLocks noChangeShapeType="1"/>
            </p:cNvCxnSpPr>
            <p:nvPr/>
          </p:nvCxnSpPr>
          <p:spPr bwMode="auto">
            <a:xfrm>
              <a:off x="4865760" y="2911099"/>
              <a:ext cx="610195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6" name="Straight Connector 295"/>
            <p:cNvCxnSpPr>
              <a:cxnSpLocks noChangeShapeType="1"/>
            </p:cNvCxnSpPr>
            <p:nvPr/>
          </p:nvCxnSpPr>
          <p:spPr bwMode="auto">
            <a:xfrm>
              <a:off x="4865760" y="3948437"/>
              <a:ext cx="610195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97" name="Straight Connector 296"/>
            <p:cNvCxnSpPr>
              <a:cxnSpLocks noChangeShapeType="1"/>
            </p:cNvCxnSpPr>
            <p:nvPr/>
          </p:nvCxnSpPr>
          <p:spPr bwMode="auto">
            <a:xfrm>
              <a:off x="4865760" y="5120283"/>
              <a:ext cx="610195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99" name="TextBox 298"/>
            <p:cNvSpPr txBox="1">
              <a:spLocks noChangeArrowheads="1"/>
            </p:cNvSpPr>
            <p:nvPr/>
          </p:nvSpPr>
          <p:spPr bwMode="auto">
            <a:xfrm>
              <a:off x="4926779" y="1873795"/>
              <a:ext cx="590412" cy="315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800" smtClean="0"/>
                <a:t>2010</a:t>
              </a:r>
              <a:endParaRPr lang="sv-SE" sz="1400"/>
            </a:p>
          </p:txBody>
        </p:sp>
        <p:sp>
          <p:nvSpPr>
            <p:cNvPr id="300" name="TextBox 299"/>
            <p:cNvSpPr txBox="1">
              <a:spLocks noChangeArrowheads="1"/>
            </p:cNvSpPr>
            <p:nvPr/>
          </p:nvSpPr>
          <p:spPr bwMode="auto">
            <a:xfrm>
              <a:off x="4926779" y="2972139"/>
              <a:ext cx="590412" cy="315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800" smtClean="0"/>
                <a:t>2011</a:t>
              </a:r>
              <a:endParaRPr lang="sv-SE" sz="1400"/>
            </a:p>
          </p:txBody>
        </p:sp>
        <p:sp>
          <p:nvSpPr>
            <p:cNvPr id="301" name="TextBox 300"/>
            <p:cNvSpPr txBox="1">
              <a:spLocks noChangeArrowheads="1"/>
            </p:cNvSpPr>
            <p:nvPr/>
          </p:nvSpPr>
          <p:spPr bwMode="auto">
            <a:xfrm>
              <a:off x="4926779" y="4009477"/>
              <a:ext cx="590412" cy="315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800" smtClean="0"/>
                <a:t>2012</a:t>
              </a:r>
              <a:endParaRPr lang="sv-SE" sz="1400"/>
            </a:p>
          </p:txBody>
        </p:sp>
        <p:sp>
          <p:nvSpPr>
            <p:cNvPr id="302" name="TextBox 301"/>
            <p:cNvSpPr txBox="1">
              <a:spLocks noChangeArrowheads="1"/>
            </p:cNvSpPr>
            <p:nvPr/>
          </p:nvSpPr>
          <p:spPr bwMode="auto">
            <a:xfrm>
              <a:off x="4926779" y="5181323"/>
              <a:ext cx="590412" cy="315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800" smtClean="0"/>
                <a:t>2013</a:t>
              </a:r>
              <a:endParaRPr lang="sv-SE" sz="1400"/>
            </a:p>
          </p:txBody>
        </p:sp>
        <p:cxnSp>
          <p:nvCxnSpPr>
            <p:cNvPr id="241" name="Straight Connector 240"/>
            <p:cNvCxnSpPr>
              <a:cxnSpLocks noChangeShapeType="1"/>
            </p:cNvCxnSpPr>
            <p:nvPr/>
          </p:nvCxnSpPr>
          <p:spPr bwMode="auto">
            <a:xfrm>
              <a:off x="4868171" y="6264550"/>
              <a:ext cx="610195" cy="135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42" name="TextBox 241"/>
            <p:cNvSpPr txBox="1">
              <a:spLocks noChangeArrowheads="1"/>
            </p:cNvSpPr>
            <p:nvPr/>
          </p:nvSpPr>
          <p:spPr bwMode="auto">
            <a:xfrm>
              <a:off x="4929190" y="6325590"/>
              <a:ext cx="69121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800" smtClean="0"/>
                <a:t>2014</a:t>
              </a:r>
              <a:endParaRPr lang="sv-SE" sz="1400"/>
            </a:p>
          </p:txBody>
        </p:sp>
        <p:sp>
          <p:nvSpPr>
            <p:cNvPr id="243" name="Rectangle 225"/>
            <p:cNvSpPr>
              <a:spLocks noChangeArrowheads="1"/>
            </p:cNvSpPr>
            <p:nvPr/>
          </p:nvSpPr>
          <p:spPr bwMode="auto">
            <a:xfrm>
              <a:off x="4159556" y="6072206"/>
              <a:ext cx="671561" cy="28575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244" name="Rectangle 225"/>
            <p:cNvSpPr>
              <a:spLocks noChangeArrowheads="1"/>
            </p:cNvSpPr>
            <p:nvPr/>
          </p:nvSpPr>
          <p:spPr bwMode="auto">
            <a:xfrm>
              <a:off x="4159556" y="6413212"/>
              <a:ext cx="671561" cy="44478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</p:grpSp>
      <p:sp>
        <p:nvSpPr>
          <p:cNvPr id="246" name="TextBox 245"/>
          <p:cNvSpPr txBox="1"/>
          <p:nvPr/>
        </p:nvSpPr>
        <p:spPr>
          <a:xfrm>
            <a:off x="2571736" y="571480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Too far?</a:t>
            </a:r>
            <a:endParaRPr lang="sv-SE" sz="1400"/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 advTm="47861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8" grpId="0"/>
      <p:bldP spid="246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7972452" cy="649288"/>
          </a:xfrm>
        </p:spPr>
        <p:txBody>
          <a:bodyPr/>
          <a:lstStyle/>
          <a:p>
            <a:r>
              <a:rPr lang="sv-SE" smtClean="0"/>
              <a:t>Example: evolution of a product backlog</a:t>
            </a:r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19D7B6-BF25-49CD-B912-5D7A8D3CB510}" type="slidenum">
              <a:rPr lang="en-US" smtClean="0"/>
              <a:pPr>
                <a:defRPr/>
              </a:pPr>
              <a:t>91</a:t>
            </a:fld>
            <a:endParaRPr lang="en-US"/>
          </a:p>
        </p:txBody>
      </p:sp>
      <p:sp>
        <p:nvSpPr>
          <p:cNvPr id="8" name="Rectangle 54"/>
          <p:cNvSpPr>
            <a:spLocks noChangeArrowheads="1"/>
          </p:cNvSpPr>
          <p:nvPr/>
        </p:nvSpPr>
        <p:spPr bwMode="auto">
          <a:xfrm>
            <a:off x="541992" y="3000372"/>
            <a:ext cx="357190" cy="37307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1" name="Rectangle 85"/>
          <p:cNvSpPr>
            <a:spLocks noChangeArrowheads="1"/>
          </p:cNvSpPr>
          <p:nvPr/>
        </p:nvSpPr>
        <p:spPr bwMode="auto">
          <a:xfrm>
            <a:off x="541992" y="3873512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" name="Rectangle 54"/>
          <p:cNvSpPr>
            <a:spLocks noChangeArrowheads="1"/>
          </p:cNvSpPr>
          <p:nvPr/>
        </p:nvSpPr>
        <p:spPr bwMode="auto">
          <a:xfrm>
            <a:off x="541992" y="3444883"/>
            <a:ext cx="357190" cy="37307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1" name="Rectangle 85"/>
          <p:cNvSpPr>
            <a:spLocks noChangeArrowheads="1"/>
          </p:cNvSpPr>
          <p:nvPr/>
        </p:nvSpPr>
        <p:spPr bwMode="auto">
          <a:xfrm>
            <a:off x="340248" y="4302139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2" name="Rectangle 85"/>
          <p:cNvSpPr>
            <a:spLocks noChangeArrowheads="1"/>
          </p:cNvSpPr>
          <p:nvPr/>
        </p:nvSpPr>
        <p:spPr bwMode="auto">
          <a:xfrm>
            <a:off x="756306" y="4302139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4" name="TextBox 23"/>
          <p:cNvSpPr txBox="1"/>
          <p:nvPr/>
        </p:nvSpPr>
        <p:spPr>
          <a:xfrm>
            <a:off x="125934" y="2723373"/>
            <a:ext cx="113043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050" smtClean="0"/>
              <a:t>Product backlog</a:t>
            </a:r>
            <a:endParaRPr lang="sv-SE" sz="1050"/>
          </a:p>
        </p:txBody>
      </p:sp>
      <p:sp>
        <p:nvSpPr>
          <p:cNvPr id="53" name="Rectangle 85"/>
          <p:cNvSpPr>
            <a:spLocks noChangeArrowheads="1"/>
          </p:cNvSpPr>
          <p:nvPr/>
        </p:nvSpPr>
        <p:spPr bwMode="auto">
          <a:xfrm>
            <a:off x="197372" y="4730767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4" name="Rectangle 85"/>
          <p:cNvSpPr>
            <a:spLocks noChangeArrowheads="1"/>
          </p:cNvSpPr>
          <p:nvPr/>
        </p:nvSpPr>
        <p:spPr bwMode="auto">
          <a:xfrm>
            <a:off x="554594" y="4730767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5" name="Rectangle 85"/>
          <p:cNvSpPr>
            <a:spLocks noChangeArrowheads="1"/>
          </p:cNvSpPr>
          <p:nvPr/>
        </p:nvSpPr>
        <p:spPr bwMode="auto">
          <a:xfrm>
            <a:off x="911752" y="4730767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6" name="Rectangle 54"/>
          <p:cNvSpPr>
            <a:spLocks noChangeArrowheads="1"/>
          </p:cNvSpPr>
          <p:nvPr/>
        </p:nvSpPr>
        <p:spPr bwMode="auto">
          <a:xfrm>
            <a:off x="2428860" y="3256593"/>
            <a:ext cx="357190" cy="87321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7" name="Rectangle 85"/>
          <p:cNvSpPr>
            <a:spLocks noChangeArrowheads="1"/>
          </p:cNvSpPr>
          <p:nvPr/>
        </p:nvSpPr>
        <p:spPr bwMode="auto">
          <a:xfrm>
            <a:off x="2428860" y="3857629"/>
            <a:ext cx="357190" cy="26986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8" name="Rectangle 54"/>
          <p:cNvSpPr>
            <a:spLocks noChangeArrowheads="1"/>
          </p:cNvSpPr>
          <p:nvPr/>
        </p:nvSpPr>
        <p:spPr bwMode="auto">
          <a:xfrm>
            <a:off x="2428860" y="3627431"/>
            <a:ext cx="357190" cy="17464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9" name="Rectangle 85"/>
          <p:cNvSpPr>
            <a:spLocks noChangeArrowheads="1"/>
          </p:cNvSpPr>
          <p:nvPr/>
        </p:nvSpPr>
        <p:spPr bwMode="auto">
          <a:xfrm>
            <a:off x="2214546" y="4585656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0" name="Rectangle 85"/>
          <p:cNvSpPr>
            <a:spLocks noChangeArrowheads="1"/>
          </p:cNvSpPr>
          <p:nvPr/>
        </p:nvSpPr>
        <p:spPr bwMode="auto">
          <a:xfrm>
            <a:off x="2643174" y="4572008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1" name="Rectangle 85"/>
          <p:cNvSpPr>
            <a:spLocks noChangeArrowheads="1"/>
          </p:cNvSpPr>
          <p:nvPr/>
        </p:nvSpPr>
        <p:spPr bwMode="auto">
          <a:xfrm>
            <a:off x="2071670" y="5000636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2" name="Rectangle 85"/>
          <p:cNvSpPr>
            <a:spLocks noChangeArrowheads="1"/>
          </p:cNvSpPr>
          <p:nvPr/>
        </p:nvSpPr>
        <p:spPr bwMode="auto">
          <a:xfrm>
            <a:off x="2428860" y="5000636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3" name="Rectangle 85"/>
          <p:cNvSpPr>
            <a:spLocks noChangeArrowheads="1"/>
          </p:cNvSpPr>
          <p:nvPr/>
        </p:nvSpPr>
        <p:spPr bwMode="auto">
          <a:xfrm>
            <a:off x="2786050" y="5000636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74" name="Rectangle 54"/>
          <p:cNvSpPr>
            <a:spLocks noChangeArrowheads="1"/>
          </p:cNvSpPr>
          <p:nvPr/>
        </p:nvSpPr>
        <p:spPr bwMode="auto">
          <a:xfrm>
            <a:off x="2428860" y="3127365"/>
            <a:ext cx="357190" cy="87321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75" name="Straight Connector 74"/>
          <p:cNvCxnSpPr/>
          <p:nvPr/>
        </p:nvCxnSpPr>
        <p:spPr bwMode="auto">
          <a:xfrm>
            <a:off x="2428860" y="3076399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/>
          <p:nvPr/>
        </p:nvCxnSpPr>
        <p:spPr bwMode="auto">
          <a:xfrm>
            <a:off x="2428860" y="3025433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Rectangle 54"/>
          <p:cNvSpPr>
            <a:spLocks noChangeArrowheads="1"/>
          </p:cNvSpPr>
          <p:nvPr/>
        </p:nvSpPr>
        <p:spPr bwMode="auto">
          <a:xfrm>
            <a:off x="2428860" y="3413117"/>
            <a:ext cx="357190" cy="17464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82" name="TextBox 81"/>
          <p:cNvSpPr txBox="1"/>
          <p:nvPr/>
        </p:nvSpPr>
        <p:spPr>
          <a:xfrm>
            <a:off x="2840578" y="3000372"/>
            <a:ext cx="5822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</a:rPr>
              <a:t>Sprint 1</a:t>
            </a:r>
            <a:endParaRPr lang="sv-SE" sz="900">
              <a:solidFill>
                <a:srgbClr val="C00000"/>
              </a:solidFill>
            </a:endParaRPr>
          </a:p>
        </p:txBody>
      </p:sp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4143372" y="4000504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86" name="Rectangle 54"/>
          <p:cNvSpPr>
            <a:spLocks noChangeArrowheads="1"/>
          </p:cNvSpPr>
          <p:nvPr/>
        </p:nvSpPr>
        <p:spPr bwMode="auto">
          <a:xfrm>
            <a:off x="4143372" y="3643314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87" name="Rectangle 85"/>
          <p:cNvSpPr>
            <a:spLocks noChangeArrowheads="1"/>
          </p:cNvSpPr>
          <p:nvPr/>
        </p:nvSpPr>
        <p:spPr bwMode="auto">
          <a:xfrm>
            <a:off x="4143372" y="4186559"/>
            <a:ext cx="357190" cy="198431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88" name="Rectangle 85"/>
          <p:cNvSpPr>
            <a:spLocks noChangeArrowheads="1"/>
          </p:cNvSpPr>
          <p:nvPr/>
        </p:nvSpPr>
        <p:spPr bwMode="auto">
          <a:xfrm>
            <a:off x="4143372" y="4429132"/>
            <a:ext cx="357190" cy="21431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90" name="Rectangle 85"/>
          <p:cNvSpPr>
            <a:spLocks noChangeArrowheads="1"/>
          </p:cNvSpPr>
          <p:nvPr/>
        </p:nvSpPr>
        <p:spPr bwMode="auto">
          <a:xfrm>
            <a:off x="3929058" y="4945081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95" name="Rectangle 54"/>
          <p:cNvSpPr>
            <a:spLocks noChangeArrowheads="1"/>
          </p:cNvSpPr>
          <p:nvPr/>
        </p:nvSpPr>
        <p:spPr bwMode="auto">
          <a:xfrm>
            <a:off x="4143372" y="3429000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02" name="Cube 101"/>
          <p:cNvSpPr/>
          <p:nvPr/>
        </p:nvSpPr>
        <p:spPr bwMode="auto">
          <a:xfrm>
            <a:off x="4857752" y="2357430"/>
            <a:ext cx="285752" cy="285752"/>
          </a:xfrm>
          <a:prstGeom prst="cub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3" name="Right Arrow 102"/>
          <p:cNvSpPr/>
          <p:nvPr/>
        </p:nvSpPr>
        <p:spPr bwMode="auto">
          <a:xfrm rot="18955089">
            <a:off x="4361174" y="2787579"/>
            <a:ext cx="571504" cy="142876"/>
          </a:xfrm>
          <a:prstGeom prst="rightArrow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351681" y="2959428"/>
            <a:ext cx="500066" cy="428628"/>
          </a:xfrm>
          <a:prstGeom prst="rect">
            <a:avLst/>
          </a:prstGeom>
          <a:noFill/>
          <a:ln w="1270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4071934" y="2969878"/>
            <a:ext cx="500066" cy="428628"/>
          </a:xfrm>
          <a:prstGeom prst="rect">
            <a:avLst/>
          </a:prstGeom>
          <a:noFill/>
          <a:ln w="1270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5" name="Group 106"/>
          <p:cNvGrpSpPr/>
          <p:nvPr/>
        </p:nvGrpSpPr>
        <p:grpSpPr>
          <a:xfrm>
            <a:off x="214282" y="1857364"/>
            <a:ext cx="1078393" cy="761676"/>
            <a:chOff x="1921971" y="1231740"/>
            <a:chExt cx="1078393" cy="761676"/>
          </a:xfrm>
        </p:grpSpPr>
        <p:sp>
          <p:nvSpPr>
            <p:cNvPr id="108" name="AutoShape 43"/>
            <p:cNvSpPr>
              <a:spLocks noChangeArrowheads="1"/>
            </p:cNvSpPr>
            <p:nvPr/>
          </p:nvSpPr>
          <p:spPr bwMode="auto">
            <a:xfrm rot="10800000" flipH="1">
              <a:off x="2207723" y="1493350"/>
              <a:ext cx="500066" cy="500066"/>
            </a:xfrm>
            <a:prstGeom prst="verticalScroll">
              <a:avLst>
                <a:gd name="adj" fmla="val 12500"/>
              </a:avLst>
            </a:prstGeom>
            <a:solidFill>
              <a:srgbClr val="D6FED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pic>
          <p:nvPicPr>
            <p:cNvPr id="109" name="Picture 1" descr="C:\Users\Henrik\AppData\Local\Microsoft\Windows\Temporary Internet Files\Content.IE5\2AU21JP9\MCj04298270000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1500174"/>
              <a:ext cx="339529" cy="414980"/>
            </a:xfrm>
            <a:prstGeom prst="rect">
              <a:avLst/>
            </a:prstGeom>
            <a:noFill/>
          </p:spPr>
        </p:pic>
        <p:sp>
          <p:nvSpPr>
            <p:cNvPr id="110" name="TextBox 109"/>
            <p:cNvSpPr txBox="1"/>
            <p:nvPr/>
          </p:nvSpPr>
          <p:spPr>
            <a:xfrm>
              <a:off x="1921971" y="1231740"/>
              <a:ext cx="10783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050" smtClean="0"/>
                <a:t>Product Vision</a:t>
              </a:r>
              <a:endParaRPr lang="sv-SE" sz="1050"/>
            </a:p>
          </p:txBody>
        </p:sp>
      </p:grpSp>
      <p:grpSp>
        <p:nvGrpSpPr>
          <p:cNvPr id="6" name="Group 110"/>
          <p:cNvGrpSpPr/>
          <p:nvPr/>
        </p:nvGrpSpPr>
        <p:grpSpPr>
          <a:xfrm>
            <a:off x="2302894" y="2118974"/>
            <a:ext cx="500066" cy="500066"/>
            <a:chOff x="2207723" y="1493350"/>
            <a:chExt cx="500066" cy="500066"/>
          </a:xfrm>
        </p:grpSpPr>
        <p:sp>
          <p:nvSpPr>
            <p:cNvPr id="112" name="AutoShape 43"/>
            <p:cNvSpPr>
              <a:spLocks noChangeArrowheads="1"/>
            </p:cNvSpPr>
            <p:nvPr/>
          </p:nvSpPr>
          <p:spPr bwMode="auto">
            <a:xfrm rot="10800000" flipH="1">
              <a:off x="2207723" y="1493350"/>
              <a:ext cx="500066" cy="500066"/>
            </a:xfrm>
            <a:prstGeom prst="verticalScroll">
              <a:avLst>
                <a:gd name="adj" fmla="val 12500"/>
              </a:avLst>
            </a:prstGeom>
            <a:solidFill>
              <a:srgbClr val="D6FED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pic>
          <p:nvPicPr>
            <p:cNvPr id="113" name="Picture 1" descr="C:\Users\Henrik\AppData\Local\Microsoft\Windows\Temporary Internet Files\Content.IE5\2AU21JP9\MCj04298270000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1500174"/>
              <a:ext cx="339529" cy="414980"/>
            </a:xfrm>
            <a:prstGeom prst="rect">
              <a:avLst/>
            </a:prstGeom>
            <a:noFill/>
          </p:spPr>
        </p:pic>
      </p:grpSp>
      <p:grpSp>
        <p:nvGrpSpPr>
          <p:cNvPr id="7" name="Group 114"/>
          <p:cNvGrpSpPr/>
          <p:nvPr/>
        </p:nvGrpSpPr>
        <p:grpSpPr>
          <a:xfrm>
            <a:off x="4071934" y="2143116"/>
            <a:ext cx="500066" cy="500066"/>
            <a:chOff x="2207723" y="1493350"/>
            <a:chExt cx="500066" cy="500066"/>
          </a:xfrm>
        </p:grpSpPr>
        <p:sp>
          <p:nvSpPr>
            <p:cNvPr id="116" name="AutoShape 43"/>
            <p:cNvSpPr>
              <a:spLocks noChangeArrowheads="1"/>
            </p:cNvSpPr>
            <p:nvPr/>
          </p:nvSpPr>
          <p:spPr bwMode="auto">
            <a:xfrm rot="10800000" flipH="1">
              <a:off x="2207723" y="1493350"/>
              <a:ext cx="500066" cy="500066"/>
            </a:xfrm>
            <a:prstGeom prst="verticalScroll">
              <a:avLst>
                <a:gd name="adj" fmla="val 12500"/>
              </a:avLst>
            </a:prstGeom>
            <a:solidFill>
              <a:srgbClr val="D6FED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pic>
          <p:nvPicPr>
            <p:cNvPr id="117" name="Picture 1" descr="C:\Users\Henrik\AppData\Local\Microsoft\Windows\Temporary Internet Files\Content.IE5\2AU21JP9\MCj04298270000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1500174"/>
              <a:ext cx="339529" cy="414980"/>
            </a:xfrm>
            <a:prstGeom prst="rect">
              <a:avLst/>
            </a:prstGeom>
            <a:noFill/>
          </p:spPr>
        </p:pic>
      </p:grpSp>
      <p:sp>
        <p:nvSpPr>
          <p:cNvPr id="119" name="Rectangle 54"/>
          <p:cNvSpPr>
            <a:spLocks noChangeArrowheads="1"/>
          </p:cNvSpPr>
          <p:nvPr/>
        </p:nvSpPr>
        <p:spPr bwMode="auto">
          <a:xfrm>
            <a:off x="4143372" y="3527734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2" name="Rectangle 54"/>
          <p:cNvSpPr>
            <a:spLocks noChangeArrowheads="1"/>
          </p:cNvSpPr>
          <p:nvPr/>
        </p:nvSpPr>
        <p:spPr bwMode="auto">
          <a:xfrm>
            <a:off x="4143372" y="3817112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3" name="Rectangle 85"/>
          <p:cNvSpPr>
            <a:spLocks noChangeArrowheads="1"/>
          </p:cNvSpPr>
          <p:nvPr/>
        </p:nvSpPr>
        <p:spPr bwMode="auto">
          <a:xfrm>
            <a:off x="3786182" y="5357826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4" name="Rectangle 85"/>
          <p:cNvSpPr>
            <a:spLocks noChangeArrowheads="1"/>
          </p:cNvSpPr>
          <p:nvPr/>
        </p:nvSpPr>
        <p:spPr bwMode="auto">
          <a:xfrm>
            <a:off x="4143372" y="5357826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5" name="Rectangle 85"/>
          <p:cNvSpPr>
            <a:spLocks noChangeArrowheads="1"/>
          </p:cNvSpPr>
          <p:nvPr/>
        </p:nvSpPr>
        <p:spPr bwMode="auto">
          <a:xfrm>
            <a:off x="4500562" y="5357826"/>
            <a:ext cx="285752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6" name="Rectangle 85"/>
          <p:cNvSpPr>
            <a:spLocks noChangeArrowheads="1"/>
          </p:cNvSpPr>
          <p:nvPr/>
        </p:nvSpPr>
        <p:spPr bwMode="auto">
          <a:xfrm>
            <a:off x="4357686" y="4929198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7" name="Rectangle 85"/>
          <p:cNvSpPr>
            <a:spLocks noChangeArrowheads="1"/>
          </p:cNvSpPr>
          <p:nvPr/>
        </p:nvSpPr>
        <p:spPr bwMode="auto">
          <a:xfrm>
            <a:off x="4357686" y="5109392"/>
            <a:ext cx="357190" cy="21431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8" name="Rectangle 85"/>
          <p:cNvSpPr>
            <a:spLocks noChangeArrowheads="1"/>
          </p:cNvSpPr>
          <p:nvPr/>
        </p:nvSpPr>
        <p:spPr bwMode="auto">
          <a:xfrm>
            <a:off x="5918615" y="3571876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29" name="Rectangle 54"/>
          <p:cNvSpPr>
            <a:spLocks noChangeArrowheads="1"/>
          </p:cNvSpPr>
          <p:nvPr/>
        </p:nvSpPr>
        <p:spPr bwMode="auto">
          <a:xfrm>
            <a:off x="5918615" y="3214686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30" name="Rectangle 85"/>
          <p:cNvSpPr>
            <a:spLocks noChangeArrowheads="1"/>
          </p:cNvSpPr>
          <p:nvPr/>
        </p:nvSpPr>
        <p:spPr bwMode="auto">
          <a:xfrm>
            <a:off x="5918615" y="3757931"/>
            <a:ext cx="357190" cy="198431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31" name="Rectangle 85"/>
          <p:cNvSpPr>
            <a:spLocks noChangeArrowheads="1"/>
          </p:cNvSpPr>
          <p:nvPr/>
        </p:nvSpPr>
        <p:spPr bwMode="auto">
          <a:xfrm>
            <a:off x="5918615" y="4000504"/>
            <a:ext cx="357190" cy="21431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34" name="Rectangle 54"/>
          <p:cNvSpPr>
            <a:spLocks noChangeArrowheads="1"/>
          </p:cNvSpPr>
          <p:nvPr/>
        </p:nvSpPr>
        <p:spPr bwMode="auto">
          <a:xfrm>
            <a:off x="5918615" y="3134847"/>
            <a:ext cx="357190" cy="45719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39" name="Rectangle 85"/>
          <p:cNvSpPr>
            <a:spLocks noChangeArrowheads="1"/>
          </p:cNvSpPr>
          <p:nvPr/>
        </p:nvSpPr>
        <p:spPr bwMode="auto">
          <a:xfrm>
            <a:off x="5918615" y="4265784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141" name="Straight Connector 140"/>
          <p:cNvCxnSpPr/>
          <p:nvPr/>
        </p:nvCxnSpPr>
        <p:spPr bwMode="auto">
          <a:xfrm>
            <a:off x="5918615" y="3093903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2" name="Straight Connector 141"/>
          <p:cNvCxnSpPr/>
          <p:nvPr/>
        </p:nvCxnSpPr>
        <p:spPr bwMode="auto">
          <a:xfrm>
            <a:off x="5918615" y="3042937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3" name="Rectangle 142"/>
          <p:cNvSpPr/>
          <p:nvPr/>
        </p:nvSpPr>
        <p:spPr bwMode="auto">
          <a:xfrm>
            <a:off x="5847177" y="3000372"/>
            <a:ext cx="500066" cy="428628"/>
          </a:xfrm>
          <a:prstGeom prst="rect">
            <a:avLst/>
          </a:prstGeom>
          <a:noFill/>
          <a:ln w="1270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347243" y="3071810"/>
            <a:ext cx="5822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</a:rPr>
              <a:t>Sprint 2</a:t>
            </a:r>
            <a:endParaRPr lang="sv-SE" sz="900">
              <a:solidFill>
                <a:srgbClr val="C00000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4521034" y="2973076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</a:rPr>
              <a:t>Incremental</a:t>
            </a:r>
          </a:p>
          <a:p>
            <a:r>
              <a:rPr lang="sv-SE" sz="900" smtClean="0">
                <a:solidFill>
                  <a:srgbClr val="C00000"/>
                </a:solidFill>
              </a:rPr>
              <a:t>Release</a:t>
            </a:r>
            <a:endParaRPr lang="sv-SE" sz="900">
              <a:solidFill>
                <a:srgbClr val="C00000"/>
              </a:solidFill>
            </a:endParaRPr>
          </a:p>
        </p:txBody>
      </p:sp>
      <p:sp>
        <p:nvSpPr>
          <p:cNvPr id="146" name="Rectangle 54"/>
          <p:cNvSpPr>
            <a:spLocks noChangeArrowheads="1"/>
          </p:cNvSpPr>
          <p:nvPr/>
        </p:nvSpPr>
        <p:spPr bwMode="auto">
          <a:xfrm>
            <a:off x="5918615" y="3320244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47" name="Rectangle 54"/>
          <p:cNvSpPr>
            <a:spLocks noChangeArrowheads="1"/>
          </p:cNvSpPr>
          <p:nvPr/>
        </p:nvSpPr>
        <p:spPr bwMode="auto">
          <a:xfrm>
            <a:off x="5918615" y="3466318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60" name="Rectangle 85"/>
          <p:cNvSpPr>
            <a:spLocks noChangeArrowheads="1"/>
          </p:cNvSpPr>
          <p:nvPr/>
        </p:nvSpPr>
        <p:spPr bwMode="auto">
          <a:xfrm>
            <a:off x="7698362" y="4245312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63" name="Rectangle 162"/>
          <p:cNvSpPr/>
          <p:nvPr/>
        </p:nvSpPr>
        <p:spPr bwMode="auto">
          <a:xfrm>
            <a:off x="7626924" y="3000372"/>
            <a:ext cx="500066" cy="428628"/>
          </a:xfrm>
          <a:prstGeom prst="rect">
            <a:avLst/>
          </a:prstGeom>
          <a:noFill/>
          <a:ln w="1270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8072462" y="3000372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900" smtClean="0">
                <a:solidFill>
                  <a:srgbClr val="C00000"/>
                </a:solidFill>
              </a:rPr>
              <a:t>Incremental</a:t>
            </a:r>
          </a:p>
          <a:p>
            <a:r>
              <a:rPr lang="sv-SE" sz="900" smtClean="0">
                <a:solidFill>
                  <a:srgbClr val="C00000"/>
                </a:solidFill>
              </a:rPr>
              <a:t>release</a:t>
            </a:r>
            <a:endParaRPr lang="sv-SE" sz="900">
              <a:solidFill>
                <a:srgbClr val="C00000"/>
              </a:solidFill>
            </a:endParaRPr>
          </a:p>
        </p:txBody>
      </p:sp>
      <p:sp>
        <p:nvSpPr>
          <p:cNvPr id="167" name="Rectangle 85"/>
          <p:cNvSpPr>
            <a:spLocks noChangeArrowheads="1"/>
          </p:cNvSpPr>
          <p:nvPr/>
        </p:nvSpPr>
        <p:spPr bwMode="auto">
          <a:xfrm>
            <a:off x="7698362" y="3786190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68" name="Rectangle 54"/>
          <p:cNvSpPr>
            <a:spLocks noChangeArrowheads="1"/>
          </p:cNvSpPr>
          <p:nvPr/>
        </p:nvSpPr>
        <p:spPr bwMode="auto">
          <a:xfrm>
            <a:off x="7698362" y="3677434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73" name="Cube 172"/>
          <p:cNvSpPr/>
          <p:nvPr/>
        </p:nvSpPr>
        <p:spPr bwMode="auto">
          <a:xfrm>
            <a:off x="8358214" y="2214554"/>
            <a:ext cx="428628" cy="428628"/>
          </a:xfrm>
          <a:prstGeom prst="cub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74" name="Right Arrow 173"/>
          <p:cNvSpPr/>
          <p:nvPr/>
        </p:nvSpPr>
        <p:spPr bwMode="auto">
          <a:xfrm rot="18644608">
            <a:off x="7914518" y="2800828"/>
            <a:ext cx="571504" cy="142876"/>
          </a:xfrm>
          <a:prstGeom prst="rightArrow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75" name="Cube 174"/>
          <p:cNvSpPr/>
          <p:nvPr/>
        </p:nvSpPr>
        <p:spPr bwMode="auto">
          <a:xfrm>
            <a:off x="6500206" y="2357430"/>
            <a:ext cx="285752" cy="285752"/>
          </a:xfrm>
          <a:prstGeom prst="cub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grpSp>
        <p:nvGrpSpPr>
          <p:cNvPr id="9" name="Group 175"/>
          <p:cNvGrpSpPr/>
          <p:nvPr/>
        </p:nvGrpSpPr>
        <p:grpSpPr>
          <a:xfrm>
            <a:off x="5857264" y="2143116"/>
            <a:ext cx="500066" cy="500066"/>
            <a:chOff x="2207723" y="1493350"/>
            <a:chExt cx="500066" cy="500066"/>
          </a:xfrm>
        </p:grpSpPr>
        <p:sp>
          <p:nvSpPr>
            <p:cNvPr id="177" name="AutoShape 43"/>
            <p:cNvSpPr>
              <a:spLocks noChangeArrowheads="1"/>
            </p:cNvSpPr>
            <p:nvPr/>
          </p:nvSpPr>
          <p:spPr bwMode="auto">
            <a:xfrm rot="10800000" flipH="1">
              <a:off x="2207723" y="1493350"/>
              <a:ext cx="500066" cy="500066"/>
            </a:xfrm>
            <a:prstGeom prst="verticalScroll">
              <a:avLst>
                <a:gd name="adj" fmla="val 12500"/>
              </a:avLst>
            </a:prstGeom>
            <a:solidFill>
              <a:srgbClr val="D6FED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pic>
          <p:nvPicPr>
            <p:cNvPr id="178" name="Picture 1" descr="C:\Users\Henrik\AppData\Local\Microsoft\Windows\Temporary Internet Files\Content.IE5\2AU21JP9\MCj04298270000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1500174"/>
              <a:ext cx="339529" cy="414980"/>
            </a:xfrm>
            <a:prstGeom prst="rect">
              <a:avLst/>
            </a:prstGeom>
            <a:noFill/>
          </p:spPr>
        </p:pic>
      </p:grpSp>
      <p:grpSp>
        <p:nvGrpSpPr>
          <p:cNvPr id="10" name="Group 179"/>
          <p:cNvGrpSpPr/>
          <p:nvPr/>
        </p:nvGrpSpPr>
        <p:grpSpPr>
          <a:xfrm>
            <a:off x="7572396" y="2143116"/>
            <a:ext cx="500066" cy="500066"/>
            <a:chOff x="2207723" y="1493350"/>
            <a:chExt cx="500066" cy="500066"/>
          </a:xfrm>
        </p:grpSpPr>
        <p:sp>
          <p:nvSpPr>
            <p:cNvPr id="181" name="AutoShape 43"/>
            <p:cNvSpPr>
              <a:spLocks noChangeArrowheads="1"/>
            </p:cNvSpPr>
            <p:nvPr/>
          </p:nvSpPr>
          <p:spPr bwMode="auto">
            <a:xfrm rot="10800000" flipH="1">
              <a:off x="2207723" y="1493350"/>
              <a:ext cx="500066" cy="500066"/>
            </a:xfrm>
            <a:prstGeom prst="verticalScroll">
              <a:avLst>
                <a:gd name="adj" fmla="val 12500"/>
              </a:avLst>
            </a:prstGeom>
            <a:solidFill>
              <a:srgbClr val="D6FED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sv-SE"/>
            </a:p>
          </p:txBody>
        </p:sp>
        <p:pic>
          <p:nvPicPr>
            <p:cNvPr id="182" name="Picture 1" descr="C:\Users\Henrik\AppData\Local\Microsoft\Windows\Temporary Internet Files\Content.IE5\2AU21JP9\MCj04298270000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1500174"/>
              <a:ext cx="339529" cy="414980"/>
            </a:xfrm>
            <a:prstGeom prst="rect">
              <a:avLst/>
            </a:prstGeom>
            <a:noFill/>
          </p:spPr>
        </p:pic>
      </p:grpSp>
      <p:sp>
        <p:nvSpPr>
          <p:cNvPr id="185" name="Rectangle 85"/>
          <p:cNvSpPr>
            <a:spLocks noChangeArrowheads="1"/>
          </p:cNvSpPr>
          <p:nvPr/>
        </p:nvSpPr>
        <p:spPr bwMode="auto">
          <a:xfrm>
            <a:off x="2428860" y="4178463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86" name="Rectangle 85"/>
          <p:cNvSpPr>
            <a:spLocks noChangeArrowheads="1"/>
          </p:cNvSpPr>
          <p:nvPr/>
        </p:nvSpPr>
        <p:spPr bwMode="auto">
          <a:xfrm>
            <a:off x="4143372" y="4687588"/>
            <a:ext cx="357190" cy="21431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88" name="Rectangle 85"/>
          <p:cNvSpPr>
            <a:spLocks noChangeArrowheads="1"/>
          </p:cNvSpPr>
          <p:nvPr/>
        </p:nvSpPr>
        <p:spPr bwMode="auto">
          <a:xfrm>
            <a:off x="5775739" y="4482333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89" name="Rectangle 85"/>
          <p:cNvSpPr>
            <a:spLocks noChangeArrowheads="1"/>
          </p:cNvSpPr>
          <p:nvPr/>
        </p:nvSpPr>
        <p:spPr bwMode="auto">
          <a:xfrm>
            <a:off x="5489987" y="4895078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0" name="Rectangle 85"/>
          <p:cNvSpPr>
            <a:spLocks noChangeArrowheads="1"/>
          </p:cNvSpPr>
          <p:nvPr/>
        </p:nvSpPr>
        <p:spPr bwMode="auto">
          <a:xfrm>
            <a:off x="5918615" y="4895078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1" name="Rectangle 85"/>
          <p:cNvSpPr>
            <a:spLocks noChangeArrowheads="1"/>
          </p:cNvSpPr>
          <p:nvPr/>
        </p:nvSpPr>
        <p:spPr bwMode="auto">
          <a:xfrm>
            <a:off x="6347243" y="4895078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2" name="Rectangle 85"/>
          <p:cNvSpPr>
            <a:spLocks noChangeArrowheads="1"/>
          </p:cNvSpPr>
          <p:nvPr/>
        </p:nvSpPr>
        <p:spPr bwMode="auto">
          <a:xfrm>
            <a:off x="6204367" y="4466450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3" name="Rectangle 85"/>
          <p:cNvSpPr>
            <a:spLocks noChangeArrowheads="1"/>
          </p:cNvSpPr>
          <p:nvPr/>
        </p:nvSpPr>
        <p:spPr bwMode="auto">
          <a:xfrm>
            <a:off x="6204367" y="4646644"/>
            <a:ext cx="357190" cy="21431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5" name="Rectangle 85"/>
          <p:cNvSpPr>
            <a:spLocks noChangeArrowheads="1"/>
          </p:cNvSpPr>
          <p:nvPr/>
        </p:nvSpPr>
        <p:spPr bwMode="auto">
          <a:xfrm>
            <a:off x="7484048" y="4622974"/>
            <a:ext cx="285752" cy="8164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6" name="Rectangle 85"/>
          <p:cNvSpPr>
            <a:spLocks noChangeArrowheads="1"/>
          </p:cNvSpPr>
          <p:nvPr/>
        </p:nvSpPr>
        <p:spPr bwMode="auto">
          <a:xfrm>
            <a:off x="7341172" y="4946044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7" name="Rectangle 85"/>
          <p:cNvSpPr>
            <a:spLocks noChangeArrowheads="1"/>
          </p:cNvSpPr>
          <p:nvPr/>
        </p:nvSpPr>
        <p:spPr bwMode="auto">
          <a:xfrm>
            <a:off x="7769800" y="4946044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8" name="Rectangle 85"/>
          <p:cNvSpPr>
            <a:spLocks noChangeArrowheads="1"/>
          </p:cNvSpPr>
          <p:nvPr/>
        </p:nvSpPr>
        <p:spPr bwMode="auto">
          <a:xfrm>
            <a:off x="8198428" y="4946044"/>
            <a:ext cx="357190" cy="35719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199" name="Rectangle 85"/>
          <p:cNvSpPr>
            <a:spLocks noChangeArrowheads="1"/>
          </p:cNvSpPr>
          <p:nvPr/>
        </p:nvSpPr>
        <p:spPr bwMode="auto">
          <a:xfrm>
            <a:off x="7827590" y="4627563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0" name="Rectangle 85"/>
          <p:cNvSpPr>
            <a:spLocks noChangeArrowheads="1"/>
          </p:cNvSpPr>
          <p:nvPr/>
        </p:nvSpPr>
        <p:spPr bwMode="auto">
          <a:xfrm>
            <a:off x="7834414" y="4749967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1" name="Rectangle 85"/>
          <p:cNvSpPr>
            <a:spLocks noChangeArrowheads="1"/>
          </p:cNvSpPr>
          <p:nvPr/>
        </p:nvSpPr>
        <p:spPr bwMode="auto">
          <a:xfrm>
            <a:off x="7484048" y="4749968"/>
            <a:ext cx="285752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2" name="Rectangle 85"/>
          <p:cNvSpPr>
            <a:spLocks noChangeArrowheads="1"/>
          </p:cNvSpPr>
          <p:nvPr/>
        </p:nvSpPr>
        <p:spPr bwMode="auto">
          <a:xfrm>
            <a:off x="7698362" y="4432330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4" name="Rectangle 85"/>
          <p:cNvSpPr>
            <a:spLocks noChangeArrowheads="1"/>
          </p:cNvSpPr>
          <p:nvPr/>
        </p:nvSpPr>
        <p:spPr bwMode="auto">
          <a:xfrm>
            <a:off x="7698362" y="3911792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5" name="Rectangle 85"/>
          <p:cNvSpPr>
            <a:spLocks noChangeArrowheads="1"/>
          </p:cNvSpPr>
          <p:nvPr/>
        </p:nvSpPr>
        <p:spPr bwMode="auto">
          <a:xfrm>
            <a:off x="7698362" y="4122908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06" name="Rectangle 54"/>
          <p:cNvSpPr>
            <a:spLocks noChangeArrowheads="1"/>
          </p:cNvSpPr>
          <p:nvPr/>
        </p:nvSpPr>
        <p:spPr bwMode="auto">
          <a:xfrm>
            <a:off x="7698362" y="4014152"/>
            <a:ext cx="357190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207" name="Straight Connector 206"/>
          <p:cNvCxnSpPr/>
          <p:nvPr/>
        </p:nvCxnSpPr>
        <p:spPr bwMode="auto">
          <a:xfrm>
            <a:off x="7698362" y="3519322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8" name="Straight Connector 207"/>
          <p:cNvCxnSpPr/>
          <p:nvPr/>
        </p:nvCxnSpPr>
        <p:spPr bwMode="auto">
          <a:xfrm>
            <a:off x="7698362" y="3468356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1" name="Straight Connector 210"/>
          <p:cNvCxnSpPr/>
          <p:nvPr/>
        </p:nvCxnSpPr>
        <p:spPr bwMode="auto">
          <a:xfrm>
            <a:off x="7698362" y="3622842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2" name="Straight Connector 211"/>
          <p:cNvCxnSpPr/>
          <p:nvPr/>
        </p:nvCxnSpPr>
        <p:spPr bwMode="auto">
          <a:xfrm>
            <a:off x="7698362" y="3571876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5" name="Rectangle 85"/>
          <p:cNvSpPr>
            <a:spLocks noChangeArrowheads="1"/>
          </p:cNvSpPr>
          <p:nvPr/>
        </p:nvSpPr>
        <p:spPr bwMode="auto">
          <a:xfrm>
            <a:off x="7341172" y="5139886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16" name="Rectangle 85"/>
          <p:cNvSpPr>
            <a:spLocks noChangeArrowheads="1"/>
          </p:cNvSpPr>
          <p:nvPr/>
        </p:nvSpPr>
        <p:spPr bwMode="auto">
          <a:xfrm>
            <a:off x="7769800" y="5139886"/>
            <a:ext cx="357190" cy="14287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222" name="TextBox 221"/>
          <p:cNvSpPr txBox="1"/>
          <p:nvPr/>
        </p:nvSpPr>
        <p:spPr>
          <a:xfrm>
            <a:off x="428596" y="1214422"/>
            <a:ext cx="772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400" smtClean="0">
                <a:solidFill>
                  <a:srgbClr val="002060"/>
                </a:solidFill>
              </a:rPr>
              <a:t>Week 1</a:t>
            </a:r>
          </a:p>
        </p:txBody>
      </p:sp>
      <p:cxnSp>
        <p:nvCxnSpPr>
          <p:cNvPr id="225" name="Straight Connector 224"/>
          <p:cNvCxnSpPr/>
          <p:nvPr/>
        </p:nvCxnSpPr>
        <p:spPr bwMode="auto">
          <a:xfrm rot="5400000">
            <a:off x="-785056" y="3714752"/>
            <a:ext cx="500066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9" name="Straight Connector 228"/>
          <p:cNvCxnSpPr/>
          <p:nvPr/>
        </p:nvCxnSpPr>
        <p:spPr bwMode="auto">
          <a:xfrm rot="5400000">
            <a:off x="1000101" y="3714752"/>
            <a:ext cx="500066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0" name="Straight Connector 229"/>
          <p:cNvCxnSpPr/>
          <p:nvPr/>
        </p:nvCxnSpPr>
        <p:spPr bwMode="auto">
          <a:xfrm rot="5400000">
            <a:off x="2785256" y="3713958"/>
            <a:ext cx="500066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2" name="Straight Connector 231"/>
          <p:cNvCxnSpPr/>
          <p:nvPr/>
        </p:nvCxnSpPr>
        <p:spPr bwMode="auto">
          <a:xfrm rot="5400000">
            <a:off x="4571206" y="3713164"/>
            <a:ext cx="500066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3" name="Straight Connector 232"/>
          <p:cNvCxnSpPr/>
          <p:nvPr/>
        </p:nvCxnSpPr>
        <p:spPr bwMode="auto">
          <a:xfrm>
            <a:off x="142844" y="1714488"/>
            <a:ext cx="857256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6" name="TextBox 235"/>
          <p:cNvSpPr txBox="1"/>
          <p:nvPr/>
        </p:nvSpPr>
        <p:spPr>
          <a:xfrm>
            <a:off x="2156215" y="1214422"/>
            <a:ext cx="7727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400" smtClean="0">
                <a:solidFill>
                  <a:srgbClr val="002060"/>
                </a:solidFill>
              </a:rPr>
              <a:t>Week 2</a:t>
            </a:r>
          </a:p>
          <a:p>
            <a:pPr algn="ctr"/>
            <a:r>
              <a:rPr lang="sv-SE" sz="1100" smtClean="0">
                <a:solidFill>
                  <a:srgbClr val="002060"/>
                </a:solidFill>
              </a:rPr>
              <a:t>monday</a:t>
            </a:r>
            <a:endParaRPr lang="sv-SE" sz="1400" smtClean="0">
              <a:solidFill>
                <a:srgbClr val="002060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3942164" y="1214422"/>
            <a:ext cx="77271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400" smtClean="0">
                <a:solidFill>
                  <a:srgbClr val="002060"/>
                </a:solidFill>
              </a:rPr>
              <a:t>Week 3</a:t>
            </a:r>
          </a:p>
          <a:p>
            <a:pPr algn="ctr"/>
            <a:r>
              <a:rPr lang="sv-SE" sz="1100" smtClean="0">
                <a:solidFill>
                  <a:srgbClr val="002060"/>
                </a:solidFill>
              </a:rPr>
              <a:t>friday</a:t>
            </a:r>
            <a:endParaRPr lang="sv-SE" sz="1400" smtClean="0">
              <a:solidFill>
                <a:srgbClr val="002060"/>
              </a:solidFill>
            </a:endParaRPr>
          </a:p>
        </p:txBody>
      </p:sp>
      <p:sp>
        <p:nvSpPr>
          <p:cNvPr id="238" name="TextBox 237"/>
          <p:cNvSpPr txBox="1"/>
          <p:nvPr/>
        </p:nvSpPr>
        <p:spPr>
          <a:xfrm>
            <a:off x="5656676" y="1214422"/>
            <a:ext cx="77271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400" smtClean="0">
                <a:solidFill>
                  <a:srgbClr val="002060"/>
                </a:solidFill>
              </a:rPr>
              <a:t>Week 4</a:t>
            </a:r>
          </a:p>
          <a:p>
            <a:pPr algn="ctr"/>
            <a:r>
              <a:rPr lang="sv-SE" sz="1100" smtClean="0">
                <a:solidFill>
                  <a:srgbClr val="002060"/>
                </a:solidFill>
              </a:rPr>
              <a:t>monday</a:t>
            </a:r>
            <a:endParaRPr lang="sv-SE" sz="1400" smtClean="0">
              <a:solidFill>
                <a:srgbClr val="002060"/>
              </a:solidFill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7429520" y="1214422"/>
            <a:ext cx="77271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1400" smtClean="0">
                <a:solidFill>
                  <a:srgbClr val="002060"/>
                </a:solidFill>
              </a:rPr>
              <a:t>Week 5</a:t>
            </a:r>
          </a:p>
          <a:p>
            <a:pPr algn="ctr"/>
            <a:r>
              <a:rPr lang="sv-SE" sz="1100" smtClean="0">
                <a:solidFill>
                  <a:srgbClr val="002060"/>
                </a:solidFill>
              </a:rPr>
              <a:t>friday</a:t>
            </a:r>
            <a:endParaRPr lang="sv-SE" sz="1400" smtClean="0">
              <a:solidFill>
                <a:srgbClr val="002060"/>
              </a:solidFill>
            </a:endParaRPr>
          </a:p>
        </p:txBody>
      </p:sp>
      <p:sp>
        <p:nvSpPr>
          <p:cNvPr id="240" name="Right Arrow 239"/>
          <p:cNvSpPr/>
          <p:nvPr/>
        </p:nvSpPr>
        <p:spPr bwMode="auto">
          <a:xfrm>
            <a:off x="1357290" y="3714752"/>
            <a:ext cx="785818" cy="50006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1" name="Right Arrow 240"/>
          <p:cNvSpPr/>
          <p:nvPr/>
        </p:nvSpPr>
        <p:spPr bwMode="auto">
          <a:xfrm>
            <a:off x="3143240" y="3714752"/>
            <a:ext cx="785818" cy="50006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2" name="Right Arrow 241"/>
          <p:cNvSpPr/>
          <p:nvPr/>
        </p:nvSpPr>
        <p:spPr bwMode="auto">
          <a:xfrm rot="19780489">
            <a:off x="4929190" y="3664610"/>
            <a:ext cx="785818" cy="50006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45" name="Right Arrow 244"/>
          <p:cNvSpPr/>
          <p:nvPr/>
        </p:nvSpPr>
        <p:spPr bwMode="auto">
          <a:xfrm>
            <a:off x="6715140" y="3357562"/>
            <a:ext cx="785818" cy="500066"/>
          </a:xfrm>
          <a:prstGeom prst="rightArrow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0" grpId="0" animBg="1"/>
      <p:bldP spid="21" grpId="0" animBg="1"/>
      <p:bldP spid="22" grpId="0" animBg="1"/>
      <p:bldP spid="24" grpId="0"/>
      <p:bldP spid="53" grpId="0" animBg="1"/>
      <p:bldP spid="54" grpId="0" animBg="1"/>
      <p:bldP spid="5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7" grpId="0" animBg="1"/>
      <p:bldP spid="82" grpId="0"/>
      <p:bldP spid="85" grpId="0" animBg="1"/>
      <p:bldP spid="86" grpId="0" animBg="1"/>
      <p:bldP spid="87" grpId="0" animBg="1"/>
      <p:bldP spid="88" grpId="0" animBg="1"/>
      <p:bldP spid="90" grpId="0" animBg="1"/>
      <p:bldP spid="95" grpId="0" animBg="1"/>
      <p:bldP spid="102" grpId="0" animBg="1"/>
      <p:bldP spid="103" grpId="0" animBg="1"/>
      <p:bldP spid="104" grpId="0" animBg="1"/>
      <p:bldP spid="105" grpId="0" animBg="1"/>
      <p:bldP spid="119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4" grpId="0" animBg="1"/>
      <p:bldP spid="139" grpId="0" animBg="1"/>
      <p:bldP spid="143" grpId="0" animBg="1"/>
      <p:bldP spid="144" grpId="0"/>
      <p:bldP spid="145" grpId="0"/>
      <p:bldP spid="146" grpId="0" animBg="1"/>
      <p:bldP spid="147" grpId="0" animBg="1"/>
      <p:bldP spid="160" grpId="0" animBg="1"/>
      <p:bldP spid="163" grpId="0" animBg="1"/>
      <p:bldP spid="164" grpId="0"/>
      <p:bldP spid="167" grpId="0" animBg="1"/>
      <p:bldP spid="168" grpId="0" animBg="1"/>
      <p:bldP spid="173" grpId="0" animBg="1"/>
      <p:bldP spid="174" grpId="0" animBg="1"/>
      <p:bldP spid="175" grpId="0" animBg="1"/>
      <p:bldP spid="185" grpId="0" animBg="1"/>
      <p:bldP spid="186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4" grpId="0" animBg="1"/>
      <p:bldP spid="205" grpId="0" animBg="1"/>
      <p:bldP spid="206" grpId="0" animBg="1"/>
      <p:bldP spid="215" grpId="0" animBg="1"/>
      <p:bldP spid="216" grpId="0" animBg="1"/>
      <p:bldP spid="222" grpId="0"/>
      <p:bldP spid="236" grpId="0"/>
      <p:bldP spid="237" grpId="0"/>
      <p:bldP spid="238" grpId="0"/>
      <p:bldP spid="239" grpId="0"/>
      <p:bldP spid="240" grpId="0" animBg="1"/>
      <p:bldP spid="241" grpId="0" animBg="1"/>
      <p:bldP spid="242" grpId="0" animBg="1"/>
      <p:bldP spid="24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Estimating velocity without history</a:t>
            </a:r>
            <a:endParaRPr lang="sv-SE"/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1000100" y="1428736"/>
            <a:ext cx="5829312" cy="4786346"/>
          </a:xfrm>
        </p:spPr>
        <p:txBody>
          <a:bodyPr/>
          <a:lstStyle/>
          <a:p>
            <a:pPr>
              <a:buNone/>
            </a:pPr>
            <a:r>
              <a:rPr lang="sv-SE" sz="1800" b="0" smtClean="0"/>
              <a:t>Facts: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Team size = 6 people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Sprint length = 2 weeks</a:t>
            </a:r>
          </a:p>
          <a:p>
            <a:pPr>
              <a:buNone/>
            </a:pPr>
            <a:endParaRPr lang="sv-SE" sz="1800" b="0" smtClean="0"/>
          </a:p>
          <a:p>
            <a:pPr>
              <a:buNone/>
            </a:pPr>
            <a:r>
              <a:rPr lang="sv-SE" sz="1800" b="0" smtClean="0"/>
              <a:t>Estimate: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2 sp = 6 imd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Focus factor: 50%</a:t>
            </a:r>
          </a:p>
          <a:p>
            <a:pPr>
              <a:buNone/>
            </a:pPr>
            <a:endParaRPr lang="sv-SE" sz="1800" b="0" smtClean="0"/>
          </a:p>
          <a:p>
            <a:pPr>
              <a:buNone/>
            </a:pPr>
            <a:r>
              <a:rPr lang="sv-SE" sz="1800" b="0" smtClean="0"/>
              <a:t>Calculation: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Calendar days in sprint: 10 days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Man-days in sprint: 60 md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Ideal man-days in sprint: </a:t>
            </a:r>
            <a:r>
              <a:rPr lang="sv-SE" sz="1800" b="0" smtClean="0">
                <a:solidFill>
                  <a:schemeClr val="bg1">
                    <a:lumMod val="65000"/>
                  </a:schemeClr>
                </a:solidFill>
              </a:rPr>
              <a:t>60 md x 50% = </a:t>
            </a:r>
            <a:r>
              <a:rPr lang="sv-SE" sz="1800" b="0" smtClean="0"/>
              <a:t>30 imd</a:t>
            </a:r>
          </a:p>
          <a:p>
            <a:pPr>
              <a:buFont typeface="Arial" pitchFamily="34" charset="0"/>
              <a:buChar char="•"/>
            </a:pPr>
            <a:r>
              <a:rPr lang="sv-SE" sz="1800" b="0" smtClean="0"/>
              <a:t>Velocity: </a:t>
            </a:r>
            <a:r>
              <a:rPr lang="sv-SE" sz="1800" b="0" smtClean="0">
                <a:solidFill>
                  <a:schemeClr val="bg1">
                    <a:lumMod val="65000"/>
                  </a:schemeClr>
                </a:solidFill>
              </a:rPr>
              <a:t>30 imd / 3 = </a:t>
            </a:r>
            <a:r>
              <a:rPr lang="sv-SE" sz="1800" b="0" smtClean="0"/>
              <a:t>10 sp / sprint</a:t>
            </a:r>
          </a:p>
          <a:p>
            <a:pPr>
              <a:buNone/>
            </a:pPr>
            <a:endParaRPr lang="sv-SE" b="0" smtClean="0"/>
          </a:p>
          <a:p>
            <a:pPr>
              <a:buNone/>
            </a:pPr>
            <a:endParaRPr lang="sv-SE" b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B94E5E-8B1A-447A-9225-393B2ADAA428}" type="slidenum">
              <a:rPr lang="en-US" smtClean="0"/>
              <a:pPr>
                <a:defRPr/>
              </a:pPr>
              <a:t>92</a:t>
            </a:fld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286380" y="1214422"/>
            <a:ext cx="1285884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As a X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I want Y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so that Z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072066" y="2000240"/>
            <a:ext cx="1285884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As a X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I want Y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so that Z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286380" y="2786058"/>
            <a:ext cx="1285884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As a X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I want Y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so that Z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429256" y="3571876"/>
            <a:ext cx="1285884" cy="619129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>
            <a:solidFill>
              <a:srgbClr val="000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normAutofit fontScale="85000" lnSpcReduction="20000"/>
          </a:bodyPr>
          <a:lstStyle/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As a X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I want Y</a:t>
            </a:r>
          </a:p>
          <a:p>
            <a:r>
              <a:rPr lang="sv-SE" sz="1600" smtClean="0">
                <a:solidFill>
                  <a:srgbClr val="000000"/>
                </a:solidFill>
                <a:latin typeface="Inkpen2 Script" pitchFamily="2" charset="0"/>
              </a:rPr>
              <a:t>so that Z</a:t>
            </a:r>
            <a:endParaRPr lang="sv-SE" sz="1600">
              <a:solidFill>
                <a:srgbClr val="000000"/>
              </a:solidFill>
              <a:latin typeface="Inkpen2 Script" pitchFamily="2" charset="0"/>
            </a:endParaRPr>
          </a:p>
        </p:txBody>
      </p:sp>
      <p:sp>
        <p:nvSpPr>
          <p:cNvPr id="14" name="Rectangle 32"/>
          <p:cNvSpPr>
            <a:spLocks noChangeArrowheads="1"/>
          </p:cNvSpPr>
          <p:nvPr/>
        </p:nvSpPr>
        <p:spPr bwMode="auto">
          <a:xfrm>
            <a:off x="6000760" y="1357298"/>
            <a:ext cx="56137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>
                <a:solidFill>
                  <a:srgbClr val="008000"/>
                </a:solidFill>
                <a:latin typeface="Comic Sans MS" pitchFamily="66" charset="0"/>
              </a:rPr>
              <a:t>8sp</a:t>
            </a:r>
            <a:endParaRPr lang="sv-SE" sz="180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5786446" y="2071678"/>
            <a:ext cx="56137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>
                <a:solidFill>
                  <a:srgbClr val="008000"/>
                </a:solidFill>
                <a:latin typeface="Comic Sans MS" pitchFamily="66" charset="0"/>
              </a:rPr>
              <a:t>2sp</a:t>
            </a:r>
            <a:endParaRPr lang="sv-SE" sz="180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6" name="Rectangle 32"/>
          <p:cNvSpPr>
            <a:spLocks noChangeArrowheads="1"/>
          </p:cNvSpPr>
          <p:nvPr/>
        </p:nvSpPr>
        <p:spPr bwMode="auto">
          <a:xfrm>
            <a:off x="6000760" y="2857496"/>
            <a:ext cx="56137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>
                <a:solidFill>
                  <a:srgbClr val="008000"/>
                </a:solidFill>
                <a:latin typeface="Comic Sans MS" pitchFamily="66" charset="0"/>
              </a:rPr>
              <a:t>3sp</a:t>
            </a:r>
            <a:endParaRPr lang="sv-SE" sz="180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6143636" y="3714752"/>
            <a:ext cx="56137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>
                <a:solidFill>
                  <a:srgbClr val="008000"/>
                </a:solidFill>
                <a:latin typeface="Comic Sans MS" pitchFamily="66" charset="0"/>
              </a:rPr>
              <a:t>5sp</a:t>
            </a:r>
            <a:endParaRPr lang="sv-SE" sz="180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8" name="Rounded Rectangular Callout 17"/>
          <p:cNvSpPr/>
          <p:nvPr/>
        </p:nvSpPr>
        <p:spPr bwMode="auto">
          <a:xfrm>
            <a:off x="6786578" y="1500174"/>
            <a:ext cx="2071702" cy="714380"/>
          </a:xfrm>
          <a:prstGeom prst="wedgeRoundRectCallout">
            <a:avLst>
              <a:gd name="adj1" fmla="val -76141"/>
              <a:gd name="adj2" fmla="val 46090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Hmmm.... we think THIS story is about 6 ideal man-days</a:t>
            </a:r>
          </a:p>
        </p:txBody>
      </p:sp>
      <p:sp>
        <p:nvSpPr>
          <p:cNvPr id="26" name="Freeform 25"/>
          <p:cNvSpPr/>
          <p:nvPr/>
        </p:nvSpPr>
        <p:spPr bwMode="auto">
          <a:xfrm>
            <a:off x="83459" y="3256157"/>
            <a:ext cx="959746" cy="2315984"/>
          </a:xfrm>
          <a:custGeom>
            <a:avLst/>
            <a:gdLst>
              <a:gd name="connsiteX0" fmla="*/ 959746 w 959746"/>
              <a:gd name="connsiteY0" fmla="*/ 0 h 2386361"/>
              <a:gd name="connsiteX1" fmla="*/ 885405 w 959746"/>
              <a:gd name="connsiteY1" fmla="*/ 7434 h 2386361"/>
              <a:gd name="connsiteX2" fmla="*/ 833366 w 959746"/>
              <a:gd name="connsiteY2" fmla="*/ 22303 h 2386361"/>
              <a:gd name="connsiteX3" fmla="*/ 788761 w 959746"/>
              <a:gd name="connsiteY3" fmla="*/ 29737 h 2386361"/>
              <a:gd name="connsiteX4" fmla="*/ 721854 w 959746"/>
              <a:gd name="connsiteY4" fmla="*/ 52039 h 2386361"/>
              <a:gd name="connsiteX5" fmla="*/ 684683 w 959746"/>
              <a:gd name="connsiteY5" fmla="*/ 66907 h 2386361"/>
              <a:gd name="connsiteX6" fmla="*/ 662380 w 959746"/>
              <a:gd name="connsiteY6" fmla="*/ 74342 h 2386361"/>
              <a:gd name="connsiteX7" fmla="*/ 632644 w 959746"/>
              <a:gd name="connsiteY7" fmla="*/ 89210 h 2386361"/>
              <a:gd name="connsiteX8" fmla="*/ 595473 w 959746"/>
              <a:gd name="connsiteY8" fmla="*/ 96644 h 2386361"/>
              <a:gd name="connsiteX9" fmla="*/ 573171 w 959746"/>
              <a:gd name="connsiteY9" fmla="*/ 111512 h 2386361"/>
              <a:gd name="connsiteX10" fmla="*/ 550868 w 959746"/>
              <a:gd name="connsiteY10" fmla="*/ 118946 h 2386361"/>
              <a:gd name="connsiteX11" fmla="*/ 528566 w 959746"/>
              <a:gd name="connsiteY11" fmla="*/ 141249 h 2386361"/>
              <a:gd name="connsiteX12" fmla="*/ 506263 w 959746"/>
              <a:gd name="connsiteY12" fmla="*/ 156117 h 2386361"/>
              <a:gd name="connsiteX13" fmla="*/ 483961 w 959746"/>
              <a:gd name="connsiteY13" fmla="*/ 178420 h 2386361"/>
              <a:gd name="connsiteX14" fmla="*/ 454224 w 959746"/>
              <a:gd name="connsiteY14" fmla="*/ 200722 h 2386361"/>
              <a:gd name="connsiteX15" fmla="*/ 417054 w 959746"/>
              <a:gd name="connsiteY15" fmla="*/ 223024 h 2386361"/>
              <a:gd name="connsiteX16" fmla="*/ 365015 w 959746"/>
              <a:gd name="connsiteY16" fmla="*/ 275064 h 2386361"/>
              <a:gd name="connsiteX17" fmla="*/ 305541 w 959746"/>
              <a:gd name="connsiteY17" fmla="*/ 334537 h 2386361"/>
              <a:gd name="connsiteX18" fmla="*/ 260937 w 959746"/>
              <a:gd name="connsiteY18" fmla="*/ 379142 h 2386361"/>
              <a:gd name="connsiteX19" fmla="*/ 208898 w 959746"/>
              <a:gd name="connsiteY19" fmla="*/ 446049 h 2386361"/>
              <a:gd name="connsiteX20" fmla="*/ 171727 w 959746"/>
              <a:gd name="connsiteY20" fmla="*/ 498088 h 2386361"/>
              <a:gd name="connsiteX21" fmla="*/ 164293 w 959746"/>
              <a:gd name="connsiteY21" fmla="*/ 520390 h 2386361"/>
              <a:gd name="connsiteX22" fmla="*/ 127122 w 959746"/>
              <a:gd name="connsiteY22" fmla="*/ 564995 h 2386361"/>
              <a:gd name="connsiteX23" fmla="*/ 119688 w 959746"/>
              <a:gd name="connsiteY23" fmla="*/ 602166 h 2386361"/>
              <a:gd name="connsiteX24" fmla="*/ 82517 w 959746"/>
              <a:gd name="connsiteY24" fmla="*/ 669073 h 2386361"/>
              <a:gd name="connsiteX25" fmla="*/ 75083 w 959746"/>
              <a:gd name="connsiteY25" fmla="*/ 698810 h 2386361"/>
              <a:gd name="connsiteX26" fmla="*/ 60215 w 959746"/>
              <a:gd name="connsiteY26" fmla="*/ 721112 h 2386361"/>
              <a:gd name="connsiteX27" fmla="*/ 37912 w 959746"/>
              <a:gd name="connsiteY27" fmla="*/ 788020 h 2386361"/>
              <a:gd name="connsiteX28" fmla="*/ 30478 w 959746"/>
              <a:gd name="connsiteY28" fmla="*/ 825190 h 2386361"/>
              <a:gd name="connsiteX29" fmla="*/ 15610 w 959746"/>
              <a:gd name="connsiteY29" fmla="*/ 869795 h 2386361"/>
              <a:gd name="connsiteX30" fmla="*/ 8176 w 959746"/>
              <a:gd name="connsiteY30" fmla="*/ 966439 h 2386361"/>
              <a:gd name="connsiteX31" fmla="*/ 23044 w 959746"/>
              <a:gd name="connsiteY31" fmla="*/ 1315844 h 2386361"/>
              <a:gd name="connsiteX32" fmla="*/ 37912 w 959746"/>
              <a:gd name="connsiteY32" fmla="*/ 1367883 h 2386361"/>
              <a:gd name="connsiteX33" fmla="*/ 45346 w 959746"/>
              <a:gd name="connsiteY33" fmla="*/ 1434790 h 2386361"/>
              <a:gd name="connsiteX34" fmla="*/ 60215 w 959746"/>
              <a:gd name="connsiteY34" fmla="*/ 1471961 h 2386361"/>
              <a:gd name="connsiteX35" fmla="*/ 82517 w 959746"/>
              <a:gd name="connsiteY35" fmla="*/ 1538868 h 2386361"/>
              <a:gd name="connsiteX36" fmla="*/ 89951 w 959746"/>
              <a:gd name="connsiteY36" fmla="*/ 1568605 h 2386361"/>
              <a:gd name="connsiteX37" fmla="*/ 104819 w 959746"/>
              <a:gd name="connsiteY37" fmla="*/ 1590907 h 2386361"/>
              <a:gd name="connsiteX38" fmla="*/ 112254 w 959746"/>
              <a:gd name="connsiteY38" fmla="*/ 1613210 h 2386361"/>
              <a:gd name="connsiteX39" fmla="*/ 127122 w 959746"/>
              <a:gd name="connsiteY39" fmla="*/ 1650381 h 2386361"/>
              <a:gd name="connsiteX40" fmla="*/ 149424 w 959746"/>
              <a:gd name="connsiteY40" fmla="*/ 1694985 h 2386361"/>
              <a:gd name="connsiteX41" fmla="*/ 156859 w 959746"/>
              <a:gd name="connsiteY41" fmla="*/ 1717288 h 2386361"/>
              <a:gd name="connsiteX42" fmla="*/ 194029 w 959746"/>
              <a:gd name="connsiteY42" fmla="*/ 1784195 h 2386361"/>
              <a:gd name="connsiteX43" fmla="*/ 201463 w 959746"/>
              <a:gd name="connsiteY43" fmla="*/ 1806498 h 2386361"/>
              <a:gd name="connsiteX44" fmla="*/ 238634 w 959746"/>
              <a:gd name="connsiteY44" fmla="*/ 1851103 h 2386361"/>
              <a:gd name="connsiteX45" fmla="*/ 260937 w 959746"/>
              <a:gd name="connsiteY45" fmla="*/ 1895707 h 2386361"/>
              <a:gd name="connsiteX46" fmla="*/ 268371 w 959746"/>
              <a:gd name="connsiteY46" fmla="*/ 1918010 h 2386361"/>
              <a:gd name="connsiteX47" fmla="*/ 290673 w 959746"/>
              <a:gd name="connsiteY47" fmla="*/ 1940312 h 2386361"/>
              <a:gd name="connsiteX48" fmla="*/ 327844 w 959746"/>
              <a:gd name="connsiteY48" fmla="*/ 1984917 h 2386361"/>
              <a:gd name="connsiteX49" fmla="*/ 379883 w 959746"/>
              <a:gd name="connsiteY49" fmla="*/ 2051824 h 2386361"/>
              <a:gd name="connsiteX50" fmla="*/ 402185 w 959746"/>
              <a:gd name="connsiteY50" fmla="*/ 2074127 h 2386361"/>
              <a:gd name="connsiteX51" fmla="*/ 417054 w 959746"/>
              <a:gd name="connsiteY51" fmla="*/ 2096429 h 2386361"/>
              <a:gd name="connsiteX52" fmla="*/ 469093 w 959746"/>
              <a:gd name="connsiteY52" fmla="*/ 2148468 h 2386361"/>
              <a:gd name="connsiteX53" fmla="*/ 483961 w 959746"/>
              <a:gd name="connsiteY53" fmla="*/ 2163337 h 2386361"/>
              <a:gd name="connsiteX54" fmla="*/ 506263 w 959746"/>
              <a:gd name="connsiteY54" fmla="*/ 2170771 h 2386361"/>
              <a:gd name="connsiteX55" fmla="*/ 550868 w 959746"/>
              <a:gd name="connsiteY55" fmla="*/ 2215376 h 2386361"/>
              <a:gd name="connsiteX56" fmla="*/ 573171 w 959746"/>
              <a:gd name="connsiteY56" fmla="*/ 2230244 h 2386361"/>
              <a:gd name="connsiteX57" fmla="*/ 595473 w 959746"/>
              <a:gd name="connsiteY57" fmla="*/ 2252546 h 2386361"/>
              <a:gd name="connsiteX58" fmla="*/ 617776 w 959746"/>
              <a:gd name="connsiteY58" fmla="*/ 2259981 h 2386361"/>
              <a:gd name="connsiteX59" fmla="*/ 662380 w 959746"/>
              <a:gd name="connsiteY59" fmla="*/ 2282283 h 2386361"/>
              <a:gd name="connsiteX60" fmla="*/ 684683 w 959746"/>
              <a:gd name="connsiteY60" fmla="*/ 2304585 h 2386361"/>
              <a:gd name="connsiteX61" fmla="*/ 736722 w 959746"/>
              <a:gd name="connsiteY61" fmla="*/ 2326888 h 2386361"/>
              <a:gd name="connsiteX62" fmla="*/ 759024 w 959746"/>
              <a:gd name="connsiteY62" fmla="*/ 2341756 h 2386361"/>
              <a:gd name="connsiteX63" fmla="*/ 863102 w 959746"/>
              <a:gd name="connsiteY63" fmla="*/ 2371493 h 2386361"/>
              <a:gd name="connsiteX64" fmla="*/ 930010 w 959746"/>
              <a:gd name="connsiteY64" fmla="*/ 2386361 h 238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959746" h="2386361">
                <a:moveTo>
                  <a:pt x="959746" y="0"/>
                </a:moveTo>
                <a:cubicBezTo>
                  <a:pt x="934966" y="2478"/>
                  <a:pt x="909930" y="3106"/>
                  <a:pt x="885405" y="7434"/>
                </a:cubicBezTo>
                <a:cubicBezTo>
                  <a:pt x="867639" y="10569"/>
                  <a:pt x="850945" y="18246"/>
                  <a:pt x="833366" y="22303"/>
                </a:cubicBezTo>
                <a:cubicBezTo>
                  <a:pt x="818679" y="25692"/>
                  <a:pt x="803629" y="27259"/>
                  <a:pt x="788761" y="29737"/>
                </a:cubicBezTo>
                <a:cubicBezTo>
                  <a:pt x="672416" y="76274"/>
                  <a:pt x="817891" y="20027"/>
                  <a:pt x="721854" y="52039"/>
                </a:cubicBezTo>
                <a:cubicBezTo>
                  <a:pt x="709194" y="56259"/>
                  <a:pt x="697178" y="62221"/>
                  <a:pt x="684683" y="66907"/>
                </a:cubicBezTo>
                <a:cubicBezTo>
                  <a:pt x="677345" y="69659"/>
                  <a:pt x="669583" y="71255"/>
                  <a:pt x="662380" y="74342"/>
                </a:cubicBezTo>
                <a:cubicBezTo>
                  <a:pt x="652194" y="78707"/>
                  <a:pt x="643157" y="85706"/>
                  <a:pt x="632644" y="89210"/>
                </a:cubicBezTo>
                <a:cubicBezTo>
                  <a:pt x="620657" y="93206"/>
                  <a:pt x="607863" y="94166"/>
                  <a:pt x="595473" y="96644"/>
                </a:cubicBezTo>
                <a:cubicBezTo>
                  <a:pt x="588039" y="101600"/>
                  <a:pt x="581162" y="107516"/>
                  <a:pt x="573171" y="111512"/>
                </a:cubicBezTo>
                <a:cubicBezTo>
                  <a:pt x="566162" y="115016"/>
                  <a:pt x="557388" y="114599"/>
                  <a:pt x="550868" y="118946"/>
                </a:cubicBezTo>
                <a:cubicBezTo>
                  <a:pt x="542120" y="124778"/>
                  <a:pt x="536643" y="134518"/>
                  <a:pt x="528566" y="141249"/>
                </a:cubicBezTo>
                <a:cubicBezTo>
                  <a:pt x="521702" y="146969"/>
                  <a:pt x="513127" y="150397"/>
                  <a:pt x="506263" y="156117"/>
                </a:cubicBezTo>
                <a:cubicBezTo>
                  <a:pt x="498186" y="162848"/>
                  <a:pt x="491943" y="171578"/>
                  <a:pt x="483961" y="178420"/>
                </a:cubicBezTo>
                <a:cubicBezTo>
                  <a:pt x="474554" y="186483"/>
                  <a:pt x="464533" y="193849"/>
                  <a:pt x="454224" y="200722"/>
                </a:cubicBezTo>
                <a:cubicBezTo>
                  <a:pt x="442202" y="208737"/>
                  <a:pt x="428154" y="213774"/>
                  <a:pt x="417054" y="223024"/>
                </a:cubicBezTo>
                <a:cubicBezTo>
                  <a:pt x="398208" y="238729"/>
                  <a:pt x="385427" y="261457"/>
                  <a:pt x="365015" y="275064"/>
                </a:cubicBezTo>
                <a:cubicBezTo>
                  <a:pt x="321518" y="304061"/>
                  <a:pt x="359458" y="275718"/>
                  <a:pt x="305541" y="334537"/>
                </a:cubicBezTo>
                <a:cubicBezTo>
                  <a:pt x="291333" y="350037"/>
                  <a:pt x="260937" y="379142"/>
                  <a:pt x="260937" y="379142"/>
                </a:cubicBezTo>
                <a:cubicBezTo>
                  <a:pt x="240623" y="440076"/>
                  <a:pt x="275757" y="345767"/>
                  <a:pt x="208898" y="446049"/>
                </a:cubicBezTo>
                <a:cubicBezTo>
                  <a:pt x="187156" y="478660"/>
                  <a:pt x="199390" y="461203"/>
                  <a:pt x="171727" y="498088"/>
                </a:cubicBezTo>
                <a:cubicBezTo>
                  <a:pt x="169249" y="505522"/>
                  <a:pt x="167797" y="513381"/>
                  <a:pt x="164293" y="520390"/>
                </a:cubicBezTo>
                <a:cubicBezTo>
                  <a:pt x="153943" y="541090"/>
                  <a:pt x="143563" y="548554"/>
                  <a:pt x="127122" y="564995"/>
                </a:cubicBezTo>
                <a:cubicBezTo>
                  <a:pt x="124644" y="577385"/>
                  <a:pt x="124006" y="590291"/>
                  <a:pt x="119688" y="602166"/>
                </a:cubicBezTo>
                <a:cubicBezTo>
                  <a:pt x="109169" y="631092"/>
                  <a:pt x="98125" y="645661"/>
                  <a:pt x="82517" y="669073"/>
                </a:cubicBezTo>
                <a:cubicBezTo>
                  <a:pt x="80039" y="678985"/>
                  <a:pt x="79108" y="689419"/>
                  <a:pt x="75083" y="698810"/>
                </a:cubicBezTo>
                <a:cubicBezTo>
                  <a:pt x="71564" y="707022"/>
                  <a:pt x="63352" y="712746"/>
                  <a:pt x="60215" y="721112"/>
                </a:cubicBezTo>
                <a:cubicBezTo>
                  <a:pt x="16976" y="836414"/>
                  <a:pt x="87927" y="687987"/>
                  <a:pt x="37912" y="788020"/>
                </a:cubicBezTo>
                <a:cubicBezTo>
                  <a:pt x="35434" y="800410"/>
                  <a:pt x="33803" y="813000"/>
                  <a:pt x="30478" y="825190"/>
                </a:cubicBezTo>
                <a:cubicBezTo>
                  <a:pt x="26354" y="840310"/>
                  <a:pt x="18054" y="854314"/>
                  <a:pt x="15610" y="869795"/>
                </a:cubicBezTo>
                <a:cubicBezTo>
                  <a:pt x="10571" y="901709"/>
                  <a:pt x="10654" y="934224"/>
                  <a:pt x="8176" y="966439"/>
                </a:cubicBezTo>
                <a:cubicBezTo>
                  <a:pt x="8579" y="982954"/>
                  <a:pt x="0" y="1215984"/>
                  <a:pt x="23044" y="1315844"/>
                </a:cubicBezTo>
                <a:cubicBezTo>
                  <a:pt x="27100" y="1333422"/>
                  <a:pt x="32956" y="1350537"/>
                  <a:pt x="37912" y="1367883"/>
                </a:cubicBezTo>
                <a:cubicBezTo>
                  <a:pt x="40390" y="1390185"/>
                  <a:pt x="40644" y="1412849"/>
                  <a:pt x="45346" y="1434790"/>
                </a:cubicBezTo>
                <a:cubicBezTo>
                  <a:pt x="48142" y="1447839"/>
                  <a:pt x="55727" y="1459394"/>
                  <a:pt x="60215" y="1471961"/>
                </a:cubicBezTo>
                <a:cubicBezTo>
                  <a:pt x="68122" y="1494100"/>
                  <a:pt x="76815" y="1516061"/>
                  <a:pt x="82517" y="1538868"/>
                </a:cubicBezTo>
                <a:cubicBezTo>
                  <a:pt x="84995" y="1548780"/>
                  <a:pt x="85926" y="1559214"/>
                  <a:pt x="89951" y="1568605"/>
                </a:cubicBezTo>
                <a:cubicBezTo>
                  <a:pt x="93470" y="1576817"/>
                  <a:pt x="100823" y="1582916"/>
                  <a:pt x="104819" y="1590907"/>
                </a:cubicBezTo>
                <a:cubicBezTo>
                  <a:pt x="108324" y="1597916"/>
                  <a:pt x="109502" y="1605872"/>
                  <a:pt x="112254" y="1613210"/>
                </a:cubicBezTo>
                <a:cubicBezTo>
                  <a:pt x="116940" y="1625705"/>
                  <a:pt x="121600" y="1638232"/>
                  <a:pt x="127122" y="1650381"/>
                </a:cubicBezTo>
                <a:cubicBezTo>
                  <a:pt x="134001" y="1665514"/>
                  <a:pt x="142673" y="1679795"/>
                  <a:pt x="149424" y="1694985"/>
                </a:cubicBezTo>
                <a:cubicBezTo>
                  <a:pt x="152607" y="1702146"/>
                  <a:pt x="153676" y="1710127"/>
                  <a:pt x="156859" y="1717288"/>
                </a:cubicBezTo>
                <a:cubicBezTo>
                  <a:pt x="174392" y="1756738"/>
                  <a:pt x="174651" y="1755127"/>
                  <a:pt x="194029" y="1784195"/>
                </a:cubicBezTo>
                <a:cubicBezTo>
                  <a:pt x="196507" y="1791629"/>
                  <a:pt x="197575" y="1799694"/>
                  <a:pt x="201463" y="1806498"/>
                </a:cubicBezTo>
                <a:cubicBezTo>
                  <a:pt x="213242" y="1827110"/>
                  <a:pt x="223338" y="1835806"/>
                  <a:pt x="238634" y="1851103"/>
                </a:cubicBezTo>
                <a:cubicBezTo>
                  <a:pt x="257321" y="1907163"/>
                  <a:pt x="232113" y="1838059"/>
                  <a:pt x="260937" y="1895707"/>
                </a:cubicBezTo>
                <a:cubicBezTo>
                  <a:pt x="264442" y="1902716"/>
                  <a:pt x="264024" y="1911490"/>
                  <a:pt x="268371" y="1918010"/>
                </a:cubicBezTo>
                <a:cubicBezTo>
                  <a:pt x="274203" y="1926758"/>
                  <a:pt x="283943" y="1932235"/>
                  <a:pt x="290673" y="1940312"/>
                </a:cubicBezTo>
                <a:cubicBezTo>
                  <a:pt x="342415" y="2002404"/>
                  <a:pt x="262696" y="1919772"/>
                  <a:pt x="327844" y="1984917"/>
                </a:cubicBezTo>
                <a:cubicBezTo>
                  <a:pt x="341927" y="2027168"/>
                  <a:pt x="329736" y="2001677"/>
                  <a:pt x="379883" y="2051824"/>
                </a:cubicBezTo>
                <a:cubicBezTo>
                  <a:pt x="387317" y="2059258"/>
                  <a:pt x="396353" y="2065379"/>
                  <a:pt x="402185" y="2074127"/>
                </a:cubicBezTo>
                <a:cubicBezTo>
                  <a:pt x="407141" y="2081561"/>
                  <a:pt x="411077" y="2089788"/>
                  <a:pt x="417054" y="2096429"/>
                </a:cubicBezTo>
                <a:cubicBezTo>
                  <a:pt x="433465" y="2114663"/>
                  <a:pt x="451747" y="2131122"/>
                  <a:pt x="469093" y="2148468"/>
                </a:cubicBezTo>
                <a:cubicBezTo>
                  <a:pt x="474049" y="2153424"/>
                  <a:pt x="477312" y="2161121"/>
                  <a:pt x="483961" y="2163337"/>
                </a:cubicBezTo>
                <a:lnTo>
                  <a:pt x="506263" y="2170771"/>
                </a:lnTo>
                <a:cubicBezTo>
                  <a:pt x="521131" y="2185639"/>
                  <a:pt x="533372" y="2203713"/>
                  <a:pt x="550868" y="2215376"/>
                </a:cubicBezTo>
                <a:cubicBezTo>
                  <a:pt x="558302" y="2220332"/>
                  <a:pt x="566307" y="2224524"/>
                  <a:pt x="573171" y="2230244"/>
                </a:cubicBezTo>
                <a:cubicBezTo>
                  <a:pt x="581248" y="2236974"/>
                  <a:pt x="586725" y="2246714"/>
                  <a:pt x="595473" y="2252546"/>
                </a:cubicBezTo>
                <a:cubicBezTo>
                  <a:pt x="601993" y="2256893"/>
                  <a:pt x="610767" y="2256476"/>
                  <a:pt x="617776" y="2259981"/>
                </a:cubicBezTo>
                <a:cubicBezTo>
                  <a:pt x="675416" y="2288802"/>
                  <a:pt x="606327" y="2263599"/>
                  <a:pt x="662380" y="2282283"/>
                </a:cubicBezTo>
                <a:cubicBezTo>
                  <a:pt x="669814" y="2289717"/>
                  <a:pt x="676128" y="2298474"/>
                  <a:pt x="684683" y="2304585"/>
                </a:cubicBezTo>
                <a:cubicBezTo>
                  <a:pt x="700763" y="2316071"/>
                  <a:pt x="718518" y="2320820"/>
                  <a:pt x="736722" y="2326888"/>
                </a:cubicBezTo>
                <a:cubicBezTo>
                  <a:pt x="744156" y="2331844"/>
                  <a:pt x="750777" y="2338320"/>
                  <a:pt x="759024" y="2341756"/>
                </a:cubicBezTo>
                <a:cubicBezTo>
                  <a:pt x="813342" y="2364389"/>
                  <a:pt x="816089" y="2361419"/>
                  <a:pt x="863102" y="2371493"/>
                </a:cubicBezTo>
                <a:lnTo>
                  <a:pt x="930010" y="2386361"/>
                </a:lnTo>
              </a:path>
            </a:pathLst>
          </a:cu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285720" y="3571876"/>
            <a:ext cx="785818" cy="1643074"/>
          </a:xfrm>
          <a:custGeom>
            <a:avLst/>
            <a:gdLst>
              <a:gd name="connsiteX0" fmla="*/ 959746 w 959746"/>
              <a:gd name="connsiteY0" fmla="*/ 0 h 2386361"/>
              <a:gd name="connsiteX1" fmla="*/ 885405 w 959746"/>
              <a:gd name="connsiteY1" fmla="*/ 7434 h 2386361"/>
              <a:gd name="connsiteX2" fmla="*/ 833366 w 959746"/>
              <a:gd name="connsiteY2" fmla="*/ 22303 h 2386361"/>
              <a:gd name="connsiteX3" fmla="*/ 788761 w 959746"/>
              <a:gd name="connsiteY3" fmla="*/ 29737 h 2386361"/>
              <a:gd name="connsiteX4" fmla="*/ 721854 w 959746"/>
              <a:gd name="connsiteY4" fmla="*/ 52039 h 2386361"/>
              <a:gd name="connsiteX5" fmla="*/ 684683 w 959746"/>
              <a:gd name="connsiteY5" fmla="*/ 66907 h 2386361"/>
              <a:gd name="connsiteX6" fmla="*/ 662380 w 959746"/>
              <a:gd name="connsiteY6" fmla="*/ 74342 h 2386361"/>
              <a:gd name="connsiteX7" fmla="*/ 632644 w 959746"/>
              <a:gd name="connsiteY7" fmla="*/ 89210 h 2386361"/>
              <a:gd name="connsiteX8" fmla="*/ 595473 w 959746"/>
              <a:gd name="connsiteY8" fmla="*/ 96644 h 2386361"/>
              <a:gd name="connsiteX9" fmla="*/ 573171 w 959746"/>
              <a:gd name="connsiteY9" fmla="*/ 111512 h 2386361"/>
              <a:gd name="connsiteX10" fmla="*/ 550868 w 959746"/>
              <a:gd name="connsiteY10" fmla="*/ 118946 h 2386361"/>
              <a:gd name="connsiteX11" fmla="*/ 528566 w 959746"/>
              <a:gd name="connsiteY11" fmla="*/ 141249 h 2386361"/>
              <a:gd name="connsiteX12" fmla="*/ 506263 w 959746"/>
              <a:gd name="connsiteY12" fmla="*/ 156117 h 2386361"/>
              <a:gd name="connsiteX13" fmla="*/ 483961 w 959746"/>
              <a:gd name="connsiteY13" fmla="*/ 178420 h 2386361"/>
              <a:gd name="connsiteX14" fmla="*/ 454224 w 959746"/>
              <a:gd name="connsiteY14" fmla="*/ 200722 h 2386361"/>
              <a:gd name="connsiteX15" fmla="*/ 417054 w 959746"/>
              <a:gd name="connsiteY15" fmla="*/ 223024 h 2386361"/>
              <a:gd name="connsiteX16" fmla="*/ 365015 w 959746"/>
              <a:gd name="connsiteY16" fmla="*/ 275064 h 2386361"/>
              <a:gd name="connsiteX17" fmla="*/ 305541 w 959746"/>
              <a:gd name="connsiteY17" fmla="*/ 334537 h 2386361"/>
              <a:gd name="connsiteX18" fmla="*/ 260937 w 959746"/>
              <a:gd name="connsiteY18" fmla="*/ 379142 h 2386361"/>
              <a:gd name="connsiteX19" fmla="*/ 208898 w 959746"/>
              <a:gd name="connsiteY19" fmla="*/ 446049 h 2386361"/>
              <a:gd name="connsiteX20" fmla="*/ 171727 w 959746"/>
              <a:gd name="connsiteY20" fmla="*/ 498088 h 2386361"/>
              <a:gd name="connsiteX21" fmla="*/ 164293 w 959746"/>
              <a:gd name="connsiteY21" fmla="*/ 520390 h 2386361"/>
              <a:gd name="connsiteX22" fmla="*/ 127122 w 959746"/>
              <a:gd name="connsiteY22" fmla="*/ 564995 h 2386361"/>
              <a:gd name="connsiteX23" fmla="*/ 119688 w 959746"/>
              <a:gd name="connsiteY23" fmla="*/ 602166 h 2386361"/>
              <a:gd name="connsiteX24" fmla="*/ 82517 w 959746"/>
              <a:gd name="connsiteY24" fmla="*/ 669073 h 2386361"/>
              <a:gd name="connsiteX25" fmla="*/ 75083 w 959746"/>
              <a:gd name="connsiteY25" fmla="*/ 698810 h 2386361"/>
              <a:gd name="connsiteX26" fmla="*/ 60215 w 959746"/>
              <a:gd name="connsiteY26" fmla="*/ 721112 h 2386361"/>
              <a:gd name="connsiteX27" fmla="*/ 37912 w 959746"/>
              <a:gd name="connsiteY27" fmla="*/ 788020 h 2386361"/>
              <a:gd name="connsiteX28" fmla="*/ 30478 w 959746"/>
              <a:gd name="connsiteY28" fmla="*/ 825190 h 2386361"/>
              <a:gd name="connsiteX29" fmla="*/ 15610 w 959746"/>
              <a:gd name="connsiteY29" fmla="*/ 869795 h 2386361"/>
              <a:gd name="connsiteX30" fmla="*/ 8176 w 959746"/>
              <a:gd name="connsiteY30" fmla="*/ 966439 h 2386361"/>
              <a:gd name="connsiteX31" fmla="*/ 23044 w 959746"/>
              <a:gd name="connsiteY31" fmla="*/ 1315844 h 2386361"/>
              <a:gd name="connsiteX32" fmla="*/ 37912 w 959746"/>
              <a:gd name="connsiteY32" fmla="*/ 1367883 h 2386361"/>
              <a:gd name="connsiteX33" fmla="*/ 45346 w 959746"/>
              <a:gd name="connsiteY33" fmla="*/ 1434790 h 2386361"/>
              <a:gd name="connsiteX34" fmla="*/ 60215 w 959746"/>
              <a:gd name="connsiteY34" fmla="*/ 1471961 h 2386361"/>
              <a:gd name="connsiteX35" fmla="*/ 82517 w 959746"/>
              <a:gd name="connsiteY35" fmla="*/ 1538868 h 2386361"/>
              <a:gd name="connsiteX36" fmla="*/ 89951 w 959746"/>
              <a:gd name="connsiteY36" fmla="*/ 1568605 h 2386361"/>
              <a:gd name="connsiteX37" fmla="*/ 104819 w 959746"/>
              <a:gd name="connsiteY37" fmla="*/ 1590907 h 2386361"/>
              <a:gd name="connsiteX38" fmla="*/ 112254 w 959746"/>
              <a:gd name="connsiteY38" fmla="*/ 1613210 h 2386361"/>
              <a:gd name="connsiteX39" fmla="*/ 127122 w 959746"/>
              <a:gd name="connsiteY39" fmla="*/ 1650381 h 2386361"/>
              <a:gd name="connsiteX40" fmla="*/ 149424 w 959746"/>
              <a:gd name="connsiteY40" fmla="*/ 1694985 h 2386361"/>
              <a:gd name="connsiteX41" fmla="*/ 156859 w 959746"/>
              <a:gd name="connsiteY41" fmla="*/ 1717288 h 2386361"/>
              <a:gd name="connsiteX42" fmla="*/ 194029 w 959746"/>
              <a:gd name="connsiteY42" fmla="*/ 1784195 h 2386361"/>
              <a:gd name="connsiteX43" fmla="*/ 201463 w 959746"/>
              <a:gd name="connsiteY43" fmla="*/ 1806498 h 2386361"/>
              <a:gd name="connsiteX44" fmla="*/ 238634 w 959746"/>
              <a:gd name="connsiteY44" fmla="*/ 1851103 h 2386361"/>
              <a:gd name="connsiteX45" fmla="*/ 260937 w 959746"/>
              <a:gd name="connsiteY45" fmla="*/ 1895707 h 2386361"/>
              <a:gd name="connsiteX46" fmla="*/ 268371 w 959746"/>
              <a:gd name="connsiteY46" fmla="*/ 1918010 h 2386361"/>
              <a:gd name="connsiteX47" fmla="*/ 290673 w 959746"/>
              <a:gd name="connsiteY47" fmla="*/ 1940312 h 2386361"/>
              <a:gd name="connsiteX48" fmla="*/ 327844 w 959746"/>
              <a:gd name="connsiteY48" fmla="*/ 1984917 h 2386361"/>
              <a:gd name="connsiteX49" fmla="*/ 379883 w 959746"/>
              <a:gd name="connsiteY49" fmla="*/ 2051824 h 2386361"/>
              <a:gd name="connsiteX50" fmla="*/ 402185 w 959746"/>
              <a:gd name="connsiteY50" fmla="*/ 2074127 h 2386361"/>
              <a:gd name="connsiteX51" fmla="*/ 417054 w 959746"/>
              <a:gd name="connsiteY51" fmla="*/ 2096429 h 2386361"/>
              <a:gd name="connsiteX52" fmla="*/ 469093 w 959746"/>
              <a:gd name="connsiteY52" fmla="*/ 2148468 h 2386361"/>
              <a:gd name="connsiteX53" fmla="*/ 483961 w 959746"/>
              <a:gd name="connsiteY53" fmla="*/ 2163337 h 2386361"/>
              <a:gd name="connsiteX54" fmla="*/ 506263 w 959746"/>
              <a:gd name="connsiteY54" fmla="*/ 2170771 h 2386361"/>
              <a:gd name="connsiteX55" fmla="*/ 550868 w 959746"/>
              <a:gd name="connsiteY55" fmla="*/ 2215376 h 2386361"/>
              <a:gd name="connsiteX56" fmla="*/ 573171 w 959746"/>
              <a:gd name="connsiteY56" fmla="*/ 2230244 h 2386361"/>
              <a:gd name="connsiteX57" fmla="*/ 595473 w 959746"/>
              <a:gd name="connsiteY57" fmla="*/ 2252546 h 2386361"/>
              <a:gd name="connsiteX58" fmla="*/ 617776 w 959746"/>
              <a:gd name="connsiteY58" fmla="*/ 2259981 h 2386361"/>
              <a:gd name="connsiteX59" fmla="*/ 662380 w 959746"/>
              <a:gd name="connsiteY59" fmla="*/ 2282283 h 2386361"/>
              <a:gd name="connsiteX60" fmla="*/ 684683 w 959746"/>
              <a:gd name="connsiteY60" fmla="*/ 2304585 h 2386361"/>
              <a:gd name="connsiteX61" fmla="*/ 736722 w 959746"/>
              <a:gd name="connsiteY61" fmla="*/ 2326888 h 2386361"/>
              <a:gd name="connsiteX62" fmla="*/ 759024 w 959746"/>
              <a:gd name="connsiteY62" fmla="*/ 2341756 h 2386361"/>
              <a:gd name="connsiteX63" fmla="*/ 863102 w 959746"/>
              <a:gd name="connsiteY63" fmla="*/ 2371493 h 2386361"/>
              <a:gd name="connsiteX64" fmla="*/ 930010 w 959746"/>
              <a:gd name="connsiteY64" fmla="*/ 2386361 h 238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959746" h="2386361">
                <a:moveTo>
                  <a:pt x="959746" y="0"/>
                </a:moveTo>
                <a:cubicBezTo>
                  <a:pt x="934966" y="2478"/>
                  <a:pt x="909930" y="3106"/>
                  <a:pt x="885405" y="7434"/>
                </a:cubicBezTo>
                <a:cubicBezTo>
                  <a:pt x="867639" y="10569"/>
                  <a:pt x="850945" y="18246"/>
                  <a:pt x="833366" y="22303"/>
                </a:cubicBezTo>
                <a:cubicBezTo>
                  <a:pt x="818679" y="25692"/>
                  <a:pt x="803629" y="27259"/>
                  <a:pt x="788761" y="29737"/>
                </a:cubicBezTo>
                <a:cubicBezTo>
                  <a:pt x="672416" y="76274"/>
                  <a:pt x="817891" y="20027"/>
                  <a:pt x="721854" y="52039"/>
                </a:cubicBezTo>
                <a:cubicBezTo>
                  <a:pt x="709194" y="56259"/>
                  <a:pt x="697178" y="62221"/>
                  <a:pt x="684683" y="66907"/>
                </a:cubicBezTo>
                <a:cubicBezTo>
                  <a:pt x="677345" y="69659"/>
                  <a:pt x="669583" y="71255"/>
                  <a:pt x="662380" y="74342"/>
                </a:cubicBezTo>
                <a:cubicBezTo>
                  <a:pt x="652194" y="78707"/>
                  <a:pt x="643157" y="85706"/>
                  <a:pt x="632644" y="89210"/>
                </a:cubicBezTo>
                <a:cubicBezTo>
                  <a:pt x="620657" y="93206"/>
                  <a:pt x="607863" y="94166"/>
                  <a:pt x="595473" y="96644"/>
                </a:cubicBezTo>
                <a:cubicBezTo>
                  <a:pt x="588039" y="101600"/>
                  <a:pt x="581162" y="107516"/>
                  <a:pt x="573171" y="111512"/>
                </a:cubicBezTo>
                <a:cubicBezTo>
                  <a:pt x="566162" y="115016"/>
                  <a:pt x="557388" y="114599"/>
                  <a:pt x="550868" y="118946"/>
                </a:cubicBezTo>
                <a:cubicBezTo>
                  <a:pt x="542120" y="124778"/>
                  <a:pt x="536643" y="134518"/>
                  <a:pt x="528566" y="141249"/>
                </a:cubicBezTo>
                <a:cubicBezTo>
                  <a:pt x="521702" y="146969"/>
                  <a:pt x="513127" y="150397"/>
                  <a:pt x="506263" y="156117"/>
                </a:cubicBezTo>
                <a:cubicBezTo>
                  <a:pt x="498186" y="162848"/>
                  <a:pt x="491943" y="171578"/>
                  <a:pt x="483961" y="178420"/>
                </a:cubicBezTo>
                <a:cubicBezTo>
                  <a:pt x="474554" y="186483"/>
                  <a:pt x="464533" y="193849"/>
                  <a:pt x="454224" y="200722"/>
                </a:cubicBezTo>
                <a:cubicBezTo>
                  <a:pt x="442202" y="208737"/>
                  <a:pt x="428154" y="213774"/>
                  <a:pt x="417054" y="223024"/>
                </a:cubicBezTo>
                <a:cubicBezTo>
                  <a:pt x="398208" y="238729"/>
                  <a:pt x="385427" y="261457"/>
                  <a:pt x="365015" y="275064"/>
                </a:cubicBezTo>
                <a:cubicBezTo>
                  <a:pt x="321518" y="304061"/>
                  <a:pt x="359458" y="275718"/>
                  <a:pt x="305541" y="334537"/>
                </a:cubicBezTo>
                <a:cubicBezTo>
                  <a:pt x="291333" y="350037"/>
                  <a:pt x="260937" y="379142"/>
                  <a:pt x="260937" y="379142"/>
                </a:cubicBezTo>
                <a:cubicBezTo>
                  <a:pt x="240623" y="440076"/>
                  <a:pt x="275757" y="345767"/>
                  <a:pt x="208898" y="446049"/>
                </a:cubicBezTo>
                <a:cubicBezTo>
                  <a:pt x="187156" y="478660"/>
                  <a:pt x="199390" y="461203"/>
                  <a:pt x="171727" y="498088"/>
                </a:cubicBezTo>
                <a:cubicBezTo>
                  <a:pt x="169249" y="505522"/>
                  <a:pt x="167797" y="513381"/>
                  <a:pt x="164293" y="520390"/>
                </a:cubicBezTo>
                <a:cubicBezTo>
                  <a:pt x="153943" y="541090"/>
                  <a:pt x="143563" y="548554"/>
                  <a:pt x="127122" y="564995"/>
                </a:cubicBezTo>
                <a:cubicBezTo>
                  <a:pt x="124644" y="577385"/>
                  <a:pt x="124006" y="590291"/>
                  <a:pt x="119688" y="602166"/>
                </a:cubicBezTo>
                <a:cubicBezTo>
                  <a:pt x="109169" y="631092"/>
                  <a:pt x="98125" y="645661"/>
                  <a:pt x="82517" y="669073"/>
                </a:cubicBezTo>
                <a:cubicBezTo>
                  <a:pt x="80039" y="678985"/>
                  <a:pt x="79108" y="689419"/>
                  <a:pt x="75083" y="698810"/>
                </a:cubicBezTo>
                <a:cubicBezTo>
                  <a:pt x="71564" y="707022"/>
                  <a:pt x="63352" y="712746"/>
                  <a:pt x="60215" y="721112"/>
                </a:cubicBezTo>
                <a:cubicBezTo>
                  <a:pt x="16976" y="836414"/>
                  <a:pt x="87927" y="687987"/>
                  <a:pt x="37912" y="788020"/>
                </a:cubicBezTo>
                <a:cubicBezTo>
                  <a:pt x="35434" y="800410"/>
                  <a:pt x="33803" y="813000"/>
                  <a:pt x="30478" y="825190"/>
                </a:cubicBezTo>
                <a:cubicBezTo>
                  <a:pt x="26354" y="840310"/>
                  <a:pt x="18054" y="854314"/>
                  <a:pt x="15610" y="869795"/>
                </a:cubicBezTo>
                <a:cubicBezTo>
                  <a:pt x="10571" y="901709"/>
                  <a:pt x="10654" y="934224"/>
                  <a:pt x="8176" y="966439"/>
                </a:cubicBezTo>
                <a:cubicBezTo>
                  <a:pt x="8579" y="982954"/>
                  <a:pt x="0" y="1215984"/>
                  <a:pt x="23044" y="1315844"/>
                </a:cubicBezTo>
                <a:cubicBezTo>
                  <a:pt x="27100" y="1333422"/>
                  <a:pt x="32956" y="1350537"/>
                  <a:pt x="37912" y="1367883"/>
                </a:cubicBezTo>
                <a:cubicBezTo>
                  <a:pt x="40390" y="1390185"/>
                  <a:pt x="40644" y="1412849"/>
                  <a:pt x="45346" y="1434790"/>
                </a:cubicBezTo>
                <a:cubicBezTo>
                  <a:pt x="48142" y="1447839"/>
                  <a:pt x="55727" y="1459394"/>
                  <a:pt x="60215" y="1471961"/>
                </a:cubicBezTo>
                <a:cubicBezTo>
                  <a:pt x="68122" y="1494100"/>
                  <a:pt x="76815" y="1516061"/>
                  <a:pt x="82517" y="1538868"/>
                </a:cubicBezTo>
                <a:cubicBezTo>
                  <a:pt x="84995" y="1548780"/>
                  <a:pt x="85926" y="1559214"/>
                  <a:pt x="89951" y="1568605"/>
                </a:cubicBezTo>
                <a:cubicBezTo>
                  <a:pt x="93470" y="1576817"/>
                  <a:pt x="100823" y="1582916"/>
                  <a:pt x="104819" y="1590907"/>
                </a:cubicBezTo>
                <a:cubicBezTo>
                  <a:pt x="108324" y="1597916"/>
                  <a:pt x="109502" y="1605872"/>
                  <a:pt x="112254" y="1613210"/>
                </a:cubicBezTo>
                <a:cubicBezTo>
                  <a:pt x="116940" y="1625705"/>
                  <a:pt x="121600" y="1638232"/>
                  <a:pt x="127122" y="1650381"/>
                </a:cubicBezTo>
                <a:cubicBezTo>
                  <a:pt x="134001" y="1665514"/>
                  <a:pt x="142673" y="1679795"/>
                  <a:pt x="149424" y="1694985"/>
                </a:cubicBezTo>
                <a:cubicBezTo>
                  <a:pt x="152607" y="1702146"/>
                  <a:pt x="153676" y="1710127"/>
                  <a:pt x="156859" y="1717288"/>
                </a:cubicBezTo>
                <a:cubicBezTo>
                  <a:pt x="174392" y="1756738"/>
                  <a:pt x="174651" y="1755127"/>
                  <a:pt x="194029" y="1784195"/>
                </a:cubicBezTo>
                <a:cubicBezTo>
                  <a:pt x="196507" y="1791629"/>
                  <a:pt x="197575" y="1799694"/>
                  <a:pt x="201463" y="1806498"/>
                </a:cubicBezTo>
                <a:cubicBezTo>
                  <a:pt x="213242" y="1827110"/>
                  <a:pt x="223338" y="1835806"/>
                  <a:pt x="238634" y="1851103"/>
                </a:cubicBezTo>
                <a:cubicBezTo>
                  <a:pt x="257321" y="1907163"/>
                  <a:pt x="232113" y="1838059"/>
                  <a:pt x="260937" y="1895707"/>
                </a:cubicBezTo>
                <a:cubicBezTo>
                  <a:pt x="264442" y="1902716"/>
                  <a:pt x="264024" y="1911490"/>
                  <a:pt x="268371" y="1918010"/>
                </a:cubicBezTo>
                <a:cubicBezTo>
                  <a:pt x="274203" y="1926758"/>
                  <a:pt x="283943" y="1932235"/>
                  <a:pt x="290673" y="1940312"/>
                </a:cubicBezTo>
                <a:cubicBezTo>
                  <a:pt x="342415" y="2002404"/>
                  <a:pt x="262696" y="1919772"/>
                  <a:pt x="327844" y="1984917"/>
                </a:cubicBezTo>
                <a:cubicBezTo>
                  <a:pt x="341927" y="2027168"/>
                  <a:pt x="329736" y="2001677"/>
                  <a:pt x="379883" y="2051824"/>
                </a:cubicBezTo>
                <a:cubicBezTo>
                  <a:pt x="387317" y="2059258"/>
                  <a:pt x="396353" y="2065379"/>
                  <a:pt x="402185" y="2074127"/>
                </a:cubicBezTo>
                <a:cubicBezTo>
                  <a:pt x="407141" y="2081561"/>
                  <a:pt x="411077" y="2089788"/>
                  <a:pt x="417054" y="2096429"/>
                </a:cubicBezTo>
                <a:cubicBezTo>
                  <a:pt x="433465" y="2114663"/>
                  <a:pt x="451747" y="2131122"/>
                  <a:pt x="469093" y="2148468"/>
                </a:cubicBezTo>
                <a:cubicBezTo>
                  <a:pt x="474049" y="2153424"/>
                  <a:pt x="477312" y="2161121"/>
                  <a:pt x="483961" y="2163337"/>
                </a:cubicBezTo>
                <a:lnTo>
                  <a:pt x="506263" y="2170771"/>
                </a:lnTo>
                <a:cubicBezTo>
                  <a:pt x="521131" y="2185639"/>
                  <a:pt x="533372" y="2203713"/>
                  <a:pt x="550868" y="2215376"/>
                </a:cubicBezTo>
                <a:cubicBezTo>
                  <a:pt x="558302" y="2220332"/>
                  <a:pt x="566307" y="2224524"/>
                  <a:pt x="573171" y="2230244"/>
                </a:cubicBezTo>
                <a:cubicBezTo>
                  <a:pt x="581248" y="2236974"/>
                  <a:pt x="586725" y="2246714"/>
                  <a:pt x="595473" y="2252546"/>
                </a:cubicBezTo>
                <a:cubicBezTo>
                  <a:pt x="601993" y="2256893"/>
                  <a:pt x="610767" y="2256476"/>
                  <a:pt x="617776" y="2259981"/>
                </a:cubicBezTo>
                <a:cubicBezTo>
                  <a:pt x="675416" y="2288802"/>
                  <a:pt x="606327" y="2263599"/>
                  <a:pt x="662380" y="2282283"/>
                </a:cubicBezTo>
                <a:cubicBezTo>
                  <a:pt x="669814" y="2289717"/>
                  <a:pt x="676128" y="2298474"/>
                  <a:pt x="684683" y="2304585"/>
                </a:cubicBezTo>
                <a:cubicBezTo>
                  <a:pt x="700763" y="2316071"/>
                  <a:pt x="718518" y="2320820"/>
                  <a:pt x="736722" y="2326888"/>
                </a:cubicBezTo>
                <a:cubicBezTo>
                  <a:pt x="744156" y="2331844"/>
                  <a:pt x="750777" y="2338320"/>
                  <a:pt x="759024" y="2341756"/>
                </a:cubicBezTo>
                <a:cubicBezTo>
                  <a:pt x="813342" y="2364389"/>
                  <a:pt x="816089" y="2361419"/>
                  <a:pt x="863102" y="2371493"/>
                </a:cubicBezTo>
                <a:lnTo>
                  <a:pt x="930010" y="2386361"/>
                </a:lnTo>
              </a:path>
            </a:pathLst>
          </a:cu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 bwMode="auto">
          <a:xfrm rot="10800000" flipV="1">
            <a:off x="2857488" y="2357430"/>
            <a:ext cx="2143140" cy="85725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Oval 30"/>
          <p:cNvSpPr/>
          <p:nvPr/>
        </p:nvSpPr>
        <p:spPr bwMode="auto">
          <a:xfrm>
            <a:off x="3643306" y="5357826"/>
            <a:ext cx="1571636" cy="428628"/>
          </a:xfrm>
          <a:prstGeom prst="ellipse">
            <a:avLst/>
          </a:prstGeom>
          <a:noFill/>
          <a:ln w="28575" cap="flat" cmpd="sng" algn="ctr">
            <a:solidFill>
              <a:srgbClr val="FF0000">
                <a:alpha val="63137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 animBg="1"/>
      <p:bldP spid="26" grpId="0" animBg="1"/>
      <p:bldP spid="27" grpId="0" animBg="1"/>
      <p:bldP spid="31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5238750"/>
          </a:xfrm>
        </p:spPr>
        <p:txBody>
          <a:bodyPr/>
          <a:lstStyle/>
          <a:p>
            <a:r>
              <a:rPr lang="sv-SE" sz="8500" smtClean="0"/>
              <a:t>Agile contracts</a:t>
            </a:r>
            <a:endParaRPr lang="sv-SE" sz="8500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 bwMode="auto">
          <a:xfrm>
            <a:off x="5105400" y="4495800"/>
            <a:ext cx="3962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19D7B6-BF25-49CD-B912-5D7A8D3CB510}" type="slidenum">
              <a:rPr kumimoji="0" lang="en-US" sz="16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166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AutoShape 176"/>
          <p:cNvSpPr>
            <a:spLocks noChangeArrowheads="1"/>
          </p:cNvSpPr>
          <p:nvPr/>
        </p:nvSpPr>
        <p:spPr bwMode="auto">
          <a:xfrm>
            <a:off x="5943600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655320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sv-SE" sz="1400" smtClean="0"/>
              <a:t>Henrik Kniberg</a:t>
            </a:r>
          </a:p>
        </p:txBody>
      </p:sp>
      <p:sp>
        <p:nvSpPr>
          <p:cNvPr id="30726" name="AutoShape 108"/>
          <p:cNvSpPr>
            <a:spLocks noChangeArrowheads="1"/>
          </p:cNvSpPr>
          <p:nvPr/>
        </p:nvSpPr>
        <p:spPr bwMode="auto">
          <a:xfrm>
            <a:off x="5978517" y="1000125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C</a:t>
            </a:r>
          </a:p>
        </p:txBody>
      </p:sp>
      <p:sp>
        <p:nvSpPr>
          <p:cNvPr id="30727" name="AutoShape 109"/>
          <p:cNvSpPr>
            <a:spLocks noChangeArrowheads="1"/>
          </p:cNvSpPr>
          <p:nvPr/>
        </p:nvSpPr>
        <p:spPr bwMode="auto">
          <a:xfrm>
            <a:off x="6196005" y="1000125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D</a:t>
            </a:r>
          </a:p>
        </p:txBody>
      </p:sp>
      <p:sp>
        <p:nvSpPr>
          <p:cNvPr id="307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smtClean="0"/>
              <a:t>Timeboxing</a:t>
            </a:r>
          </a:p>
        </p:txBody>
      </p:sp>
      <p:sp>
        <p:nvSpPr>
          <p:cNvPr id="30729" name="AutoShape 23"/>
          <p:cNvSpPr>
            <a:spLocks noChangeArrowheads="1"/>
          </p:cNvSpPr>
          <p:nvPr/>
        </p:nvSpPr>
        <p:spPr bwMode="auto">
          <a:xfrm>
            <a:off x="5980105" y="768350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sp>
        <p:nvSpPr>
          <p:cNvPr id="30730" name="Text Box 27"/>
          <p:cNvSpPr txBox="1">
            <a:spLocks noChangeArrowheads="1"/>
          </p:cNvSpPr>
          <p:nvPr/>
        </p:nvSpPr>
        <p:spPr bwMode="auto">
          <a:xfrm>
            <a:off x="142844" y="952500"/>
            <a:ext cx="61427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/>
              <a:t>Plan</a:t>
            </a:r>
            <a:endParaRPr lang="sv-SE" sz="1800"/>
          </a:p>
        </p:txBody>
      </p:sp>
      <p:sp>
        <p:nvSpPr>
          <p:cNvPr id="306216" name="Text Box 40"/>
          <p:cNvSpPr txBox="1">
            <a:spLocks noChangeArrowheads="1"/>
          </p:cNvSpPr>
          <p:nvPr/>
        </p:nvSpPr>
        <p:spPr bwMode="auto">
          <a:xfrm>
            <a:off x="74169" y="2097640"/>
            <a:ext cx="215225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/>
              <a:t>Traditional scenario</a:t>
            </a:r>
          </a:p>
        </p:txBody>
      </p:sp>
      <p:sp>
        <p:nvSpPr>
          <p:cNvPr id="306228" name="Text Box 52"/>
          <p:cNvSpPr txBox="1">
            <a:spLocks noChangeArrowheads="1"/>
          </p:cNvSpPr>
          <p:nvPr/>
        </p:nvSpPr>
        <p:spPr bwMode="auto">
          <a:xfrm>
            <a:off x="71406" y="3967170"/>
            <a:ext cx="159235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v-SE" sz="1800" smtClean="0"/>
              <a:t>Agile scenario</a:t>
            </a:r>
            <a:endParaRPr lang="sv-SE" sz="1800"/>
          </a:p>
        </p:txBody>
      </p:sp>
      <p:grpSp>
        <p:nvGrpSpPr>
          <p:cNvPr id="2" name="Group 94"/>
          <p:cNvGrpSpPr>
            <a:grpSpLocks/>
          </p:cNvGrpSpPr>
          <p:nvPr/>
        </p:nvGrpSpPr>
        <p:grpSpPr bwMode="auto">
          <a:xfrm>
            <a:off x="3500430" y="1527175"/>
            <a:ext cx="700087" cy="296863"/>
            <a:chOff x="3515" y="1248"/>
            <a:chExt cx="441" cy="187"/>
          </a:xfrm>
        </p:grpSpPr>
        <p:sp>
          <p:nvSpPr>
            <p:cNvPr id="30809" name="Rectangle 79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10" name="Text Box 80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1</a:t>
              </a:r>
            </a:p>
          </p:txBody>
        </p:sp>
      </p:grpSp>
      <p:sp>
        <p:nvSpPr>
          <p:cNvPr id="30734" name="Line 83"/>
          <p:cNvSpPr>
            <a:spLocks noChangeShapeType="1"/>
          </p:cNvSpPr>
          <p:nvPr/>
        </p:nvSpPr>
        <p:spPr bwMode="auto">
          <a:xfrm>
            <a:off x="3500430" y="1311275"/>
            <a:ext cx="0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grpSp>
        <p:nvGrpSpPr>
          <p:cNvPr id="3" name="Group 98"/>
          <p:cNvGrpSpPr>
            <a:grpSpLocks/>
          </p:cNvGrpSpPr>
          <p:nvPr/>
        </p:nvGrpSpPr>
        <p:grpSpPr bwMode="auto">
          <a:xfrm>
            <a:off x="4148130" y="1527175"/>
            <a:ext cx="700087" cy="296863"/>
            <a:chOff x="3515" y="1248"/>
            <a:chExt cx="441" cy="187"/>
          </a:xfrm>
        </p:grpSpPr>
        <p:sp>
          <p:nvSpPr>
            <p:cNvPr id="30807" name="Rectangle 99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8" name="Text Box 100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2</a:t>
              </a:r>
            </a:p>
          </p:txBody>
        </p:sp>
      </p:grp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4794242" y="1527175"/>
            <a:ext cx="700088" cy="296863"/>
            <a:chOff x="3515" y="1248"/>
            <a:chExt cx="441" cy="187"/>
          </a:xfrm>
        </p:grpSpPr>
        <p:sp>
          <p:nvSpPr>
            <p:cNvPr id="30805" name="Rectangle 102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6" name="Text Box 103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3</a:t>
              </a:r>
            </a:p>
          </p:txBody>
        </p:sp>
      </p:grpSp>
      <p:grpSp>
        <p:nvGrpSpPr>
          <p:cNvPr id="5" name="Group 104"/>
          <p:cNvGrpSpPr>
            <a:grpSpLocks/>
          </p:cNvGrpSpPr>
          <p:nvPr/>
        </p:nvGrpSpPr>
        <p:grpSpPr bwMode="auto">
          <a:xfrm>
            <a:off x="5441942" y="1527175"/>
            <a:ext cx="700088" cy="296863"/>
            <a:chOff x="3515" y="1248"/>
            <a:chExt cx="441" cy="187"/>
          </a:xfrm>
        </p:grpSpPr>
        <p:sp>
          <p:nvSpPr>
            <p:cNvPr id="30803" name="Rectangle 105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4" name="Text Box 106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4</a:t>
              </a:r>
            </a:p>
          </p:txBody>
        </p:sp>
      </p:grpSp>
      <p:sp>
        <p:nvSpPr>
          <p:cNvPr id="30738" name="AutoShape 107"/>
          <p:cNvSpPr>
            <a:spLocks noChangeArrowheads="1"/>
          </p:cNvSpPr>
          <p:nvPr/>
        </p:nvSpPr>
        <p:spPr bwMode="auto">
          <a:xfrm>
            <a:off x="6197592" y="768350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sp>
        <p:nvSpPr>
          <p:cNvPr id="30739" name="Line 110"/>
          <p:cNvSpPr>
            <a:spLocks noChangeShapeType="1"/>
          </p:cNvSpPr>
          <p:nvPr/>
        </p:nvSpPr>
        <p:spPr bwMode="auto">
          <a:xfrm>
            <a:off x="6084880" y="1319213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287" name="AutoShape 111"/>
          <p:cNvSpPr>
            <a:spLocks noChangeArrowheads="1"/>
          </p:cNvSpPr>
          <p:nvPr/>
        </p:nvSpPr>
        <p:spPr bwMode="auto">
          <a:xfrm>
            <a:off x="8621724" y="2463800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C</a:t>
            </a:r>
          </a:p>
        </p:txBody>
      </p:sp>
      <p:sp>
        <p:nvSpPr>
          <p:cNvPr id="306288" name="AutoShape 112"/>
          <p:cNvSpPr>
            <a:spLocks noChangeArrowheads="1"/>
          </p:cNvSpPr>
          <p:nvPr/>
        </p:nvSpPr>
        <p:spPr bwMode="auto">
          <a:xfrm>
            <a:off x="8839211" y="2463800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D</a:t>
            </a:r>
          </a:p>
        </p:txBody>
      </p:sp>
      <p:sp>
        <p:nvSpPr>
          <p:cNvPr id="306289" name="AutoShape 113"/>
          <p:cNvSpPr>
            <a:spLocks noChangeArrowheads="1"/>
          </p:cNvSpPr>
          <p:nvPr/>
        </p:nvSpPr>
        <p:spPr bwMode="auto">
          <a:xfrm>
            <a:off x="8623311" y="2232025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grpSp>
        <p:nvGrpSpPr>
          <p:cNvPr id="6" name="Group 114"/>
          <p:cNvGrpSpPr>
            <a:grpSpLocks/>
          </p:cNvGrpSpPr>
          <p:nvPr/>
        </p:nvGrpSpPr>
        <p:grpSpPr bwMode="auto">
          <a:xfrm>
            <a:off x="3513149" y="3040063"/>
            <a:ext cx="700087" cy="296862"/>
            <a:chOff x="3515" y="1248"/>
            <a:chExt cx="441" cy="187"/>
          </a:xfrm>
        </p:grpSpPr>
        <p:sp>
          <p:nvSpPr>
            <p:cNvPr id="30801" name="Rectangle 115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2" name="Text Box 116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1</a:t>
              </a:r>
            </a:p>
          </p:txBody>
        </p:sp>
      </p:grpSp>
      <p:sp>
        <p:nvSpPr>
          <p:cNvPr id="306293" name="Line 117"/>
          <p:cNvSpPr>
            <a:spLocks noChangeShapeType="1"/>
          </p:cNvSpPr>
          <p:nvPr/>
        </p:nvSpPr>
        <p:spPr bwMode="auto">
          <a:xfrm>
            <a:off x="3513149" y="2824163"/>
            <a:ext cx="0" cy="503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grpSp>
        <p:nvGrpSpPr>
          <p:cNvPr id="7" name="Group 118"/>
          <p:cNvGrpSpPr>
            <a:grpSpLocks/>
          </p:cNvGrpSpPr>
          <p:nvPr/>
        </p:nvGrpSpPr>
        <p:grpSpPr bwMode="auto">
          <a:xfrm>
            <a:off x="4160849" y="3040063"/>
            <a:ext cx="700087" cy="296862"/>
            <a:chOff x="3515" y="1248"/>
            <a:chExt cx="441" cy="187"/>
          </a:xfrm>
        </p:grpSpPr>
        <p:sp>
          <p:nvSpPr>
            <p:cNvPr id="30799" name="Rectangle 119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800" name="Text Box 120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2</a:t>
              </a:r>
            </a:p>
          </p:txBody>
        </p:sp>
      </p:grpSp>
      <p:grpSp>
        <p:nvGrpSpPr>
          <p:cNvPr id="8" name="Group 121"/>
          <p:cNvGrpSpPr>
            <a:grpSpLocks/>
          </p:cNvGrpSpPr>
          <p:nvPr/>
        </p:nvGrpSpPr>
        <p:grpSpPr bwMode="auto">
          <a:xfrm>
            <a:off x="4806961" y="3040063"/>
            <a:ext cx="700088" cy="296862"/>
            <a:chOff x="3515" y="1248"/>
            <a:chExt cx="441" cy="187"/>
          </a:xfrm>
        </p:grpSpPr>
        <p:sp>
          <p:nvSpPr>
            <p:cNvPr id="30797" name="Rectangle 122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8" name="Text Box 123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3</a:t>
              </a:r>
            </a:p>
          </p:txBody>
        </p:sp>
      </p:grpSp>
      <p:grpSp>
        <p:nvGrpSpPr>
          <p:cNvPr id="9" name="Group 124"/>
          <p:cNvGrpSpPr>
            <a:grpSpLocks/>
          </p:cNvGrpSpPr>
          <p:nvPr/>
        </p:nvGrpSpPr>
        <p:grpSpPr bwMode="auto">
          <a:xfrm>
            <a:off x="5454661" y="3040063"/>
            <a:ext cx="700088" cy="296862"/>
            <a:chOff x="3515" y="1248"/>
            <a:chExt cx="441" cy="187"/>
          </a:xfrm>
        </p:grpSpPr>
        <p:sp>
          <p:nvSpPr>
            <p:cNvPr id="30795" name="Rectangle 125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6" name="Text Box 126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4</a:t>
              </a:r>
            </a:p>
          </p:txBody>
        </p:sp>
      </p:grpSp>
      <p:sp>
        <p:nvSpPr>
          <p:cNvPr id="306303" name="AutoShape 127"/>
          <p:cNvSpPr>
            <a:spLocks noChangeArrowheads="1"/>
          </p:cNvSpPr>
          <p:nvPr/>
        </p:nvSpPr>
        <p:spPr bwMode="auto">
          <a:xfrm>
            <a:off x="8840799" y="2232025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grpSp>
        <p:nvGrpSpPr>
          <p:cNvPr id="10" name="Group 129"/>
          <p:cNvGrpSpPr>
            <a:grpSpLocks/>
          </p:cNvGrpSpPr>
          <p:nvPr/>
        </p:nvGrpSpPr>
        <p:grpSpPr bwMode="auto">
          <a:xfrm>
            <a:off x="6096011" y="3040063"/>
            <a:ext cx="700088" cy="296862"/>
            <a:chOff x="3515" y="1248"/>
            <a:chExt cx="441" cy="187"/>
          </a:xfrm>
        </p:grpSpPr>
        <p:sp>
          <p:nvSpPr>
            <p:cNvPr id="30793" name="Rectangle 130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4" name="Text Box 131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5</a:t>
              </a:r>
            </a:p>
          </p:txBody>
        </p:sp>
      </p:grpSp>
      <p:grpSp>
        <p:nvGrpSpPr>
          <p:cNvPr id="11" name="Group 133"/>
          <p:cNvGrpSpPr>
            <a:grpSpLocks/>
          </p:cNvGrpSpPr>
          <p:nvPr/>
        </p:nvGrpSpPr>
        <p:grpSpPr bwMode="auto">
          <a:xfrm>
            <a:off x="6743711" y="3040063"/>
            <a:ext cx="700088" cy="296862"/>
            <a:chOff x="3515" y="1248"/>
            <a:chExt cx="441" cy="187"/>
          </a:xfrm>
        </p:grpSpPr>
        <p:sp>
          <p:nvSpPr>
            <p:cNvPr id="30791" name="Rectangle 134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2" name="Text Box 135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6</a:t>
              </a:r>
            </a:p>
          </p:txBody>
        </p:sp>
      </p:grpSp>
      <p:grpSp>
        <p:nvGrpSpPr>
          <p:cNvPr id="12" name="Group 136"/>
          <p:cNvGrpSpPr>
            <a:grpSpLocks/>
          </p:cNvGrpSpPr>
          <p:nvPr/>
        </p:nvGrpSpPr>
        <p:grpSpPr bwMode="auto">
          <a:xfrm>
            <a:off x="7389824" y="3040063"/>
            <a:ext cx="700087" cy="296862"/>
            <a:chOff x="3515" y="1248"/>
            <a:chExt cx="441" cy="187"/>
          </a:xfrm>
        </p:grpSpPr>
        <p:sp>
          <p:nvSpPr>
            <p:cNvPr id="30789" name="Rectangle 137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90" name="Text Box 138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7</a:t>
              </a:r>
            </a:p>
          </p:txBody>
        </p:sp>
      </p:grpSp>
      <p:grpSp>
        <p:nvGrpSpPr>
          <p:cNvPr id="13" name="Group 139"/>
          <p:cNvGrpSpPr>
            <a:grpSpLocks/>
          </p:cNvGrpSpPr>
          <p:nvPr/>
        </p:nvGrpSpPr>
        <p:grpSpPr bwMode="auto">
          <a:xfrm>
            <a:off x="8037524" y="3040063"/>
            <a:ext cx="700087" cy="296862"/>
            <a:chOff x="3515" y="1248"/>
            <a:chExt cx="441" cy="187"/>
          </a:xfrm>
        </p:grpSpPr>
        <p:sp>
          <p:nvSpPr>
            <p:cNvPr id="30787" name="Rectangle 140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8" name="Text Box 141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8</a:t>
              </a:r>
            </a:p>
          </p:txBody>
        </p:sp>
      </p:grpSp>
      <p:sp>
        <p:nvSpPr>
          <p:cNvPr id="306318" name="Line 142"/>
          <p:cNvSpPr>
            <a:spLocks noChangeShapeType="1"/>
          </p:cNvSpPr>
          <p:nvPr/>
        </p:nvSpPr>
        <p:spPr bwMode="auto">
          <a:xfrm>
            <a:off x="8680461" y="2832100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21" name="AutoShape 145"/>
          <p:cNvSpPr>
            <a:spLocks noChangeArrowheads="1"/>
          </p:cNvSpPr>
          <p:nvPr/>
        </p:nvSpPr>
        <p:spPr bwMode="auto">
          <a:xfrm>
            <a:off x="7086600" y="4206875"/>
            <a:ext cx="287338" cy="288925"/>
          </a:xfrm>
          <a:prstGeom prst="cube">
            <a:avLst>
              <a:gd name="adj" fmla="val 25000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grpSp>
        <p:nvGrpSpPr>
          <p:cNvPr id="14" name="Group 146"/>
          <p:cNvGrpSpPr>
            <a:grpSpLocks/>
          </p:cNvGrpSpPr>
          <p:nvPr/>
        </p:nvGrpSpPr>
        <p:grpSpPr bwMode="auto">
          <a:xfrm>
            <a:off x="3513149" y="4846645"/>
            <a:ext cx="700087" cy="296863"/>
            <a:chOff x="3515" y="1248"/>
            <a:chExt cx="441" cy="187"/>
          </a:xfrm>
        </p:grpSpPr>
        <p:sp>
          <p:nvSpPr>
            <p:cNvPr id="30785" name="Rectangle 147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6" name="Text Box 148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1</a:t>
              </a:r>
            </a:p>
          </p:txBody>
        </p:sp>
      </p:grpSp>
      <p:sp>
        <p:nvSpPr>
          <p:cNvPr id="306325" name="Line 149"/>
          <p:cNvSpPr>
            <a:spLocks noChangeShapeType="1"/>
          </p:cNvSpPr>
          <p:nvPr/>
        </p:nvSpPr>
        <p:spPr bwMode="auto">
          <a:xfrm>
            <a:off x="3513149" y="4630745"/>
            <a:ext cx="0" cy="503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grpSp>
        <p:nvGrpSpPr>
          <p:cNvPr id="15" name="Group 150"/>
          <p:cNvGrpSpPr>
            <a:grpSpLocks/>
          </p:cNvGrpSpPr>
          <p:nvPr/>
        </p:nvGrpSpPr>
        <p:grpSpPr bwMode="auto">
          <a:xfrm>
            <a:off x="4160849" y="4846645"/>
            <a:ext cx="700087" cy="296863"/>
            <a:chOff x="3515" y="1248"/>
            <a:chExt cx="441" cy="187"/>
          </a:xfrm>
        </p:grpSpPr>
        <p:sp>
          <p:nvSpPr>
            <p:cNvPr id="30783" name="Rectangle 151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4" name="Text Box 152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2</a:t>
              </a:r>
            </a:p>
          </p:txBody>
        </p:sp>
      </p:grpSp>
      <p:grpSp>
        <p:nvGrpSpPr>
          <p:cNvPr id="16" name="Group 153"/>
          <p:cNvGrpSpPr>
            <a:grpSpLocks/>
          </p:cNvGrpSpPr>
          <p:nvPr/>
        </p:nvGrpSpPr>
        <p:grpSpPr bwMode="auto">
          <a:xfrm>
            <a:off x="4806961" y="4846645"/>
            <a:ext cx="700088" cy="296863"/>
            <a:chOff x="3515" y="1248"/>
            <a:chExt cx="441" cy="187"/>
          </a:xfrm>
        </p:grpSpPr>
        <p:sp>
          <p:nvSpPr>
            <p:cNvPr id="30781" name="Rectangle 154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2" name="Text Box 155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3</a:t>
              </a:r>
            </a:p>
          </p:txBody>
        </p:sp>
      </p:grpSp>
      <p:grpSp>
        <p:nvGrpSpPr>
          <p:cNvPr id="17" name="Group 156"/>
          <p:cNvGrpSpPr>
            <a:grpSpLocks/>
          </p:cNvGrpSpPr>
          <p:nvPr/>
        </p:nvGrpSpPr>
        <p:grpSpPr bwMode="auto">
          <a:xfrm>
            <a:off x="5454661" y="4846645"/>
            <a:ext cx="700088" cy="296863"/>
            <a:chOff x="3515" y="1248"/>
            <a:chExt cx="441" cy="187"/>
          </a:xfrm>
        </p:grpSpPr>
        <p:sp>
          <p:nvSpPr>
            <p:cNvPr id="30779" name="Rectangle 157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80" name="Text Box 158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4</a:t>
              </a:r>
            </a:p>
          </p:txBody>
        </p:sp>
      </p:grpSp>
      <p:sp>
        <p:nvSpPr>
          <p:cNvPr id="306335" name="AutoShape 159"/>
          <p:cNvSpPr>
            <a:spLocks noChangeArrowheads="1"/>
          </p:cNvSpPr>
          <p:nvPr/>
        </p:nvSpPr>
        <p:spPr bwMode="auto">
          <a:xfrm>
            <a:off x="7304088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grpSp>
        <p:nvGrpSpPr>
          <p:cNvPr id="18" name="Group 160"/>
          <p:cNvGrpSpPr>
            <a:grpSpLocks/>
          </p:cNvGrpSpPr>
          <p:nvPr/>
        </p:nvGrpSpPr>
        <p:grpSpPr bwMode="auto">
          <a:xfrm>
            <a:off x="6096011" y="4846645"/>
            <a:ext cx="700088" cy="296863"/>
            <a:chOff x="3515" y="1248"/>
            <a:chExt cx="441" cy="187"/>
          </a:xfrm>
        </p:grpSpPr>
        <p:sp>
          <p:nvSpPr>
            <p:cNvPr id="30777" name="Rectangle 161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78" name="Text Box 162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5</a:t>
              </a:r>
            </a:p>
          </p:txBody>
        </p:sp>
      </p:grpSp>
      <p:grpSp>
        <p:nvGrpSpPr>
          <p:cNvPr id="19" name="Group 163"/>
          <p:cNvGrpSpPr>
            <a:grpSpLocks/>
          </p:cNvGrpSpPr>
          <p:nvPr/>
        </p:nvGrpSpPr>
        <p:grpSpPr bwMode="auto">
          <a:xfrm>
            <a:off x="6743711" y="4846645"/>
            <a:ext cx="700088" cy="296863"/>
            <a:chOff x="3515" y="1248"/>
            <a:chExt cx="441" cy="187"/>
          </a:xfrm>
        </p:grpSpPr>
        <p:sp>
          <p:nvSpPr>
            <p:cNvPr id="30775" name="Rectangle 164"/>
            <p:cNvSpPr>
              <a:spLocks noChangeArrowheads="1"/>
            </p:cNvSpPr>
            <p:nvPr/>
          </p:nvSpPr>
          <p:spPr bwMode="auto">
            <a:xfrm>
              <a:off x="3515" y="1253"/>
              <a:ext cx="408" cy="18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v-SE"/>
            </a:p>
          </p:txBody>
        </p:sp>
        <p:sp>
          <p:nvSpPr>
            <p:cNvPr id="30776" name="Text Box 165"/>
            <p:cNvSpPr txBox="1">
              <a:spLocks noChangeArrowheads="1"/>
            </p:cNvSpPr>
            <p:nvPr/>
          </p:nvSpPr>
          <p:spPr bwMode="auto">
            <a:xfrm>
              <a:off x="3515" y="1248"/>
              <a:ext cx="44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>
                  <a:solidFill>
                    <a:schemeClr val="tx1"/>
                  </a:solidFill>
                  <a:latin typeface="Arial" charset="0"/>
                </a:rPr>
                <a:t>Week 6</a:t>
              </a:r>
            </a:p>
          </p:txBody>
        </p:sp>
      </p:grpSp>
      <p:sp>
        <p:nvSpPr>
          <p:cNvPr id="306348" name="Line 172"/>
          <p:cNvSpPr>
            <a:spLocks noChangeShapeType="1"/>
          </p:cNvSpPr>
          <p:nvPr/>
        </p:nvSpPr>
        <p:spPr bwMode="auto">
          <a:xfrm>
            <a:off x="7391400" y="4648200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49" name="Line 173"/>
          <p:cNvSpPr>
            <a:spLocks noChangeShapeType="1"/>
          </p:cNvSpPr>
          <p:nvPr/>
        </p:nvSpPr>
        <p:spPr bwMode="auto">
          <a:xfrm>
            <a:off x="6103949" y="4630745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52" name="AutoShape 176"/>
          <p:cNvSpPr>
            <a:spLocks noChangeArrowheads="1"/>
          </p:cNvSpPr>
          <p:nvPr/>
        </p:nvSpPr>
        <p:spPr bwMode="auto">
          <a:xfrm>
            <a:off x="4724400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A</a:t>
            </a:r>
          </a:p>
        </p:txBody>
      </p:sp>
      <p:sp>
        <p:nvSpPr>
          <p:cNvPr id="306353" name="AutoShape 177"/>
          <p:cNvSpPr>
            <a:spLocks noChangeArrowheads="1"/>
          </p:cNvSpPr>
          <p:nvPr/>
        </p:nvSpPr>
        <p:spPr bwMode="auto">
          <a:xfrm>
            <a:off x="6157923" y="4206875"/>
            <a:ext cx="287338" cy="288925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B</a:t>
            </a:r>
          </a:p>
        </p:txBody>
      </p:sp>
      <p:sp>
        <p:nvSpPr>
          <p:cNvPr id="92" name="Rectangle 91"/>
          <p:cNvSpPr/>
          <p:nvPr/>
        </p:nvSpPr>
        <p:spPr>
          <a:xfrm>
            <a:off x="67701" y="2362200"/>
            <a:ext cx="24996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smtClean="0"/>
              <a:t>”We will deliver ABCD in 4 weeks”</a:t>
            </a:r>
            <a:endParaRPr lang="sv-SE"/>
          </a:p>
        </p:txBody>
      </p:sp>
      <p:sp>
        <p:nvSpPr>
          <p:cNvPr id="93" name="Rectangle 92"/>
          <p:cNvSpPr/>
          <p:nvPr/>
        </p:nvSpPr>
        <p:spPr>
          <a:xfrm>
            <a:off x="-71470" y="4252922"/>
            <a:ext cx="43813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mtClean="0"/>
              <a:t>”We always deliver something every sprint (2 weeks)”</a:t>
            </a:r>
          </a:p>
          <a:p>
            <a:r>
              <a:rPr lang="sv-SE" smtClean="0"/>
              <a:t>”We </a:t>
            </a:r>
            <a:r>
              <a:rPr lang="sv-SE" i="1" smtClean="0"/>
              <a:t>think</a:t>
            </a:r>
            <a:r>
              <a:rPr lang="sv-SE" smtClean="0"/>
              <a:t> we can finish ABCD in 4 weeks, but we aren’t sure”</a:t>
            </a:r>
          </a:p>
          <a:p>
            <a:r>
              <a:rPr lang="sv-SE" smtClean="0"/>
              <a:t>”We always deliver the most important items first”</a:t>
            </a:r>
          </a:p>
          <a:p>
            <a:endParaRPr lang="sv-SE"/>
          </a:p>
        </p:txBody>
      </p:sp>
      <p:cxnSp>
        <p:nvCxnSpPr>
          <p:cNvPr id="95" name="Straight Connector 94"/>
          <p:cNvCxnSpPr/>
          <p:nvPr/>
        </p:nvCxnSpPr>
        <p:spPr bwMode="auto">
          <a:xfrm>
            <a:off x="0" y="2038344"/>
            <a:ext cx="928690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6" name="Straight Connector 95"/>
          <p:cNvCxnSpPr/>
          <p:nvPr/>
        </p:nvCxnSpPr>
        <p:spPr bwMode="auto">
          <a:xfrm>
            <a:off x="0" y="3895732"/>
            <a:ext cx="9286908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7" name="Rectangle 96"/>
          <p:cNvSpPr/>
          <p:nvPr/>
        </p:nvSpPr>
        <p:spPr>
          <a:xfrm>
            <a:off x="0" y="1252526"/>
            <a:ext cx="30319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smtClean="0"/>
              <a:t>(doomed to fail, but we don’t know it yet)</a:t>
            </a:r>
            <a:endParaRPr lang="sv-SE"/>
          </a:p>
        </p:txBody>
      </p:sp>
      <p:sp>
        <p:nvSpPr>
          <p:cNvPr id="98" name="Rounded Rectangular Callout 97"/>
          <p:cNvSpPr/>
          <p:nvPr/>
        </p:nvSpPr>
        <p:spPr bwMode="auto">
          <a:xfrm>
            <a:off x="6556368" y="2181220"/>
            <a:ext cx="1571636" cy="500066"/>
          </a:xfrm>
          <a:prstGeom prst="wedgeRoundRectCallout">
            <a:avLst>
              <a:gd name="adj1" fmla="val 72391"/>
              <a:gd name="adj2" fmla="val 28908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Oops, we’re late.</a:t>
            </a: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99" name="Rounded Rectangular Callout 98"/>
          <p:cNvSpPr/>
          <p:nvPr/>
        </p:nvSpPr>
        <p:spPr bwMode="auto">
          <a:xfrm>
            <a:off x="3657600" y="5410200"/>
            <a:ext cx="3810000" cy="571504"/>
          </a:xfrm>
          <a:prstGeom prst="wedgeRoundRectCallout">
            <a:avLst>
              <a:gd name="adj1" fmla="val -19881"/>
              <a:gd name="adj2" fmla="val -98364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sv-SE" smtClean="0"/>
              <a:t>Oops, our velocity is lower than we thought.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It looks like we’ll only finish AB by week 4.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What should we do now?</a:t>
            </a:r>
          </a:p>
        </p:txBody>
      </p:sp>
      <p:sp>
        <p:nvSpPr>
          <p:cNvPr id="100" name="Isosceles Triangle 4"/>
          <p:cNvSpPr/>
          <p:nvPr/>
        </p:nvSpPr>
        <p:spPr bwMode="auto">
          <a:xfrm>
            <a:off x="533400" y="2971799"/>
            <a:ext cx="883920" cy="762000"/>
          </a:xfrm>
          <a:prstGeom prst="triangl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1" name="Oval 5"/>
          <p:cNvSpPr/>
          <p:nvPr/>
        </p:nvSpPr>
        <p:spPr bwMode="auto">
          <a:xfrm>
            <a:off x="752468" y="2743199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Scope</a:t>
            </a:r>
          </a:p>
        </p:txBody>
      </p:sp>
      <p:sp>
        <p:nvSpPr>
          <p:cNvPr id="102" name="Oval 6"/>
          <p:cNvSpPr/>
          <p:nvPr/>
        </p:nvSpPr>
        <p:spPr bwMode="auto">
          <a:xfrm>
            <a:off x="228600" y="3591788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Cost</a:t>
            </a:r>
          </a:p>
        </p:txBody>
      </p:sp>
      <p:sp>
        <p:nvSpPr>
          <p:cNvPr id="103" name="Oval 7"/>
          <p:cNvSpPr/>
          <p:nvPr/>
        </p:nvSpPr>
        <p:spPr bwMode="auto">
          <a:xfrm>
            <a:off x="1295400" y="3591788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</a:p>
        </p:txBody>
      </p:sp>
      <p:sp>
        <p:nvSpPr>
          <p:cNvPr id="104" name="Oval 8"/>
          <p:cNvSpPr/>
          <p:nvPr/>
        </p:nvSpPr>
        <p:spPr bwMode="auto">
          <a:xfrm>
            <a:off x="752468" y="3335912"/>
            <a:ext cx="518251" cy="245487"/>
          </a:xfrm>
          <a:prstGeom prst="ellips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Quality</a:t>
            </a:r>
            <a:endParaRPr kumimoji="0" lang="sv-SE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5" name="Rounded Rectangle 9"/>
          <p:cNvSpPr/>
          <p:nvPr/>
        </p:nvSpPr>
        <p:spPr bwMode="auto">
          <a:xfrm>
            <a:off x="152400" y="2667000"/>
            <a:ext cx="1600200" cy="121920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6" name="Isosceles Triangle 4"/>
          <p:cNvSpPr/>
          <p:nvPr/>
        </p:nvSpPr>
        <p:spPr bwMode="auto">
          <a:xfrm>
            <a:off x="381000" y="5334000"/>
            <a:ext cx="883920" cy="762000"/>
          </a:xfrm>
          <a:prstGeom prst="triangl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07" name="Oval 5"/>
          <p:cNvSpPr/>
          <p:nvPr/>
        </p:nvSpPr>
        <p:spPr bwMode="auto">
          <a:xfrm>
            <a:off x="600068" y="51054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Scope</a:t>
            </a:r>
          </a:p>
        </p:txBody>
      </p:sp>
      <p:sp>
        <p:nvSpPr>
          <p:cNvPr id="108" name="Oval 6"/>
          <p:cNvSpPr/>
          <p:nvPr/>
        </p:nvSpPr>
        <p:spPr bwMode="auto">
          <a:xfrm>
            <a:off x="76200" y="60198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Cost</a:t>
            </a:r>
          </a:p>
        </p:txBody>
      </p:sp>
      <p:sp>
        <p:nvSpPr>
          <p:cNvPr id="109" name="Oval 7"/>
          <p:cNvSpPr/>
          <p:nvPr/>
        </p:nvSpPr>
        <p:spPr bwMode="auto">
          <a:xfrm>
            <a:off x="1143000" y="60198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</a:p>
        </p:txBody>
      </p:sp>
      <p:sp>
        <p:nvSpPr>
          <p:cNvPr id="110" name="Oval 8"/>
          <p:cNvSpPr/>
          <p:nvPr/>
        </p:nvSpPr>
        <p:spPr bwMode="auto">
          <a:xfrm>
            <a:off x="600068" y="5698113"/>
            <a:ext cx="518251" cy="245487"/>
          </a:xfrm>
          <a:prstGeom prst="ellips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Quality</a:t>
            </a:r>
            <a:endParaRPr kumimoji="0" lang="sv-SE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1" name="Rounded Rectangle 9"/>
          <p:cNvSpPr/>
          <p:nvPr/>
        </p:nvSpPr>
        <p:spPr bwMode="auto">
          <a:xfrm>
            <a:off x="0" y="5562601"/>
            <a:ext cx="1600200" cy="68580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12" name="textruta 111"/>
          <p:cNvSpPr txBox="1"/>
          <p:nvPr/>
        </p:nvSpPr>
        <p:spPr>
          <a:xfrm>
            <a:off x="228600" y="33528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3" name="textruta 112"/>
          <p:cNvSpPr txBox="1"/>
          <p:nvPr/>
        </p:nvSpPr>
        <p:spPr>
          <a:xfrm>
            <a:off x="1295400" y="33528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4" name="textruta 113"/>
          <p:cNvSpPr txBox="1"/>
          <p:nvPr/>
        </p:nvSpPr>
        <p:spPr>
          <a:xfrm>
            <a:off x="762000" y="3124200"/>
            <a:ext cx="53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5" name="Line 173"/>
          <p:cNvSpPr>
            <a:spLocks noChangeShapeType="1"/>
          </p:cNvSpPr>
          <p:nvPr/>
        </p:nvSpPr>
        <p:spPr bwMode="auto">
          <a:xfrm>
            <a:off x="4800600" y="4648200"/>
            <a:ext cx="0" cy="495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v-SE"/>
          </a:p>
        </p:txBody>
      </p:sp>
      <p:sp>
        <p:nvSpPr>
          <p:cNvPr id="306320" name="AutoShape 144"/>
          <p:cNvSpPr>
            <a:spLocks noChangeArrowheads="1"/>
          </p:cNvSpPr>
          <p:nvPr/>
        </p:nvSpPr>
        <p:spPr bwMode="auto">
          <a:xfrm>
            <a:off x="7532688" y="4206875"/>
            <a:ext cx="287337" cy="288925"/>
          </a:xfrm>
          <a:prstGeom prst="cube">
            <a:avLst>
              <a:gd name="adj" fmla="val 25000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v-SE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4152248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306216" grpId="0"/>
      <p:bldP spid="306228" grpId="0"/>
      <p:bldP spid="306287" grpId="0" animBg="1"/>
      <p:bldP spid="306288" grpId="0" animBg="1"/>
      <p:bldP spid="306289" grpId="0" animBg="1"/>
      <p:bldP spid="306293" grpId="0" animBg="1"/>
      <p:bldP spid="306303" grpId="0" animBg="1"/>
      <p:bldP spid="306318" grpId="0" animBg="1"/>
      <p:bldP spid="306321" grpId="0" animBg="1"/>
      <p:bldP spid="306325" grpId="0" animBg="1"/>
      <p:bldP spid="306335" grpId="0" animBg="1"/>
      <p:bldP spid="306348" grpId="0" animBg="1"/>
      <p:bldP spid="306349" grpId="0" animBg="1"/>
      <p:bldP spid="306352" grpId="0" animBg="1"/>
      <p:bldP spid="306353" grpId="0" animBg="1"/>
      <p:bldP spid="92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/>
      <p:bldP spid="113" grpId="0"/>
      <p:bldP spid="114" grpId="0"/>
      <p:bldP spid="115" grpId="0" animBg="1"/>
      <p:bldP spid="306320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sv-SE" sz="1800">
                <a:solidFill>
                  <a:schemeClr val="accent2"/>
                </a:solidFill>
                <a:cs typeface="+mn-cs"/>
              </a:rPr>
              <a:t>2007-09-28</a:t>
            </a:r>
          </a:p>
        </p:txBody>
      </p:sp>
      <p:sp>
        <p:nvSpPr>
          <p:cNvPr id="58373" name="AutoShape 43"/>
          <p:cNvSpPr>
            <a:spLocks noChangeArrowheads="1"/>
          </p:cNvSpPr>
          <p:nvPr/>
        </p:nvSpPr>
        <p:spPr bwMode="auto">
          <a:xfrm rot="10800000" flipH="1">
            <a:off x="6286500" y="285750"/>
            <a:ext cx="1223963" cy="5445125"/>
          </a:xfrm>
          <a:prstGeom prst="verticalScroll">
            <a:avLst>
              <a:gd name="adj" fmla="val 12500"/>
            </a:avLst>
          </a:prstGeom>
          <a:solidFill>
            <a:srgbClr val="FFFFD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sv-SE"/>
          </a:p>
        </p:txBody>
      </p:sp>
      <p:sp>
        <p:nvSpPr>
          <p:cNvPr id="58374" name="Rectangle 10"/>
          <p:cNvSpPr>
            <a:spLocks noChangeArrowheads="1"/>
          </p:cNvSpPr>
          <p:nvPr/>
        </p:nvSpPr>
        <p:spPr bwMode="auto">
          <a:xfrm>
            <a:off x="6500813" y="173990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5" name="Rectangle 11"/>
          <p:cNvSpPr>
            <a:spLocks noChangeArrowheads="1"/>
          </p:cNvSpPr>
          <p:nvPr/>
        </p:nvSpPr>
        <p:spPr bwMode="auto">
          <a:xfrm>
            <a:off x="6500813" y="2905125"/>
            <a:ext cx="714375" cy="1825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6" name="Rectangle 12"/>
          <p:cNvSpPr>
            <a:spLocks noChangeArrowheads="1"/>
          </p:cNvSpPr>
          <p:nvPr/>
        </p:nvSpPr>
        <p:spPr bwMode="auto">
          <a:xfrm>
            <a:off x="6500813" y="3595688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7" name="Rectangle 13"/>
          <p:cNvSpPr>
            <a:spLocks noChangeArrowheads="1"/>
          </p:cNvSpPr>
          <p:nvPr/>
        </p:nvSpPr>
        <p:spPr bwMode="auto">
          <a:xfrm>
            <a:off x="6500813" y="2205038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8" name="Rectangle 14"/>
          <p:cNvSpPr>
            <a:spLocks noChangeArrowheads="1"/>
          </p:cNvSpPr>
          <p:nvPr/>
        </p:nvSpPr>
        <p:spPr bwMode="auto">
          <a:xfrm>
            <a:off x="6500813" y="3949700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79" name="Rectangle 17"/>
          <p:cNvSpPr>
            <a:spLocks noChangeArrowheads="1"/>
          </p:cNvSpPr>
          <p:nvPr/>
        </p:nvSpPr>
        <p:spPr bwMode="auto">
          <a:xfrm>
            <a:off x="6500813" y="4643438"/>
            <a:ext cx="714375" cy="8572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0" name="Rectangle 18"/>
          <p:cNvSpPr>
            <a:spLocks noChangeArrowheads="1"/>
          </p:cNvSpPr>
          <p:nvPr/>
        </p:nvSpPr>
        <p:spPr bwMode="auto">
          <a:xfrm>
            <a:off x="6500813" y="113347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1" name="Rectangle 22"/>
          <p:cNvSpPr>
            <a:spLocks noChangeArrowheads="1"/>
          </p:cNvSpPr>
          <p:nvPr/>
        </p:nvSpPr>
        <p:spPr bwMode="auto">
          <a:xfrm>
            <a:off x="6500813" y="1204913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2" name="Rectangle 23"/>
          <p:cNvSpPr>
            <a:spLocks noChangeArrowheads="1"/>
          </p:cNvSpPr>
          <p:nvPr/>
        </p:nvSpPr>
        <p:spPr bwMode="auto">
          <a:xfrm>
            <a:off x="6500813" y="127952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83" name="Rectangle 24"/>
          <p:cNvSpPr>
            <a:spLocks noChangeArrowheads="1"/>
          </p:cNvSpPr>
          <p:nvPr/>
        </p:nvSpPr>
        <p:spPr bwMode="auto">
          <a:xfrm>
            <a:off x="6500813" y="1350963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cxnSp>
        <p:nvCxnSpPr>
          <p:cNvPr id="58384" name="Straight Connector 26"/>
          <p:cNvCxnSpPr>
            <a:cxnSpLocks noChangeShapeType="1"/>
          </p:cNvCxnSpPr>
          <p:nvPr/>
        </p:nvCxnSpPr>
        <p:spPr bwMode="auto">
          <a:xfrm>
            <a:off x="6500813" y="5000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5" name="Straight Connector 27"/>
          <p:cNvCxnSpPr>
            <a:cxnSpLocks noChangeShapeType="1"/>
          </p:cNvCxnSpPr>
          <p:nvPr/>
        </p:nvCxnSpPr>
        <p:spPr bwMode="auto">
          <a:xfrm>
            <a:off x="6500813" y="55245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6" name="Straight Connector 28"/>
          <p:cNvCxnSpPr>
            <a:cxnSpLocks noChangeShapeType="1"/>
          </p:cNvCxnSpPr>
          <p:nvPr/>
        </p:nvCxnSpPr>
        <p:spPr bwMode="auto">
          <a:xfrm>
            <a:off x="6500813" y="6096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7" name="Straight Connector 29"/>
          <p:cNvCxnSpPr>
            <a:cxnSpLocks noChangeShapeType="1"/>
          </p:cNvCxnSpPr>
          <p:nvPr/>
        </p:nvCxnSpPr>
        <p:spPr bwMode="auto">
          <a:xfrm>
            <a:off x="6500813" y="6635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8" name="Straight Connector 30"/>
          <p:cNvCxnSpPr>
            <a:cxnSpLocks noChangeShapeType="1"/>
          </p:cNvCxnSpPr>
          <p:nvPr/>
        </p:nvCxnSpPr>
        <p:spPr bwMode="auto">
          <a:xfrm>
            <a:off x="6500813" y="715963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89" name="Straight Connector 31"/>
          <p:cNvCxnSpPr>
            <a:cxnSpLocks noChangeShapeType="1"/>
          </p:cNvCxnSpPr>
          <p:nvPr/>
        </p:nvCxnSpPr>
        <p:spPr bwMode="auto">
          <a:xfrm>
            <a:off x="6500813" y="7699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0" name="Straight Connector 32"/>
          <p:cNvCxnSpPr>
            <a:cxnSpLocks noChangeShapeType="1"/>
          </p:cNvCxnSpPr>
          <p:nvPr/>
        </p:nvCxnSpPr>
        <p:spPr bwMode="auto">
          <a:xfrm>
            <a:off x="6500813" y="8255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1" name="Straight Connector 33"/>
          <p:cNvCxnSpPr>
            <a:cxnSpLocks noChangeShapeType="1"/>
          </p:cNvCxnSpPr>
          <p:nvPr/>
        </p:nvCxnSpPr>
        <p:spPr bwMode="auto">
          <a:xfrm>
            <a:off x="6500813" y="87788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2" name="Straight Connector 34"/>
          <p:cNvCxnSpPr>
            <a:cxnSpLocks noChangeShapeType="1"/>
          </p:cNvCxnSpPr>
          <p:nvPr/>
        </p:nvCxnSpPr>
        <p:spPr bwMode="auto">
          <a:xfrm>
            <a:off x="6500813" y="935038"/>
            <a:ext cx="714375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3" name="Straight Connector 35"/>
          <p:cNvCxnSpPr>
            <a:cxnSpLocks noChangeShapeType="1"/>
          </p:cNvCxnSpPr>
          <p:nvPr/>
        </p:nvCxnSpPr>
        <p:spPr bwMode="auto">
          <a:xfrm>
            <a:off x="6500813" y="98742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4" name="Straight Connector 36"/>
          <p:cNvCxnSpPr>
            <a:cxnSpLocks noChangeShapeType="1"/>
          </p:cNvCxnSpPr>
          <p:nvPr/>
        </p:nvCxnSpPr>
        <p:spPr bwMode="auto">
          <a:xfrm>
            <a:off x="6500813" y="1041400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8395" name="Straight Connector 37"/>
          <p:cNvCxnSpPr>
            <a:cxnSpLocks noChangeShapeType="1"/>
          </p:cNvCxnSpPr>
          <p:nvPr/>
        </p:nvCxnSpPr>
        <p:spPr bwMode="auto">
          <a:xfrm>
            <a:off x="6500813" y="1095375"/>
            <a:ext cx="714375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8396" name="Rectangle 38"/>
          <p:cNvSpPr>
            <a:spLocks noChangeArrowheads="1"/>
          </p:cNvSpPr>
          <p:nvPr/>
        </p:nvSpPr>
        <p:spPr bwMode="auto">
          <a:xfrm>
            <a:off x="6500813" y="1436688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7" name="Rectangle 39"/>
          <p:cNvSpPr>
            <a:spLocks noChangeArrowheads="1"/>
          </p:cNvSpPr>
          <p:nvPr/>
        </p:nvSpPr>
        <p:spPr bwMode="auto">
          <a:xfrm>
            <a:off x="6500813" y="150812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8" name="Rectangle 40"/>
          <p:cNvSpPr>
            <a:spLocks noChangeArrowheads="1"/>
          </p:cNvSpPr>
          <p:nvPr/>
        </p:nvSpPr>
        <p:spPr bwMode="auto">
          <a:xfrm>
            <a:off x="6500813" y="1582738"/>
            <a:ext cx="714375" cy="460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399" name="Rectangle 41"/>
          <p:cNvSpPr>
            <a:spLocks noChangeArrowheads="1"/>
          </p:cNvSpPr>
          <p:nvPr/>
        </p:nvSpPr>
        <p:spPr bwMode="auto">
          <a:xfrm>
            <a:off x="6500813" y="1654175"/>
            <a:ext cx="714375" cy="460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0" name="Rectangle 42"/>
          <p:cNvSpPr>
            <a:spLocks noChangeArrowheads="1"/>
          </p:cNvSpPr>
          <p:nvPr/>
        </p:nvSpPr>
        <p:spPr bwMode="auto">
          <a:xfrm>
            <a:off x="6500813" y="185420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1" name="Rectangle 43"/>
          <p:cNvSpPr>
            <a:spLocks noChangeArrowheads="1"/>
          </p:cNvSpPr>
          <p:nvPr/>
        </p:nvSpPr>
        <p:spPr bwMode="auto">
          <a:xfrm>
            <a:off x="6500813" y="197326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2" name="Rectangle 44"/>
          <p:cNvSpPr>
            <a:spLocks noChangeArrowheads="1"/>
          </p:cNvSpPr>
          <p:nvPr/>
        </p:nvSpPr>
        <p:spPr bwMode="auto">
          <a:xfrm>
            <a:off x="6500813" y="209391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3" name="Rectangle 45"/>
          <p:cNvSpPr>
            <a:spLocks noChangeArrowheads="1"/>
          </p:cNvSpPr>
          <p:nvPr/>
        </p:nvSpPr>
        <p:spPr bwMode="auto">
          <a:xfrm>
            <a:off x="6500813" y="231775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4" name="Rectangle 46"/>
          <p:cNvSpPr>
            <a:spLocks noChangeArrowheads="1"/>
          </p:cNvSpPr>
          <p:nvPr/>
        </p:nvSpPr>
        <p:spPr bwMode="auto">
          <a:xfrm>
            <a:off x="6500813" y="2782888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5" name="Rectangle 47"/>
          <p:cNvSpPr>
            <a:spLocks noChangeArrowheads="1"/>
          </p:cNvSpPr>
          <p:nvPr/>
        </p:nvSpPr>
        <p:spPr bwMode="auto">
          <a:xfrm>
            <a:off x="6500813" y="2432050"/>
            <a:ext cx="714375" cy="714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6" name="Rectangle 48"/>
          <p:cNvSpPr>
            <a:spLocks noChangeArrowheads="1"/>
          </p:cNvSpPr>
          <p:nvPr/>
        </p:nvSpPr>
        <p:spPr bwMode="auto">
          <a:xfrm>
            <a:off x="6500813" y="255111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7" name="Rectangle 49"/>
          <p:cNvSpPr>
            <a:spLocks noChangeArrowheads="1"/>
          </p:cNvSpPr>
          <p:nvPr/>
        </p:nvSpPr>
        <p:spPr bwMode="auto">
          <a:xfrm>
            <a:off x="6500813" y="2671763"/>
            <a:ext cx="714375" cy="71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8" name="Rectangle 50"/>
          <p:cNvSpPr>
            <a:spLocks noChangeArrowheads="1"/>
          </p:cNvSpPr>
          <p:nvPr/>
        </p:nvSpPr>
        <p:spPr bwMode="auto">
          <a:xfrm>
            <a:off x="6500813" y="4286250"/>
            <a:ext cx="714375" cy="285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09" name="Rectangle 51"/>
          <p:cNvSpPr>
            <a:spLocks noChangeArrowheads="1"/>
          </p:cNvSpPr>
          <p:nvPr/>
        </p:nvSpPr>
        <p:spPr bwMode="auto">
          <a:xfrm>
            <a:off x="6500813" y="3143250"/>
            <a:ext cx="714375" cy="1825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8410" name="Rectangle 52"/>
          <p:cNvSpPr>
            <a:spLocks noChangeArrowheads="1"/>
          </p:cNvSpPr>
          <p:nvPr/>
        </p:nvSpPr>
        <p:spPr bwMode="auto">
          <a:xfrm>
            <a:off x="6500813" y="3357563"/>
            <a:ext cx="714375" cy="1825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54" name="Rectangle 2"/>
          <p:cNvSpPr txBox="1">
            <a:spLocks noChangeArrowheads="1"/>
          </p:cNvSpPr>
          <p:nvPr/>
        </p:nvSpPr>
        <p:spPr bwMode="auto">
          <a:xfrm>
            <a:off x="214313" y="285750"/>
            <a:ext cx="6072199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sv-SE" sz="3000" b="1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Release </a:t>
            </a:r>
            <a:r>
              <a:rPr lang="sv-SE" sz="3000" b="1" kern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planning – fixed date</a:t>
            </a:r>
            <a:endParaRPr lang="sv-SE" sz="3000" b="1" ker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85750" y="1000125"/>
            <a:ext cx="3182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74638" indent="-274638">
              <a:buFont typeface="Arial" charset="0"/>
              <a:buChar char="•"/>
            </a:pPr>
            <a:r>
              <a:rPr lang="sv-SE" sz="2000"/>
              <a:t>Today is Aug 6</a:t>
            </a:r>
          </a:p>
          <a:p>
            <a:pPr marL="274638" indent="-274638">
              <a:buFont typeface="Arial" charset="0"/>
              <a:buChar char="•"/>
            </a:pPr>
            <a:r>
              <a:rPr lang="sv-SE" sz="2000"/>
              <a:t>Sprint length = 2 weeks</a:t>
            </a:r>
          </a:p>
          <a:p>
            <a:pPr marL="274638" indent="-274638">
              <a:buFont typeface="Arial" charset="0"/>
              <a:buChar char="•"/>
            </a:pPr>
            <a:r>
              <a:rPr lang="sv-SE" sz="2000"/>
              <a:t>Velocity = 30 - 40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699102" y="3429000"/>
            <a:ext cx="1229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600" smtClean="0">
                <a:solidFill>
                  <a:srgbClr val="002060"/>
                </a:solidFill>
              </a:rPr>
              <a:t>(</a:t>
            </a:r>
            <a:r>
              <a:rPr lang="sv-SE" sz="1600">
                <a:solidFill>
                  <a:srgbClr val="002060"/>
                </a:solidFill>
              </a:rPr>
              <a:t>10 sprints)</a:t>
            </a:r>
          </a:p>
        </p:txBody>
      </p:sp>
      <p:sp>
        <p:nvSpPr>
          <p:cNvPr id="62" name="Freeform 61"/>
          <p:cNvSpPr>
            <a:spLocks noChangeArrowheads="1"/>
          </p:cNvSpPr>
          <p:nvPr/>
        </p:nvSpPr>
        <p:spPr bwMode="auto">
          <a:xfrm>
            <a:off x="6215063" y="3525838"/>
            <a:ext cx="1428750" cy="46037"/>
          </a:xfrm>
          <a:custGeom>
            <a:avLst/>
            <a:gdLst>
              <a:gd name="T0" fmla="*/ 46035 w 1194281"/>
              <a:gd name="T1" fmla="*/ 28061 h 76681"/>
              <a:gd name="T2" fmla="*/ 177306 w 1194281"/>
              <a:gd name="T3" fmla="*/ 14977 h 76681"/>
              <a:gd name="T4" fmla="*/ 334831 w 1194281"/>
              <a:gd name="T5" fmla="*/ 1892 h 76681"/>
              <a:gd name="T6" fmla="*/ 562368 w 1194281"/>
              <a:gd name="T7" fmla="*/ 6254 h 76681"/>
              <a:gd name="T8" fmla="*/ 623629 w 1194281"/>
              <a:gd name="T9" fmla="*/ 14977 h 76681"/>
              <a:gd name="T10" fmla="*/ 781154 w 1194281"/>
              <a:gd name="T11" fmla="*/ 32423 h 76681"/>
              <a:gd name="T12" fmla="*/ 833664 w 1194281"/>
              <a:gd name="T13" fmla="*/ 41145 h 76681"/>
              <a:gd name="T14" fmla="*/ 982437 w 1194281"/>
              <a:gd name="T15" fmla="*/ 45507 h 76681"/>
              <a:gd name="T16" fmla="*/ 1192472 w 1194281"/>
              <a:gd name="T17" fmla="*/ 36784 h 76681"/>
              <a:gd name="T18" fmla="*/ 1244980 w 1194281"/>
              <a:gd name="T19" fmla="*/ 28061 h 76681"/>
              <a:gd name="T20" fmla="*/ 1323743 w 1194281"/>
              <a:gd name="T21" fmla="*/ 14977 h 76681"/>
              <a:gd name="T22" fmla="*/ 1349997 w 1194281"/>
              <a:gd name="T23" fmla="*/ 10615 h 76681"/>
              <a:gd name="T24" fmla="*/ 1376252 w 1194281"/>
              <a:gd name="T25" fmla="*/ 1892 h 76681"/>
              <a:gd name="T26" fmla="*/ 1428760 w 1194281"/>
              <a:gd name="T27" fmla="*/ 1892 h 7668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94281"/>
              <a:gd name="T43" fmla="*/ 0 h 76681"/>
              <a:gd name="T44" fmla="*/ 1194281 w 1194281"/>
              <a:gd name="T45" fmla="*/ 76681 h 7668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94281" h="76681">
                <a:moveTo>
                  <a:pt x="38480" y="47065"/>
                </a:moveTo>
                <a:cubicBezTo>
                  <a:pt x="239006" y="24785"/>
                  <a:pt x="0" y="55996"/>
                  <a:pt x="148208" y="25119"/>
                </a:cubicBezTo>
                <a:cubicBezTo>
                  <a:pt x="191769" y="16044"/>
                  <a:pt x="279881" y="3174"/>
                  <a:pt x="279881" y="3174"/>
                </a:cubicBezTo>
                <a:cubicBezTo>
                  <a:pt x="343279" y="5612"/>
                  <a:pt x="406891" y="4745"/>
                  <a:pt x="470076" y="10489"/>
                </a:cubicBezTo>
                <a:cubicBezTo>
                  <a:pt x="487755" y="12096"/>
                  <a:pt x="503986" y="21127"/>
                  <a:pt x="521283" y="25119"/>
                </a:cubicBezTo>
                <a:cubicBezTo>
                  <a:pt x="600136" y="43315"/>
                  <a:pt x="540188" y="16792"/>
                  <a:pt x="652956" y="54380"/>
                </a:cubicBezTo>
                <a:cubicBezTo>
                  <a:pt x="667587" y="59257"/>
                  <a:pt x="681556" y="67015"/>
                  <a:pt x="696848" y="69010"/>
                </a:cubicBezTo>
                <a:cubicBezTo>
                  <a:pt x="738024" y="74381"/>
                  <a:pt x="779753" y="73887"/>
                  <a:pt x="821206" y="76326"/>
                </a:cubicBezTo>
                <a:cubicBezTo>
                  <a:pt x="871418" y="73683"/>
                  <a:pt x="941822" y="76681"/>
                  <a:pt x="996771" y="61695"/>
                </a:cubicBezTo>
                <a:cubicBezTo>
                  <a:pt x="1011649" y="57637"/>
                  <a:pt x="1025891" y="51496"/>
                  <a:pt x="1040662" y="47065"/>
                </a:cubicBezTo>
                <a:cubicBezTo>
                  <a:pt x="1122372" y="22553"/>
                  <a:pt x="1008723" y="61786"/>
                  <a:pt x="1106499" y="25119"/>
                </a:cubicBezTo>
                <a:cubicBezTo>
                  <a:pt x="1113719" y="22412"/>
                  <a:pt x="1121547" y="21252"/>
                  <a:pt x="1128444" y="17804"/>
                </a:cubicBezTo>
                <a:cubicBezTo>
                  <a:pt x="1136308" y="13872"/>
                  <a:pt x="1141808" y="5081"/>
                  <a:pt x="1150390" y="3174"/>
                </a:cubicBezTo>
                <a:cubicBezTo>
                  <a:pt x="1164672" y="0"/>
                  <a:pt x="1179651" y="3174"/>
                  <a:pt x="1194281" y="3174"/>
                </a:cubicBezTo>
              </a:path>
            </a:pathLst>
          </a:cu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3" name="Freeform 62"/>
          <p:cNvSpPr>
            <a:spLocks noChangeArrowheads="1"/>
          </p:cNvSpPr>
          <p:nvPr/>
        </p:nvSpPr>
        <p:spPr bwMode="auto">
          <a:xfrm>
            <a:off x="6072188" y="2214563"/>
            <a:ext cx="1500187" cy="71437"/>
          </a:xfrm>
          <a:custGeom>
            <a:avLst/>
            <a:gdLst>
              <a:gd name="T0" fmla="*/ 48337 w 1194281"/>
              <a:gd name="T1" fmla="*/ 43847 h 76681"/>
              <a:gd name="T2" fmla="*/ 186172 w 1194281"/>
              <a:gd name="T3" fmla="*/ 23402 h 76681"/>
              <a:gd name="T4" fmla="*/ 351573 w 1194281"/>
              <a:gd name="T5" fmla="*/ 2957 h 76681"/>
              <a:gd name="T6" fmla="*/ 590487 w 1194281"/>
              <a:gd name="T7" fmla="*/ 9772 h 76681"/>
              <a:gd name="T8" fmla="*/ 654810 w 1194281"/>
              <a:gd name="T9" fmla="*/ 23402 h 76681"/>
              <a:gd name="T10" fmla="*/ 820212 w 1194281"/>
              <a:gd name="T11" fmla="*/ 50662 h 76681"/>
              <a:gd name="T12" fmla="*/ 875347 w 1194281"/>
              <a:gd name="T13" fmla="*/ 64292 h 76681"/>
              <a:gd name="T14" fmla="*/ 1031559 w 1194281"/>
              <a:gd name="T15" fmla="*/ 71107 h 76681"/>
              <a:gd name="T16" fmla="*/ 1252095 w 1194281"/>
              <a:gd name="T17" fmla="*/ 57477 h 76681"/>
              <a:gd name="T18" fmla="*/ 1307229 w 1194281"/>
              <a:gd name="T19" fmla="*/ 43847 h 76681"/>
              <a:gd name="T20" fmla="*/ 1389931 w 1194281"/>
              <a:gd name="T21" fmla="*/ 23402 h 76681"/>
              <a:gd name="T22" fmla="*/ 1417497 w 1194281"/>
              <a:gd name="T23" fmla="*/ 16587 h 76681"/>
              <a:gd name="T24" fmla="*/ 1445064 w 1194281"/>
              <a:gd name="T25" fmla="*/ 2957 h 76681"/>
              <a:gd name="T26" fmla="*/ 1500198 w 1194281"/>
              <a:gd name="T27" fmla="*/ 2957 h 7668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94281"/>
              <a:gd name="T43" fmla="*/ 0 h 76681"/>
              <a:gd name="T44" fmla="*/ 1194281 w 1194281"/>
              <a:gd name="T45" fmla="*/ 76681 h 7668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94281" h="76681">
                <a:moveTo>
                  <a:pt x="38480" y="47065"/>
                </a:moveTo>
                <a:cubicBezTo>
                  <a:pt x="239006" y="24785"/>
                  <a:pt x="0" y="55996"/>
                  <a:pt x="148208" y="25119"/>
                </a:cubicBezTo>
                <a:cubicBezTo>
                  <a:pt x="191769" y="16044"/>
                  <a:pt x="279881" y="3174"/>
                  <a:pt x="279881" y="3174"/>
                </a:cubicBezTo>
                <a:cubicBezTo>
                  <a:pt x="343279" y="5612"/>
                  <a:pt x="406891" y="4745"/>
                  <a:pt x="470076" y="10489"/>
                </a:cubicBezTo>
                <a:cubicBezTo>
                  <a:pt x="487755" y="12096"/>
                  <a:pt x="503986" y="21127"/>
                  <a:pt x="521283" y="25119"/>
                </a:cubicBezTo>
                <a:cubicBezTo>
                  <a:pt x="600136" y="43315"/>
                  <a:pt x="540188" y="16792"/>
                  <a:pt x="652956" y="54380"/>
                </a:cubicBezTo>
                <a:cubicBezTo>
                  <a:pt x="667587" y="59257"/>
                  <a:pt x="681556" y="67015"/>
                  <a:pt x="696848" y="69010"/>
                </a:cubicBezTo>
                <a:cubicBezTo>
                  <a:pt x="738024" y="74381"/>
                  <a:pt x="779753" y="73887"/>
                  <a:pt x="821206" y="76326"/>
                </a:cubicBezTo>
                <a:cubicBezTo>
                  <a:pt x="871418" y="73683"/>
                  <a:pt x="941822" y="76681"/>
                  <a:pt x="996771" y="61695"/>
                </a:cubicBezTo>
                <a:cubicBezTo>
                  <a:pt x="1011649" y="57637"/>
                  <a:pt x="1025891" y="51496"/>
                  <a:pt x="1040662" y="47065"/>
                </a:cubicBezTo>
                <a:cubicBezTo>
                  <a:pt x="1122372" y="22553"/>
                  <a:pt x="1008723" y="61786"/>
                  <a:pt x="1106499" y="25119"/>
                </a:cubicBezTo>
                <a:cubicBezTo>
                  <a:pt x="1113719" y="22412"/>
                  <a:pt x="1121547" y="21252"/>
                  <a:pt x="1128444" y="17804"/>
                </a:cubicBezTo>
                <a:cubicBezTo>
                  <a:pt x="1136308" y="13872"/>
                  <a:pt x="1141808" y="5081"/>
                  <a:pt x="1150390" y="3174"/>
                </a:cubicBezTo>
                <a:cubicBezTo>
                  <a:pt x="1164672" y="0"/>
                  <a:pt x="1179651" y="3174"/>
                  <a:pt x="1194281" y="3174"/>
                </a:cubicBezTo>
              </a:path>
            </a:pathLst>
          </a:custGeom>
          <a:noFill/>
          <a:ln w="38100" algn="ctr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sv-SE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5307013" y="1928813"/>
            <a:ext cx="6969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>
                <a:solidFill>
                  <a:srgbClr val="00B050"/>
                </a:solidFill>
                <a:latin typeface="Inkpen2" pitchFamily="18" charset="2"/>
              </a:rPr>
              <a:t>300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5378450" y="3214688"/>
            <a:ext cx="717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>
                <a:solidFill>
                  <a:srgbClr val="FF0000"/>
                </a:solidFill>
                <a:latin typeface="Inkpen2" pitchFamily="18" charset="2"/>
              </a:rPr>
              <a:t>400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748338" y="2500313"/>
            <a:ext cx="538162" cy="746125"/>
            <a:chOff x="2971" y="981"/>
            <a:chExt cx="339" cy="470"/>
          </a:xfrm>
        </p:grpSpPr>
        <p:pic>
          <p:nvPicPr>
            <p:cNvPr id="58421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1" y="981"/>
              <a:ext cx="339" cy="4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8422" name="Text Box 15"/>
            <p:cNvSpPr txBox="1">
              <a:spLocks noChangeArrowheads="1"/>
            </p:cNvSpPr>
            <p:nvPr/>
          </p:nvSpPr>
          <p:spPr bwMode="auto">
            <a:xfrm>
              <a:off x="2982" y="1199"/>
              <a:ext cx="301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sv-SE" sz="1600">
                  <a:solidFill>
                    <a:srgbClr val="FF0000"/>
                  </a:solidFill>
                  <a:latin typeface="Arial" charset="0"/>
                </a:rPr>
                <a:t>PO</a:t>
              </a:r>
            </a:p>
          </p:txBody>
        </p:sp>
      </p:grpSp>
      <p:sp>
        <p:nvSpPr>
          <p:cNvPr id="53" name="Rounded Rectangular Callout 52"/>
          <p:cNvSpPr/>
          <p:nvPr/>
        </p:nvSpPr>
        <p:spPr bwMode="auto">
          <a:xfrm>
            <a:off x="285720" y="2643182"/>
            <a:ext cx="3143272" cy="785818"/>
          </a:xfrm>
          <a:prstGeom prst="wedgeRoundRectCallout">
            <a:avLst>
              <a:gd name="adj1" fmla="val -53069"/>
              <a:gd name="adj2" fmla="val 80321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400" smtClean="0"/>
              <a:t>What will be done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z="2400" smtClean="0"/>
              <a:t>by X-mas?</a:t>
            </a:r>
            <a:endParaRPr kumimoji="0" lang="sv-SE" sz="24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2" name="Isosceles Triangle 4"/>
          <p:cNvSpPr/>
          <p:nvPr/>
        </p:nvSpPr>
        <p:spPr bwMode="auto">
          <a:xfrm>
            <a:off x="7924800" y="228600"/>
            <a:ext cx="883920" cy="762000"/>
          </a:xfrm>
          <a:prstGeom prst="triangl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55" name="Oval 5"/>
          <p:cNvSpPr/>
          <p:nvPr/>
        </p:nvSpPr>
        <p:spPr bwMode="auto">
          <a:xfrm>
            <a:off x="8143868" y="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Scope</a:t>
            </a:r>
          </a:p>
        </p:txBody>
      </p:sp>
      <p:sp>
        <p:nvSpPr>
          <p:cNvPr id="56" name="Oval 6"/>
          <p:cNvSpPr/>
          <p:nvPr/>
        </p:nvSpPr>
        <p:spPr bwMode="auto">
          <a:xfrm>
            <a:off x="7620000" y="9144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Cost</a:t>
            </a:r>
          </a:p>
        </p:txBody>
      </p:sp>
      <p:sp>
        <p:nvSpPr>
          <p:cNvPr id="59" name="Oval 7"/>
          <p:cNvSpPr/>
          <p:nvPr/>
        </p:nvSpPr>
        <p:spPr bwMode="auto">
          <a:xfrm>
            <a:off x="8686800" y="914400"/>
            <a:ext cx="436422" cy="21821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rPr>
              <a:t>Time</a:t>
            </a:r>
          </a:p>
        </p:txBody>
      </p:sp>
      <p:sp>
        <p:nvSpPr>
          <p:cNvPr id="60" name="Oval 8"/>
          <p:cNvSpPr/>
          <p:nvPr/>
        </p:nvSpPr>
        <p:spPr bwMode="auto">
          <a:xfrm>
            <a:off x="8143868" y="592713"/>
            <a:ext cx="518251" cy="245487"/>
          </a:xfrm>
          <a:prstGeom prst="ellipse">
            <a:avLst/>
          </a:prstGeom>
          <a:solidFill>
            <a:srgbClr val="FFBD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smtClean="0"/>
              <a:t>Quality</a:t>
            </a:r>
            <a:endParaRPr kumimoji="0" lang="sv-SE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61" name="Rounded Rectangle 9"/>
          <p:cNvSpPr/>
          <p:nvPr/>
        </p:nvSpPr>
        <p:spPr bwMode="auto">
          <a:xfrm>
            <a:off x="7543800" y="457201"/>
            <a:ext cx="1600200" cy="68580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7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5525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2" grpId="0" animBg="1"/>
      <p:bldP spid="63" grpId="0" animBg="1"/>
      <p:bldP spid="64" grpId="0"/>
      <p:bldP spid="65" grpId="0"/>
      <p:bldP spid="53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eft-Right Arrow 23"/>
          <p:cNvSpPr/>
          <p:nvPr/>
        </p:nvSpPr>
        <p:spPr bwMode="auto">
          <a:xfrm>
            <a:off x="571472" y="1928802"/>
            <a:ext cx="7929618" cy="285752"/>
          </a:xfrm>
          <a:prstGeom prst="leftRightArrow">
            <a:avLst/>
          </a:prstGeom>
          <a:gradFill flip="none" rotWithShape="1">
            <a:gsLst>
              <a:gs pos="0">
                <a:srgbClr val="92D05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FF5050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Contracts</a:t>
            </a: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59AE83-8F14-4E9F-91B4-A6533AD56037}" type="slidenum">
              <a:rPr lang="en-US" smtClean="0"/>
              <a:pPr>
                <a:defRPr/>
              </a:pPr>
              <a:t>96</a:t>
            </a:fld>
            <a:endParaRPr lang="en-US"/>
          </a:p>
        </p:txBody>
      </p:sp>
      <p:grpSp>
        <p:nvGrpSpPr>
          <p:cNvPr id="3" name="Group 30"/>
          <p:cNvGrpSpPr/>
          <p:nvPr/>
        </p:nvGrpSpPr>
        <p:grpSpPr>
          <a:xfrm>
            <a:off x="428596" y="2000240"/>
            <a:ext cx="1630575" cy="1033169"/>
            <a:chOff x="428596" y="2000240"/>
            <a:chExt cx="1630575" cy="1033169"/>
          </a:xfrm>
        </p:grpSpPr>
        <p:sp>
          <p:nvSpPr>
            <p:cNvPr id="10" name="TextBox 9"/>
            <p:cNvSpPr txBox="1"/>
            <p:nvPr/>
          </p:nvSpPr>
          <p:spPr>
            <a:xfrm>
              <a:off x="428596" y="2571744"/>
              <a:ext cx="16305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Fixed everything</a:t>
              </a:r>
            </a:p>
            <a:p>
              <a:r>
                <a:rPr lang="sv-SE" smtClean="0"/>
                <a:t>(price / scope / time)</a:t>
              </a:r>
              <a:endParaRPr lang="sv-SE"/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928662" y="2000240"/>
              <a:ext cx="142876" cy="142876"/>
            </a:xfrm>
            <a:prstGeom prst="ellipse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19" name="Straight Connector 18"/>
            <p:cNvCxnSpPr>
              <a:stCxn id="10" idx="0"/>
              <a:endCxn id="15" idx="4"/>
            </p:cNvCxnSpPr>
            <p:nvPr/>
          </p:nvCxnSpPr>
          <p:spPr bwMode="auto">
            <a:xfrm rot="16200000" flipV="1">
              <a:off x="907678" y="2235538"/>
              <a:ext cx="428628" cy="24378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4" name="Group 31"/>
          <p:cNvGrpSpPr/>
          <p:nvPr/>
        </p:nvGrpSpPr>
        <p:grpSpPr>
          <a:xfrm>
            <a:off x="7358082" y="2000240"/>
            <a:ext cx="1340432" cy="1104607"/>
            <a:chOff x="7358082" y="2000240"/>
            <a:chExt cx="1340432" cy="1104607"/>
          </a:xfrm>
        </p:grpSpPr>
        <p:sp>
          <p:nvSpPr>
            <p:cNvPr id="11" name="TextBox 10"/>
            <p:cNvSpPr txBox="1"/>
            <p:nvPr/>
          </p:nvSpPr>
          <p:spPr>
            <a:xfrm>
              <a:off x="7358082" y="2643182"/>
              <a:ext cx="1340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Time &amp; materials</a:t>
              </a:r>
            </a:p>
            <a:p>
              <a:r>
                <a:rPr lang="sv-SE" smtClean="0"/>
                <a:t>($ per iteration)</a:t>
              </a: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8001024" y="2000240"/>
              <a:ext cx="142876" cy="142876"/>
            </a:xfrm>
            <a:prstGeom prst="ellipse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20" name="Straight Connector 19"/>
            <p:cNvCxnSpPr>
              <a:stCxn id="11" idx="0"/>
            </p:cNvCxnSpPr>
            <p:nvPr/>
          </p:nvCxnSpPr>
          <p:spPr bwMode="auto">
            <a:xfrm rot="5400000" flipH="1" flipV="1">
              <a:off x="7838823" y="2404049"/>
              <a:ext cx="428609" cy="4965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7" name="Group 34"/>
          <p:cNvGrpSpPr/>
          <p:nvPr/>
        </p:nvGrpSpPr>
        <p:grpSpPr>
          <a:xfrm>
            <a:off x="3071802" y="2000240"/>
            <a:ext cx="2567049" cy="785818"/>
            <a:chOff x="3071802" y="2000240"/>
            <a:chExt cx="2567049" cy="785818"/>
          </a:xfrm>
        </p:grpSpPr>
        <p:sp>
          <p:nvSpPr>
            <p:cNvPr id="12" name="TextBox 11"/>
            <p:cNvSpPr txBox="1"/>
            <p:nvPr/>
          </p:nvSpPr>
          <p:spPr>
            <a:xfrm>
              <a:off x="3071802" y="2509059"/>
              <a:ext cx="25670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Money for nothing, change for free</a:t>
              </a: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4286248" y="2000240"/>
              <a:ext cx="142876" cy="142876"/>
            </a:xfrm>
            <a:prstGeom prst="ellipse">
              <a:avLst/>
            </a:prstGeom>
            <a:solidFill>
              <a:schemeClr val="accent4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22" name="Straight Connector 21"/>
            <p:cNvCxnSpPr>
              <a:stCxn id="12" idx="0"/>
            </p:cNvCxnSpPr>
            <p:nvPr/>
          </p:nvCxnSpPr>
          <p:spPr bwMode="auto">
            <a:xfrm rot="5400000" flipH="1" flipV="1">
              <a:off x="4173536" y="2324908"/>
              <a:ext cx="365942" cy="23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sp>
        <p:nvSpPr>
          <p:cNvPr id="25" name="TextBox 24"/>
          <p:cNvSpPr txBox="1"/>
          <p:nvPr/>
        </p:nvSpPr>
        <p:spPr>
          <a:xfrm>
            <a:off x="7553043" y="1500174"/>
            <a:ext cx="1122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008A3E"/>
                </a:solidFill>
              </a:rPr>
              <a:t>More agile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5800" y="1500174"/>
            <a:ext cx="10651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>
                <a:solidFill>
                  <a:srgbClr val="FF0000"/>
                </a:solidFill>
              </a:rPr>
              <a:t>Less agile</a:t>
            </a:r>
          </a:p>
        </p:txBody>
      </p:sp>
      <p:grpSp>
        <p:nvGrpSpPr>
          <p:cNvPr id="8" name="Group 32"/>
          <p:cNvGrpSpPr/>
          <p:nvPr/>
        </p:nvGrpSpPr>
        <p:grpSpPr>
          <a:xfrm>
            <a:off x="6643702" y="3071810"/>
            <a:ext cx="1143008" cy="562751"/>
            <a:chOff x="6643702" y="3071810"/>
            <a:chExt cx="1143008" cy="562751"/>
          </a:xfrm>
        </p:grpSpPr>
        <p:sp>
          <p:nvSpPr>
            <p:cNvPr id="21" name="TextBox 20"/>
            <p:cNvSpPr txBox="1"/>
            <p:nvPr/>
          </p:nvSpPr>
          <p:spPr>
            <a:xfrm>
              <a:off x="6643702" y="3357562"/>
              <a:ext cx="11349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mtClean="0"/>
                <a:t>Requires trust</a:t>
              </a:r>
              <a:endParaRPr lang="sv-SE"/>
            </a:p>
          </p:txBody>
        </p:sp>
        <p:cxnSp>
          <p:nvCxnSpPr>
            <p:cNvPr id="23" name="Straight Connector 22"/>
            <p:cNvCxnSpPr/>
            <p:nvPr/>
          </p:nvCxnSpPr>
          <p:spPr bwMode="auto">
            <a:xfrm flipV="1">
              <a:off x="7429520" y="3071810"/>
              <a:ext cx="357190" cy="28575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9" name="Group 33"/>
          <p:cNvGrpSpPr/>
          <p:nvPr/>
        </p:nvGrpSpPr>
        <p:grpSpPr>
          <a:xfrm>
            <a:off x="3426035" y="3643314"/>
            <a:ext cx="3574857" cy="857256"/>
            <a:chOff x="3140283" y="3643314"/>
            <a:chExt cx="3574857" cy="857256"/>
          </a:xfrm>
        </p:grpSpPr>
        <p:sp>
          <p:nvSpPr>
            <p:cNvPr id="18" name="TextBox 17"/>
            <p:cNvSpPr txBox="1"/>
            <p:nvPr/>
          </p:nvSpPr>
          <p:spPr>
            <a:xfrm>
              <a:off x="3140283" y="4100460"/>
              <a:ext cx="34319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smtClean="0"/>
                <a:t>Problem: Trust requires trust</a:t>
              </a:r>
              <a:endParaRPr lang="sv-SE" sz="2000"/>
            </a:p>
          </p:txBody>
        </p:sp>
        <p:cxnSp>
          <p:nvCxnSpPr>
            <p:cNvPr id="29" name="Straight Connector 28"/>
            <p:cNvCxnSpPr/>
            <p:nvPr/>
          </p:nvCxnSpPr>
          <p:spPr bwMode="auto">
            <a:xfrm flipV="1">
              <a:off x="5857884" y="3643314"/>
              <a:ext cx="857256" cy="42862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13" name="Grupp 62"/>
          <p:cNvGrpSpPr/>
          <p:nvPr/>
        </p:nvGrpSpPr>
        <p:grpSpPr>
          <a:xfrm>
            <a:off x="7772400" y="3220090"/>
            <a:ext cx="1371600" cy="818510"/>
            <a:chOff x="7772400" y="3220090"/>
            <a:chExt cx="1371600" cy="818510"/>
          </a:xfrm>
        </p:grpSpPr>
        <p:sp>
          <p:nvSpPr>
            <p:cNvPr id="35" name="Isosceles Triangle 4"/>
            <p:cNvSpPr/>
            <p:nvPr/>
          </p:nvSpPr>
          <p:spPr bwMode="auto">
            <a:xfrm>
              <a:off x="8153400" y="3352799"/>
              <a:ext cx="655320" cy="609601"/>
            </a:xfrm>
            <a:prstGeom prst="triangl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36" name="Oval 5"/>
            <p:cNvSpPr/>
            <p:nvPr/>
          </p:nvSpPr>
          <p:spPr bwMode="auto">
            <a:xfrm>
              <a:off x="8259135" y="322009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37" name="Oval 6"/>
            <p:cNvSpPr/>
            <p:nvPr/>
          </p:nvSpPr>
          <p:spPr bwMode="auto">
            <a:xfrm>
              <a:off x="7848600" y="38100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38" name="Oval 7"/>
            <p:cNvSpPr/>
            <p:nvPr/>
          </p:nvSpPr>
          <p:spPr bwMode="auto">
            <a:xfrm>
              <a:off x="8610600" y="38100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39" name="Oval 8"/>
            <p:cNvSpPr/>
            <p:nvPr/>
          </p:nvSpPr>
          <p:spPr bwMode="auto">
            <a:xfrm>
              <a:off x="8320949" y="3657600"/>
              <a:ext cx="289651" cy="24548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1050" smtClean="0"/>
                <a:t>Q</a:t>
              </a: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0" name="Rounded Rectangle 9"/>
            <p:cNvSpPr/>
            <p:nvPr/>
          </p:nvSpPr>
          <p:spPr bwMode="auto">
            <a:xfrm>
              <a:off x="7772400" y="3581400"/>
              <a:ext cx="1371600" cy="4572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14" name="Grupp 61"/>
          <p:cNvGrpSpPr/>
          <p:nvPr/>
        </p:nvGrpSpPr>
        <p:grpSpPr>
          <a:xfrm>
            <a:off x="152400" y="3124199"/>
            <a:ext cx="2667000" cy="1828801"/>
            <a:chOff x="152400" y="3124199"/>
            <a:chExt cx="2667000" cy="1828801"/>
          </a:xfrm>
        </p:grpSpPr>
        <p:sp>
          <p:nvSpPr>
            <p:cNvPr id="44" name="Isosceles Triangle 4"/>
            <p:cNvSpPr/>
            <p:nvPr/>
          </p:nvSpPr>
          <p:spPr bwMode="auto">
            <a:xfrm>
              <a:off x="695332" y="3276599"/>
              <a:ext cx="1666868" cy="1371600"/>
            </a:xfrm>
            <a:prstGeom prst="triangl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5" name="Oval 5"/>
            <p:cNvSpPr/>
            <p:nvPr/>
          </p:nvSpPr>
          <p:spPr bwMode="auto">
            <a:xfrm>
              <a:off x="1143000" y="3124199"/>
              <a:ext cx="721364" cy="360682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20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46" name="Oval 6"/>
            <p:cNvSpPr/>
            <p:nvPr/>
          </p:nvSpPr>
          <p:spPr bwMode="auto">
            <a:xfrm>
              <a:off x="193036" y="4495799"/>
              <a:ext cx="721364" cy="360682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20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47" name="Oval 7"/>
            <p:cNvSpPr/>
            <p:nvPr/>
          </p:nvSpPr>
          <p:spPr bwMode="auto">
            <a:xfrm>
              <a:off x="2057400" y="4495799"/>
              <a:ext cx="721364" cy="360682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200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48" name="Oval 8"/>
            <p:cNvSpPr/>
            <p:nvPr/>
          </p:nvSpPr>
          <p:spPr bwMode="auto">
            <a:xfrm>
              <a:off x="1066800" y="3962399"/>
              <a:ext cx="856619" cy="40576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2000" smtClean="0"/>
                <a:t>Quality</a:t>
              </a:r>
              <a:endParaRPr kumimoji="0" lang="sv-SE" sz="20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Rounded Rectangle 9"/>
            <p:cNvSpPr/>
            <p:nvPr/>
          </p:nvSpPr>
          <p:spPr bwMode="auto">
            <a:xfrm>
              <a:off x="152400" y="3124200"/>
              <a:ext cx="2667000" cy="18288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27" name="Grupp 63"/>
          <p:cNvGrpSpPr/>
          <p:nvPr/>
        </p:nvGrpSpPr>
        <p:grpSpPr>
          <a:xfrm>
            <a:off x="7772400" y="4134490"/>
            <a:ext cx="1371600" cy="818510"/>
            <a:chOff x="7772400" y="4134490"/>
            <a:chExt cx="1371600" cy="818510"/>
          </a:xfrm>
        </p:grpSpPr>
        <p:sp>
          <p:nvSpPr>
            <p:cNvPr id="50" name="Isosceles Triangle 4"/>
            <p:cNvSpPr/>
            <p:nvPr/>
          </p:nvSpPr>
          <p:spPr bwMode="auto">
            <a:xfrm>
              <a:off x="8153400" y="4267199"/>
              <a:ext cx="655320" cy="609601"/>
            </a:xfrm>
            <a:prstGeom prst="triangl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1" name="Oval 5"/>
            <p:cNvSpPr/>
            <p:nvPr/>
          </p:nvSpPr>
          <p:spPr bwMode="auto">
            <a:xfrm>
              <a:off x="8259135" y="413449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52" name="Oval 6"/>
            <p:cNvSpPr/>
            <p:nvPr/>
          </p:nvSpPr>
          <p:spPr bwMode="auto">
            <a:xfrm>
              <a:off x="7848600" y="47244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53" name="Oval 7"/>
            <p:cNvSpPr/>
            <p:nvPr/>
          </p:nvSpPr>
          <p:spPr bwMode="auto">
            <a:xfrm>
              <a:off x="8610600" y="47244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54" name="Oval 8"/>
            <p:cNvSpPr/>
            <p:nvPr/>
          </p:nvSpPr>
          <p:spPr bwMode="auto">
            <a:xfrm>
              <a:off x="8320949" y="4572000"/>
              <a:ext cx="289651" cy="24548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1050" smtClean="0"/>
                <a:t>Q</a:t>
              </a: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5" name="Rounded Rectangle 9"/>
            <p:cNvSpPr/>
            <p:nvPr/>
          </p:nvSpPr>
          <p:spPr bwMode="auto">
            <a:xfrm>
              <a:off x="7772400" y="4495800"/>
              <a:ext cx="1371600" cy="4572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grpSp>
        <p:nvGrpSpPr>
          <p:cNvPr id="28" name="Grupp 64"/>
          <p:cNvGrpSpPr/>
          <p:nvPr/>
        </p:nvGrpSpPr>
        <p:grpSpPr>
          <a:xfrm>
            <a:off x="7772400" y="5048890"/>
            <a:ext cx="1371600" cy="818510"/>
            <a:chOff x="7772400" y="5048890"/>
            <a:chExt cx="1371600" cy="818510"/>
          </a:xfrm>
        </p:grpSpPr>
        <p:sp>
          <p:nvSpPr>
            <p:cNvPr id="56" name="Isosceles Triangle 4"/>
            <p:cNvSpPr/>
            <p:nvPr/>
          </p:nvSpPr>
          <p:spPr bwMode="auto">
            <a:xfrm>
              <a:off x="8153400" y="5181599"/>
              <a:ext cx="655320" cy="609601"/>
            </a:xfrm>
            <a:prstGeom prst="triangl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7" name="Oval 5"/>
            <p:cNvSpPr/>
            <p:nvPr/>
          </p:nvSpPr>
          <p:spPr bwMode="auto">
            <a:xfrm>
              <a:off x="8259135" y="504889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Scope</a:t>
              </a:r>
            </a:p>
          </p:txBody>
        </p:sp>
        <p:sp>
          <p:nvSpPr>
            <p:cNvPr id="58" name="Oval 6"/>
            <p:cNvSpPr/>
            <p:nvPr/>
          </p:nvSpPr>
          <p:spPr bwMode="auto">
            <a:xfrm>
              <a:off x="7848600" y="56388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Cost</a:t>
              </a:r>
            </a:p>
          </p:txBody>
        </p:sp>
        <p:sp>
          <p:nvSpPr>
            <p:cNvPr id="59" name="Oval 7"/>
            <p:cNvSpPr/>
            <p:nvPr/>
          </p:nvSpPr>
          <p:spPr bwMode="auto">
            <a:xfrm>
              <a:off x="8610600" y="5638800"/>
              <a:ext cx="436422" cy="218211"/>
            </a:xfrm>
            <a:prstGeom prst="ellipse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sz="1050" b="0" i="0" u="none" strike="noStrike" cap="none" normalizeH="0" baseline="0" smtClean="0">
                  <a:ln>
                    <a:noFill/>
                  </a:ln>
                  <a:solidFill>
                    <a:srgbClr val="215773"/>
                  </a:solidFill>
                  <a:effectLst/>
                  <a:latin typeface="Tahoma" pitchFamily="34" charset="0"/>
                </a:rPr>
                <a:t>Time</a:t>
              </a:r>
            </a:p>
          </p:txBody>
        </p:sp>
        <p:sp>
          <p:nvSpPr>
            <p:cNvPr id="60" name="Oval 8"/>
            <p:cNvSpPr/>
            <p:nvPr/>
          </p:nvSpPr>
          <p:spPr bwMode="auto">
            <a:xfrm>
              <a:off x="8320949" y="5486400"/>
              <a:ext cx="289651" cy="245487"/>
            </a:xfrm>
            <a:prstGeom prst="ellipse">
              <a:avLst/>
            </a:prstGeom>
            <a:solidFill>
              <a:srgbClr val="FFBDBD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v-SE" sz="1050" smtClean="0"/>
                <a:t>Q</a:t>
              </a:r>
              <a:endParaRPr kumimoji="0" lang="sv-SE" sz="105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Rounded Rectangle 9"/>
            <p:cNvSpPr/>
            <p:nvPr/>
          </p:nvSpPr>
          <p:spPr bwMode="auto">
            <a:xfrm>
              <a:off x="7772400" y="5410200"/>
              <a:ext cx="1371600" cy="457200"/>
            </a:xfrm>
            <a:prstGeom prst="roundRect">
              <a:avLst/>
            </a:prstGeom>
            <a:noFill/>
            <a:ln w="9525" cap="flat" cmpd="sng" algn="ctr">
              <a:solidFill>
                <a:srgbClr val="C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5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AutoShape 94"/>
          <p:cNvSpPr>
            <a:spLocks noChangeArrowheads="1"/>
          </p:cNvSpPr>
          <p:nvPr/>
        </p:nvSpPr>
        <p:spPr bwMode="auto">
          <a:xfrm rot="10800000" flipH="1">
            <a:off x="0" y="1785926"/>
            <a:ext cx="1500166" cy="1143008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Money for nothing, change for free</a:t>
            </a:r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Henrik Kniberg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659AE83-8F14-4E9F-91B4-A6533AD56037}" type="slidenum">
              <a:rPr lang="en-US" smtClean="0"/>
              <a:pPr>
                <a:defRPr/>
              </a:pPr>
              <a:t>97</a:t>
            </a:fld>
            <a:endParaRPr lang="en-US"/>
          </a:p>
        </p:txBody>
      </p:sp>
      <p:grpSp>
        <p:nvGrpSpPr>
          <p:cNvPr id="3" name="Group 42"/>
          <p:cNvGrpSpPr/>
          <p:nvPr/>
        </p:nvGrpSpPr>
        <p:grpSpPr>
          <a:xfrm>
            <a:off x="2285984" y="1928802"/>
            <a:ext cx="3286148" cy="2697138"/>
            <a:chOff x="6072198" y="1785926"/>
            <a:chExt cx="3286148" cy="2697138"/>
          </a:xfrm>
        </p:grpSpPr>
        <p:graphicFrame>
          <p:nvGraphicFramePr>
            <p:cNvPr id="40" name="Chart 39"/>
            <p:cNvGraphicFramePr/>
            <p:nvPr/>
          </p:nvGraphicFramePr>
          <p:xfrm>
            <a:off x="6143636" y="1928802"/>
            <a:ext cx="2143140" cy="21431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6429388" y="1785926"/>
              <a:ext cx="171451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smtClean="0"/>
                <a:t>Features and functions used in a typical system:</a:t>
              </a:r>
              <a:endParaRPr lang="sv-SE" sz="105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072198" y="3929066"/>
              <a:ext cx="328614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i="1" smtClean="0">
                  <a:latin typeface="Arial" pitchFamily="34" charset="0"/>
                </a:rPr>
                <a:t>Source: Standish Group Study Reported at XP2002</a:t>
              </a:r>
            </a:p>
            <a:p>
              <a:r>
                <a:rPr lang="en-US" sz="1000" i="1" smtClean="0">
                  <a:latin typeface="Arial" pitchFamily="34" charset="0"/>
                </a:rPr>
                <a:t>by Jim Johnson, Chairman</a:t>
              </a:r>
            </a:p>
            <a:p>
              <a:endParaRPr lang="sv-SE" sz="1000"/>
            </a:p>
          </p:txBody>
        </p:sp>
      </p:grpSp>
      <p:sp>
        <p:nvSpPr>
          <p:cNvPr id="145" name="Rectangle 144"/>
          <p:cNvSpPr/>
          <p:nvPr/>
        </p:nvSpPr>
        <p:spPr bwMode="auto">
          <a:xfrm>
            <a:off x="6372337" y="4857760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0" name="Rectangle 149"/>
          <p:cNvSpPr/>
          <p:nvPr/>
        </p:nvSpPr>
        <p:spPr bwMode="auto">
          <a:xfrm>
            <a:off x="6372337" y="4978322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1" name="Rectangle 150"/>
          <p:cNvSpPr/>
          <p:nvPr/>
        </p:nvSpPr>
        <p:spPr bwMode="auto">
          <a:xfrm>
            <a:off x="6372337" y="5091324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2" name="Rectangle 151"/>
          <p:cNvSpPr/>
          <p:nvPr/>
        </p:nvSpPr>
        <p:spPr bwMode="auto">
          <a:xfrm>
            <a:off x="6366775" y="5203260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3" name="Rectangle 152"/>
          <p:cNvSpPr/>
          <p:nvPr/>
        </p:nvSpPr>
        <p:spPr bwMode="auto">
          <a:xfrm>
            <a:off x="6366775" y="5316262"/>
            <a:ext cx="500066" cy="7143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572264" y="4061988"/>
            <a:ext cx="1963358" cy="623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>
                <a:solidFill>
                  <a:srgbClr val="C00000"/>
                </a:solidFill>
              </a:rPr>
              <a:t>Unnecessary features that</a:t>
            </a:r>
          </a:p>
          <a:p>
            <a:r>
              <a:rPr lang="sv-SE" smtClean="0">
                <a:solidFill>
                  <a:srgbClr val="C00000"/>
                </a:solidFill>
              </a:rPr>
              <a:t>shouldn’t be in</a:t>
            </a:r>
          </a:p>
          <a:p>
            <a:r>
              <a:rPr lang="sv-SE" sz="1050" smtClean="0">
                <a:solidFill>
                  <a:srgbClr val="C00000"/>
                </a:solidFill>
              </a:rPr>
              <a:t>(but we don’t know which)</a:t>
            </a:r>
            <a:endParaRPr lang="sv-SE" sz="1050">
              <a:solidFill>
                <a:srgbClr val="C00000"/>
              </a:solidFill>
            </a:endParaRPr>
          </a:p>
        </p:txBody>
      </p:sp>
      <p:sp>
        <p:nvSpPr>
          <p:cNvPr id="158" name="Left Brace 157"/>
          <p:cNvSpPr/>
          <p:nvPr/>
        </p:nvSpPr>
        <p:spPr bwMode="auto">
          <a:xfrm flipH="1">
            <a:off x="6888942" y="4816196"/>
            <a:ext cx="142876" cy="642942"/>
          </a:xfrm>
          <a:prstGeom prst="leftBrace">
            <a:avLst/>
          </a:prstGeom>
          <a:noFill/>
          <a:ln w="9525" cap="flat" cmpd="sng" algn="ctr">
            <a:solidFill>
              <a:srgbClr val="0070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008A3E"/>
              </a:solidFill>
              <a:effectLst/>
              <a:latin typeface="Tahoma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7000924" y="4959072"/>
            <a:ext cx="221454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>
                <a:solidFill>
                  <a:srgbClr val="007033"/>
                </a:solidFill>
              </a:rPr>
              <a:t>Importantant features that should be in</a:t>
            </a:r>
          </a:p>
          <a:p>
            <a:r>
              <a:rPr lang="sv-SE" sz="1050" smtClean="0">
                <a:solidFill>
                  <a:srgbClr val="007033"/>
                </a:solidFill>
              </a:rPr>
              <a:t>(but we don’t know which)</a:t>
            </a:r>
            <a:endParaRPr lang="sv-SE" sz="1050">
              <a:solidFill>
                <a:srgbClr val="007033"/>
              </a:solidFill>
            </a:endParaRPr>
          </a:p>
        </p:txBody>
      </p:sp>
      <p:grpSp>
        <p:nvGrpSpPr>
          <p:cNvPr id="4" name="Group 232"/>
          <p:cNvGrpSpPr/>
          <p:nvPr/>
        </p:nvGrpSpPr>
        <p:grpSpPr>
          <a:xfrm>
            <a:off x="1420798" y="1785926"/>
            <a:ext cx="1008062" cy="4214843"/>
            <a:chOff x="386034" y="1428735"/>
            <a:chExt cx="1008062" cy="4214843"/>
          </a:xfrm>
        </p:grpSpPr>
        <p:sp>
          <p:nvSpPr>
            <p:cNvPr id="8" name="AutoShape 94"/>
            <p:cNvSpPr>
              <a:spLocks noChangeArrowheads="1"/>
            </p:cNvSpPr>
            <p:nvPr/>
          </p:nvSpPr>
          <p:spPr bwMode="auto">
            <a:xfrm rot="10800000" flipH="1">
              <a:off x="386034" y="1428735"/>
              <a:ext cx="1008062" cy="4214843"/>
            </a:xfrm>
            <a:prstGeom prst="verticalScroll">
              <a:avLst>
                <a:gd name="adj" fmla="val 12500"/>
              </a:avLst>
            </a:prstGeom>
            <a:solidFill>
              <a:srgbClr val="FFFFD5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sv-SE"/>
            </a:p>
          </p:txBody>
        </p:sp>
        <p:sp>
          <p:nvSpPr>
            <p:cNvPr id="20" name="Text Box 106"/>
            <p:cNvSpPr txBox="1">
              <a:spLocks noChangeArrowheads="1"/>
            </p:cNvSpPr>
            <p:nvPr/>
          </p:nvSpPr>
          <p:spPr bwMode="auto">
            <a:xfrm>
              <a:off x="612746" y="1428737"/>
              <a:ext cx="50526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sv-SE" sz="1000" smtClean="0">
                  <a:solidFill>
                    <a:schemeClr val="tx1"/>
                  </a:solidFill>
                  <a:latin typeface="Arial" charset="0"/>
                </a:rPr>
                <a:t>”Req”</a:t>
              </a:r>
              <a:endParaRPr lang="sv-SE" sz="100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4" name="Rectangle 143"/>
            <p:cNvSpPr/>
            <p:nvPr/>
          </p:nvSpPr>
          <p:spPr bwMode="auto">
            <a:xfrm>
              <a:off x="571472" y="171448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 bwMode="auto">
            <a:xfrm>
              <a:off x="571472" y="183811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1" name="Rectangle 160"/>
            <p:cNvSpPr/>
            <p:nvPr/>
          </p:nvSpPr>
          <p:spPr bwMode="auto">
            <a:xfrm>
              <a:off x="571472" y="196422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2" name="Rectangle 161"/>
            <p:cNvSpPr/>
            <p:nvPr/>
          </p:nvSpPr>
          <p:spPr bwMode="auto">
            <a:xfrm>
              <a:off x="571472" y="208785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 bwMode="auto">
            <a:xfrm>
              <a:off x="571472" y="221345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4" name="Rectangle 163"/>
            <p:cNvSpPr/>
            <p:nvPr/>
          </p:nvSpPr>
          <p:spPr bwMode="auto">
            <a:xfrm>
              <a:off x="571472" y="233707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 bwMode="auto">
            <a:xfrm>
              <a:off x="571472" y="246319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6" name="Rectangle 165"/>
            <p:cNvSpPr/>
            <p:nvPr/>
          </p:nvSpPr>
          <p:spPr bwMode="auto">
            <a:xfrm>
              <a:off x="571472" y="258681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 bwMode="auto">
            <a:xfrm>
              <a:off x="571472" y="271854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8" name="Rectangle 167"/>
            <p:cNvSpPr/>
            <p:nvPr/>
          </p:nvSpPr>
          <p:spPr bwMode="auto">
            <a:xfrm>
              <a:off x="571472" y="284216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9" name="Rectangle 168"/>
            <p:cNvSpPr/>
            <p:nvPr/>
          </p:nvSpPr>
          <p:spPr bwMode="auto">
            <a:xfrm>
              <a:off x="571472" y="296828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 bwMode="auto">
            <a:xfrm>
              <a:off x="571472" y="309190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1" name="Rectangle 170"/>
            <p:cNvSpPr/>
            <p:nvPr/>
          </p:nvSpPr>
          <p:spPr bwMode="auto">
            <a:xfrm>
              <a:off x="571472" y="321750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2" name="Rectangle 171"/>
            <p:cNvSpPr/>
            <p:nvPr/>
          </p:nvSpPr>
          <p:spPr bwMode="auto">
            <a:xfrm>
              <a:off x="571472" y="334113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 bwMode="auto">
            <a:xfrm>
              <a:off x="571472" y="346724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4" name="Rectangle 173"/>
            <p:cNvSpPr/>
            <p:nvPr/>
          </p:nvSpPr>
          <p:spPr bwMode="auto">
            <a:xfrm>
              <a:off x="571472" y="359087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5" name="Rectangle 174"/>
            <p:cNvSpPr/>
            <p:nvPr/>
          </p:nvSpPr>
          <p:spPr bwMode="auto">
            <a:xfrm>
              <a:off x="571472" y="372480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571472" y="3848426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7" name="Rectangle 176"/>
            <p:cNvSpPr/>
            <p:nvPr/>
          </p:nvSpPr>
          <p:spPr bwMode="auto">
            <a:xfrm>
              <a:off x="571472" y="397453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8" name="Rectangle 177"/>
            <p:cNvSpPr/>
            <p:nvPr/>
          </p:nvSpPr>
          <p:spPr bwMode="auto">
            <a:xfrm>
              <a:off x="571472" y="409816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9" name="Rectangle 178"/>
            <p:cNvSpPr/>
            <p:nvPr/>
          </p:nvSpPr>
          <p:spPr bwMode="auto">
            <a:xfrm>
              <a:off x="571472" y="422376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0" name="Rectangle 179"/>
            <p:cNvSpPr/>
            <p:nvPr/>
          </p:nvSpPr>
          <p:spPr bwMode="auto">
            <a:xfrm>
              <a:off x="571472" y="434739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1" name="Rectangle 180"/>
            <p:cNvSpPr/>
            <p:nvPr/>
          </p:nvSpPr>
          <p:spPr bwMode="auto">
            <a:xfrm>
              <a:off x="571472" y="447350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 bwMode="auto">
            <a:xfrm>
              <a:off x="571472" y="459712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3" name="Rectangle 182"/>
            <p:cNvSpPr/>
            <p:nvPr/>
          </p:nvSpPr>
          <p:spPr bwMode="auto">
            <a:xfrm>
              <a:off x="571472" y="472885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4" name="Rectangle 183"/>
            <p:cNvSpPr/>
            <p:nvPr/>
          </p:nvSpPr>
          <p:spPr bwMode="auto">
            <a:xfrm>
              <a:off x="571472" y="4852480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5" name="Rectangle 184"/>
            <p:cNvSpPr/>
            <p:nvPr/>
          </p:nvSpPr>
          <p:spPr bwMode="auto">
            <a:xfrm>
              <a:off x="571472" y="4978592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6" name="Rectangle 185"/>
            <p:cNvSpPr/>
            <p:nvPr/>
          </p:nvSpPr>
          <p:spPr bwMode="auto">
            <a:xfrm>
              <a:off x="571472" y="510221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7" name="Rectangle 186"/>
            <p:cNvSpPr/>
            <p:nvPr/>
          </p:nvSpPr>
          <p:spPr bwMode="auto">
            <a:xfrm>
              <a:off x="571472" y="5227818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 bwMode="auto">
            <a:xfrm>
              <a:off x="571472" y="5351444"/>
              <a:ext cx="642942" cy="714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sv-SE" sz="1200" b="0" i="0" u="none" strike="noStrike" cap="none" normalizeH="0" baseline="0" smtClean="0">
                <a:ln>
                  <a:noFill/>
                </a:ln>
                <a:solidFill>
                  <a:srgbClr val="215773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191" name="AutoShape 94"/>
          <p:cNvSpPr>
            <a:spLocks noChangeArrowheads="1"/>
          </p:cNvSpPr>
          <p:nvPr/>
        </p:nvSpPr>
        <p:spPr bwMode="auto">
          <a:xfrm rot="10800000" flipH="1">
            <a:off x="5286380" y="1857364"/>
            <a:ext cx="1008062" cy="4214842"/>
          </a:xfrm>
          <a:prstGeom prst="verticalScroll">
            <a:avLst>
              <a:gd name="adj" fmla="val 12500"/>
            </a:avLst>
          </a:prstGeom>
          <a:solidFill>
            <a:srgbClr val="FFFFD5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192" name="Text Box 106"/>
          <p:cNvSpPr txBox="1">
            <a:spLocks noChangeArrowheads="1"/>
          </p:cNvSpPr>
          <p:nvPr/>
        </p:nvSpPr>
        <p:spPr bwMode="auto">
          <a:xfrm>
            <a:off x="5513092" y="1857366"/>
            <a:ext cx="50526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smtClean="0">
                <a:solidFill>
                  <a:schemeClr val="tx1"/>
                </a:solidFill>
                <a:latin typeface="Arial" charset="0"/>
              </a:rPr>
              <a:t>”Req”</a:t>
            </a:r>
            <a:endParaRPr lang="sv-SE" sz="1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3" name="Rectangle 192"/>
          <p:cNvSpPr/>
          <p:nvPr/>
        </p:nvSpPr>
        <p:spPr bwMode="auto">
          <a:xfrm>
            <a:off x="5471818" y="214311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4" name="Rectangle 193"/>
          <p:cNvSpPr/>
          <p:nvPr/>
        </p:nvSpPr>
        <p:spPr bwMode="auto">
          <a:xfrm>
            <a:off x="5471818" y="2266743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5" name="Rectangle 194"/>
          <p:cNvSpPr/>
          <p:nvPr/>
        </p:nvSpPr>
        <p:spPr bwMode="auto">
          <a:xfrm>
            <a:off x="5471818" y="2392855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6" name="Rectangle 195"/>
          <p:cNvSpPr/>
          <p:nvPr/>
        </p:nvSpPr>
        <p:spPr bwMode="auto">
          <a:xfrm>
            <a:off x="5471818" y="2516481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7" name="Rectangle 196"/>
          <p:cNvSpPr/>
          <p:nvPr/>
        </p:nvSpPr>
        <p:spPr bwMode="auto">
          <a:xfrm>
            <a:off x="5471818" y="2642081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8" name="Rectangle 197"/>
          <p:cNvSpPr/>
          <p:nvPr/>
        </p:nvSpPr>
        <p:spPr bwMode="auto">
          <a:xfrm>
            <a:off x="5471818" y="276570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199" name="Rectangle 198"/>
          <p:cNvSpPr/>
          <p:nvPr/>
        </p:nvSpPr>
        <p:spPr bwMode="auto">
          <a:xfrm>
            <a:off x="5471818" y="289181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0" name="Rectangle 199"/>
          <p:cNvSpPr/>
          <p:nvPr/>
        </p:nvSpPr>
        <p:spPr bwMode="auto">
          <a:xfrm>
            <a:off x="5471818" y="3015445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1" name="Rectangle 200"/>
          <p:cNvSpPr/>
          <p:nvPr/>
        </p:nvSpPr>
        <p:spPr bwMode="auto">
          <a:xfrm>
            <a:off x="5471818" y="3147171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2" name="Rectangle 201"/>
          <p:cNvSpPr/>
          <p:nvPr/>
        </p:nvSpPr>
        <p:spPr bwMode="auto">
          <a:xfrm>
            <a:off x="5471818" y="327079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3" name="Rectangle 202"/>
          <p:cNvSpPr/>
          <p:nvPr/>
        </p:nvSpPr>
        <p:spPr bwMode="auto">
          <a:xfrm>
            <a:off x="5471818" y="3396909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4" name="Rectangle 203"/>
          <p:cNvSpPr/>
          <p:nvPr/>
        </p:nvSpPr>
        <p:spPr bwMode="auto">
          <a:xfrm>
            <a:off x="5471818" y="3520535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5" name="Rectangle 204"/>
          <p:cNvSpPr/>
          <p:nvPr/>
        </p:nvSpPr>
        <p:spPr bwMode="auto">
          <a:xfrm>
            <a:off x="5471818" y="3646135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6" name="Rectangle 205"/>
          <p:cNvSpPr/>
          <p:nvPr/>
        </p:nvSpPr>
        <p:spPr bwMode="auto">
          <a:xfrm>
            <a:off x="5471818" y="3769761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7" name="Rectangle 206"/>
          <p:cNvSpPr/>
          <p:nvPr/>
        </p:nvSpPr>
        <p:spPr bwMode="auto">
          <a:xfrm>
            <a:off x="5471818" y="3895873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8" name="Rectangle 207"/>
          <p:cNvSpPr/>
          <p:nvPr/>
        </p:nvSpPr>
        <p:spPr bwMode="auto">
          <a:xfrm>
            <a:off x="5471818" y="401949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09" name="Rectangle 208"/>
          <p:cNvSpPr/>
          <p:nvPr/>
        </p:nvSpPr>
        <p:spPr bwMode="auto">
          <a:xfrm>
            <a:off x="5471818" y="415342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0" name="Rectangle 209"/>
          <p:cNvSpPr/>
          <p:nvPr/>
        </p:nvSpPr>
        <p:spPr bwMode="auto">
          <a:xfrm>
            <a:off x="5471818" y="4277055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1" name="Rectangle 210"/>
          <p:cNvSpPr/>
          <p:nvPr/>
        </p:nvSpPr>
        <p:spPr bwMode="auto">
          <a:xfrm>
            <a:off x="5471818" y="4403167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2" name="Rectangle 211"/>
          <p:cNvSpPr/>
          <p:nvPr/>
        </p:nvSpPr>
        <p:spPr bwMode="auto">
          <a:xfrm>
            <a:off x="5471818" y="4526793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3" name="Rectangle 212"/>
          <p:cNvSpPr/>
          <p:nvPr/>
        </p:nvSpPr>
        <p:spPr bwMode="auto">
          <a:xfrm>
            <a:off x="5471818" y="4652393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4" name="Rectangle 213"/>
          <p:cNvSpPr/>
          <p:nvPr/>
        </p:nvSpPr>
        <p:spPr bwMode="auto">
          <a:xfrm>
            <a:off x="5471818" y="4776019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5" name="Rectangle 214"/>
          <p:cNvSpPr/>
          <p:nvPr/>
        </p:nvSpPr>
        <p:spPr bwMode="auto">
          <a:xfrm>
            <a:off x="5471818" y="4902131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6" name="Rectangle 215"/>
          <p:cNvSpPr/>
          <p:nvPr/>
        </p:nvSpPr>
        <p:spPr bwMode="auto">
          <a:xfrm>
            <a:off x="5471818" y="5025757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7" name="Rectangle 216"/>
          <p:cNvSpPr/>
          <p:nvPr/>
        </p:nvSpPr>
        <p:spPr bwMode="auto">
          <a:xfrm>
            <a:off x="5471818" y="5157483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5471818" y="5281109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5471818" y="5411116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1" name="Rectangle 220"/>
          <p:cNvSpPr/>
          <p:nvPr/>
        </p:nvSpPr>
        <p:spPr bwMode="auto">
          <a:xfrm>
            <a:off x="5471818" y="5536716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2" name="Rectangle 221"/>
          <p:cNvSpPr/>
          <p:nvPr/>
        </p:nvSpPr>
        <p:spPr bwMode="auto">
          <a:xfrm>
            <a:off x="5471818" y="5660342"/>
            <a:ext cx="642942" cy="7143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223" name="Rectangle 222"/>
          <p:cNvSpPr/>
          <p:nvPr/>
        </p:nvSpPr>
        <p:spPr bwMode="auto">
          <a:xfrm>
            <a:off x="5471818" y="5786454"/>
            <a:ext cx="642942" cy="71438"/>
          </a:xfrm>
          <a:prstGeom prst="rect">
            <a:avLst/>
          </a:prstGeom>
          <a:solidFill>
            <a:srgbClr val="FF5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cxnSp>
        <p:nvCxnSpPr>
          <p:cNvPr id="225" name="Straight Arrow Connector 224"/>
          <p:cNvCxnSpPr/>
          <p:nvPr/>
        </p:nvCxnSpPr>
        <p:spPr bwMode="auto">
          <a:xfrm rot="10800000">
            <a:off x="6215074" y="4071956"/>
            <a:ext cx="357190" cy="1428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226" name="Straight Arrow Connector 225"/>
          <p:cNvCxnSpPr/>
          <p:nvPr/>
        </p:nvCxnSpPr>
        <p:spPr bwMode="auto">
          <a:xfrm rot="10800000" flipV="1">
            <a:off x="6215074" y="4286255"/>
            <a:ext cx="357190" cy="28575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230" name="TextBox 229"/>
          <p:cNvSpPr txBox="1"/>
          <p:nvPr/>
        </p:nvSpPr>
        <p:spPr>
          <a:xfrm>
            <a:off x="71438" y="2000240"/>
            <a:ext cx="1214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Price: 10 M</a:t>
            </a:r>
          </a:p>
          <a:p>
            <a:r>
              <a:rPr lang="sv-SE" smtClean="0"/>
              <a:t>Time: 1 year</a:t>
            </a:r>
          </a:p>
          <a:p>
            <a:r>
              <a:rPr lang="sv-SE" smtClean="0"/>
              <a:t>Scope:</a:t>
            </a:r>
            <a:endParaRPr lang="sv-SE"/>
          </a:p>
        </p:txBody>
      </p:sp>
      <p:sp>
        <p:nvSpPr>
          <p:cNvPr id="232" name="Text Box 106"/>
          <p:cNvSpPr txBox="1">
            <a:spLocks noChangeArrowheads="1"/>
          </p:cNvSpPr>
          <p:nvPr/>
        </p:nvSpPr>
        <p:spPr bwMode="auto">
          <a:xfrm>
            <a:off x="214314" y="1785926"/>
            <a:ext cx="7473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Contract 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4" name="Right Arrow 233"/>
          <p:cNvSpPr/>
          <p:nvPr/>
        </p:nvSpPr>
        <p:spPr bwMode="auto">
          <a:xfrm>
            <a:off x="714348" y="2428868"/>
            <a:ext cx="571504" cy="21431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200" b="0" i="0" u="none" strike="noStrike" cap="none" normalizeH="0" baseline="0" smtClean="0">
              <a:ln>
                <a:noFill/>
              </a:ln>
              <a:solidFill>
                <a:srgbClr val="215773"/>
              </a:solidFill>
              <a:effectLst/>
              <a:latin typeface="Tahoma" pitchFamily="34" charset="0"/>
            </a:endParaRPr>
          </a:p>
        </p:txBody>
      </p:sp>
      <p:sp>
        <p:nvSpPr>
          <p:cNvPr id="88" name="AutoShape 94"/>
          <p:cNvSpPr>
            <a:spLocks noChangeArrowheads="1"/>
          </p:cNvSpPr>
          <p:nvPr/>
        </p:nvSpPr>
        <p:spPr bwMode="auto">
          <a:xfrm rot="10800000" flipH="1">
            <a:off x="6357950" y="1071546"/>
            <a:ext cx="2643206" cy="1285884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89" name="Text Box 106"/>
          <p:cNvSpPr txBox="1">
            <a:spLocks noChangeArrowheads="1"/>
          </p:cNvSpPr>
          <p:nvPr/>
        </p:nvSpPr>
        <p:spPr bwMode="auto">
          <a:xfrm>
            <a:off x="6550545" y="1111077"/>
            <a:ext cx="7745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Option #1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572264" y="1425347"/>
            <a:ext cx="22860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smtClean="0"/>
              <a:t>”Change for free” as long as total scope doesn’t increase</a:t>
            </a:r>
            <a:br>
              <a:rPr lang="sv-SE" sz="1100" smtClean="0"/>
            </a:br>
            <a:endParaRPr lang="sv-SE" sz="1100"/>
          </a:p>
        </p:txBody>
      </p:sp>
      <p:sp>
        <p:nvSpPr>
          <p:cNvPr id="91" name="AutoShape 94"/>
          <p:cNvSpPr>
            <a:spLocks noChangeArrowheads="1"/>
          </p:cNvSpPr>
          <p:nvPr/>
        </p:nvSpPr>
        <p:spPr bwMode="auto">
          <a:xfrm rot="10800000" flipH="1">
            <a:off x="6429388" y="2500306"/>
            <a:ext cx="2643206" cy="1143008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92" name="Text Box 106"/>
          <p:cNvSpPr txBox="1">
            <a:spLocks noChangeArrowheads="1"/>
          </p:cNvSpPr>
          <p:nvPr/>
        </p:nvSpPr>
        <p:spPr bwMode="auto">
          <a:xfrm>
            <a:off x="6643702" y="2500306"/>
            <a:ext cx="7745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Option #2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643702" y="2714620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100" smtClean="0"/>
              <a:t>”Early termination”</a:t>
            </a:r>
          </a:p>
          <a:p>
            <a:r>
              <a:rPr lang="sv-SE" sz="1100" smtClean="0"/>
              <a:t>Customer can end project early.</a:t>
            </a:r>
          </a:p>
          <a:p>
            <a:r>
              <a:rPr lang="sv-SE" sz="1100" smtClean="0"/>
              <a:t>Costs only 20% of remaining budget.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50" grpId="0" animBg="1"/>
      <p:bldP spid="151" grpId="0" animBg="1"/>
      <p:bldP spid="152" grpId="0" animBg="1"/>
      <p:bldP spid="153" grpId="0" animBg="1"/>
      <p:bldP spid="157" grpId="0"/>
      <p:bldP spid="158" grpId="0" animBg="1"/>
      <p:bldP spid="159" grpId="0"/>
      <p:bldP spid="191" grpId="0" animBg="1"/>
      <p:bldP spid="192" grpId="0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20" grpId="0" animBg="1"/>
      <p:bldP spid="221" grpId="0" animBg="1"/>
      <p:bldP spid="222" grpId="0" animBg="1"/>
      <p:bldP spid="223" grpId="0" animBg="1"/>
      <p:bldP spid="88" grpId="0" animBg="1"/>
      <p:bldP spid="89" grpId="0"/>
      <p:bldP spid="90" grpId="0"/>
      <p:bldP spid="91" grpId="0" animBg="1"/>
      <p:bldP spid="92" grpId="0"/>
      <p:bldP spid="93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nb-NO"/>
              <a:t>Change for </a:t>
            </a:r>
            <a:r>
              <a:rPr lang="nb-NO" smtClean="0"/>
              <a:t>free</a:t>
            </a:r>
            <a:endParaRPr lang="en-US"/>
          </a:p>
        </p:txBody>
      </p:sp>
      <p:sp>
        <p:nvSpPr>
          <p:cNvPr id="5123" name="Line 4"/>
          <p:cNvSpPr>
            <a:spLocks noChangeShapeType="1"/>
          </p:cNvSpPr>
          <p:nvPr/>
        </p:nvSpPr>
        <p:spPr bwMode="auto">
          <a:xfrm flipV="1">
            <a:off x="971550" y="1214422"/>
            <a:ext cx="0" cy="446405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sv-SE"/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 flipV="1">
            <a:off x="971550" y="5678472"/>
            <a:ext cx="76327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sv-SE"/>
          </a:p>
        </p:txBody>
      </p:sp>
      <p:sp>
        <p:nvSpPr>
          <p:cNvPr id="5125" name="Freeform 7"/>
          <p:cNvSpPr>
            <a:spLocks/>
          </p:cNvSpPr>
          <p:nvPr/>
        </p:nvSpPr>
        <p:spPr bwMode="auto">
          <a:xfrm>
            <a:off x="1258888" y="1214422"/>
            <a:ext cx="6769100" cy="4032250"/>
          </a:xfrm>
          <a:custGeom>
            <a:avLst/>
            <a:gdLst>
              <a:gd name="T0" fmla="*/ 0 w 4264"/>
              <a:gd name="T1" fmla="*/ 0 h 2223"/>
              <a:gd name="T2" fmla="*/ 2147483647 w 4264"/>
              <a:gd name="T3" fmla="*/ 2147483647 h 2223"/>
              <a:gd name="T4" fmla="*/ 2147483647 w 4264"/>
              <a:gd name="T5" fmla="*/ 2147483647 h 2223"/>
              <a:gd name="T6" fmla="*/ 2147483647 w 4264"/>
              <a:gd name="T7" fmla="*/ 2147483647 h 2223"/>
              <a:gd name="T8" fmla="*/ 0 60000 65536"/>
              <a:gd name="T9" fmla="*/ 0 60000 65536"/>
              <a:gd name="T10" fmla="*/ 0 60000 65536"/>
              <a:gd name="T11" fmla="*/ 0 60000 65536"/>
              <a:gd name="T12" fmla="*/ 0 w 4264"/>
              <a:gd name="T13" fmla="*/ 0 h 2223"/>
              <a:gd name="T14" fmla="*/ 4264 w 4264"/>
              <a:gd name="T15" fmla="*/ 2223 h 22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64" h="2223">
                <a:moveTo>
                  <a:pt x="0" y="0"/>
                </a:moveTo>
                <a:cubicBezTo>
                  <a:pt x="144" y="400"/>
                  <a:pt x="288" y="801"/>
                  <a:pt x="772" y="1134"/>
                </a:cubicBezTo>
                <a:cubicBezTo>
                  <a:pt x="1256" y="1467"/>
                  <a:pt x="2321" y="1814"/>
                  <a:pt x="2903" y="1996"/>
                </a:cubicBezTo>
                <a:cubicBezTo>
                  <a:pt x="3485" y="2178"/>
                  <a:pt x="4037" y="2185"/>
                  <a:pt x="4264" y="2223"/>
                </a:cubicBezTo>
              </a:path>
            </a:pathLst>
          </a:custGeom>
          <a:noFill/>
          <a:ln w="9525">
            <a:solidFill>
              <a:srgbClr val="CCCC00"/>
            </a:solidFill>
            <a:round/>
            <a:headEnd/>
            <a:tailEnd/>
          </a:ln>
        </p:spPr>
        <p:txBody>
          <a:bodyPr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1260475" y="1501759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4716463" y="4383072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1547813" y="2078022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9" name="Rectangle 11"/>
          <p:cNvSpPr>
            <a:spLocks noChangeArrowheads="1"/>
          </p:cNvSpPr>
          <p:nvPr/>
        </p:nvSpPr>
        <p:spPr bwMode="auto">
          <a:xfrm>
            <a:off x="2052638" y="2798747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6443663" y="4957747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2341563" y="3157522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700338" y="3375009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3" name="Rectangle 15"/>
          <p:cNvSpPr>
            <a:spLocks noChangeArrowheads="1"/>
          </p:cNvSpPr>
          <p:nvPr/>
        </p:nvSpPr>
        <p:spPr bwMode="auto">
          <a:xfrm>
            <a:off x="3060700" y="3590909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4" name="Rectangle 16"/>
          <p:cNvSpPr>
            <a:spLocks noChangeArrowheads="1"/>
          </p:cNvSpPr>
          <p:nvPr/>
        </p:nvSpPr>
        <p:spPr bwMode="auto">
          <a:xfrm>
            <a:off x="3492500" y="3878247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5" name="Rectangle 17"/>
          <p:cNvSpPr>
            <a:spLocks noChangeArrowheads="1"/>
          </p:cNvSpPr>
          <p:nvPr/>
        </p:nvSpPr>
        <p:spPr bwMode="auto">
          <a:xfrm>
            <a:off x="3924300" y="4022709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6" name="Rectangle 18"/>
          <p:cNvSpPr>
            <a:spLocks noChangeArrowheads="1"/>
          </p:cNvSpPr>
          <p:nvPr/>
        </p:nvSpPr>
        <p:spPr bwMode="auto">
          <a:xfrm>
            <a:off x="4284663" y="4165584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7" name="Rectangle 19"/>
          <p:cNvSpPr>
            <a:spLocks noChangeArrowheads="1"/>
          </p:cNvSpPr>
          <p:nvPr/>
        </p:nvSpPr>
        <p:spPr bwMode="auto">
          <a:xfrm>
            <a:off x="5219700" y="4598972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8" name="Rectangle 20"/>
          <p:cNvSpPr>
            <a:spLocks noChangeArrowheads="1"/>
          </p:cNvSpPr>
          <p:nvPr/>
        </p:nvSpPr>
        <p:spPr bwMode="auto">
          <a:xfrm>
            <a:off x="5651500" y="4741847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39" name="Rectangle 21"/>
          <p:cNvSpPr>
            <a:spLocks noChangeArrowheads="1"/>
          </p:cNvSpPr>
          <p:nvPr/>
        </p:nvSpPr>
        <p:spPr bwMode="auto">
          <a:xfrm>
            <a:off x="6011863" y="4886309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40" name="Rectangle 22"/>
          <p:cNvSpPr>
            <a:spLocks noChangeArrowheads="1"/>
          </p:cNvSpPr>
          <p:nvPr/>
        </p:nvSpPr>
        <p:spPr bwMode="auto">
          <a:xfrm>
            <a:off x="6877050" y="5030772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41" name="Rectangle 23"/>
          <p:cNvSpPr>
            <a:spLocks noChangeArrowheads="1"/>
          </p:cNvSpPr>
          <p:nvPr/>
        </p:nvSpPr>
        <p:spPr bwMode="auto">
          <a:xfrm>
            <a:off x="7451725" y="5102209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42" name="Text Box 24"/>
          <p:cNvSpPr txBox="1">
            <a:spLocks noChangeArrowheads="1"/>
          </p:cNvSpPr>
          <p:nvPr/>
        </p:nvSpPr>
        <p:spPr bwMode="auto">
          <a:xfrm>
            <a:off x="357158" y="3071810"/>
            <a:ext cx="5774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nb-NO" sz="1800" smtClean="0">
                <a:ea typeface="Arial Unicode MS" pitchFamily="34" charset="-128"/>
                <a:cs typeface="Arial Unicode MS" pitchFamily="34" charset="-128"/>
              </a:rPr>
              <a:t>ROI</a:t>
            </a:r>
            <a:endParaRPr lang="en-US" sz="18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43" name="Text Box 25"/>
          <p:cNvSpPr txBox="1">
            <a:spLocks noChangeArrowheads="1"/>
          </p:cNvSpPr>
          <p:nvPr/>
        </p:nvSpPr>
        <p:spPr bwMode="auto">
          <a:xfrm>
            <a:off x="2643174" y="5786454"/>
            <a:ext cx="6880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1800">
                <a:ea typeface="Arial Unicode MS" pitchFamily="34" charset="-128"/>
                <a:cs typeface="Arial Unicode MS" pitchFamily="34" charset="-128"/>
              </a:rPr>
              <a:t>Time</a:t>
            </a:r>
            <a:endParaRPr lang="en-US" sz="1800"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6280167" y="4114784"/>
            <a:ext cx="1108078" cy="842963"/>
            <a:chOff x="3956" y="2944"/>
            <a:chExt cx="698" cy="531"/>
          </a:xfrm>
        </p:grpSpPr>
        <p:sp>
          <p:nvSpPr>
            <p:cNvPr id="5145" name="Text Box 32"/>
            <p:cNvSpPr txBox="1">
              <a:spLocks noChangeArrowheads="1"/>
            </p:cNvSpPr>
            <p:nvPr/>
          </p:nvSpPr>
          <p:spPr bwMode="auto">
            <a:xfrm>
              <a:off x="3956" y="2944"/>
              <a:ext cx="698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mtClean="0">
                  <a:ea typeface="Arial Unicode MS" pitchFamily="34" charset="-128"/>
                  <a:cs typeface="Arial Unicode MS" pitchFamily="34" charset="-128"/>
                </a:rPr>
                <a:t>Skip this one!</a:t>
              </a:r>
              <a:endParaRPr lang="en-US"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5146" name="Line 33"/>
            <p:cNvSpPr>
              <a:spLocks noChangeShapeType="1"/>
            </p:cNvSpPr>
            <p:nvPr/>
          </p:nvSpPr>
          <p:spPr bwMode="auto">
            <a:xfrm flipH="1">
              <a:off x="4105" y="3158"/>
              <a:ext cx="90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5147" name="Rectangle 20"/>
          <p:cNvSpPr>
            <a:spLocks noChangeArrowheads="1"/>
          </p:cNvSpPr>
          <p:nvPr/>
        </p:nvSpPr>
        <p:spPr bwMode="auto">
          <a:xfrm>
            <a:off x="2339975" y="3157522"/>
            <a:ext cx="142875" cy="142875"/>
          </a:xfrm>
          <a:prstGeom prst="rect">
            <a:avLst/>
          </a:prstGeom>
          <a:solidFill>
            <a:srgbClr val="FFCC99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5508646" y="3806809"/>
            <a:ext cx="2217745" cy="1077913"/>
            <a:chOff x="3470" y="2750"/>
            <a:chExt cx="1397" cy="679"/>
          </a:xfrm>
        </p:grpSpPr>
        <p:sp>
          <p:nvSpPr>
            <p:cNvPr id="5149" name="Rectangle 20"/>
            <p:cNvSpPr>
              <a:spLocks noChangeArrowheads="1"/>
            </p:cNvSpPr>
            <p:nvPr/>
          </p:nvSpPr>
          <p:spPr bwMode="auto">
            <a:xfrm>
              <a:off x="3560" y="3339"/>
              <a:ext cx="90" cy="90"/>
            </a:xfrm>
            <a:prstGeom prst="rect">
              <a:avLst/>
            </a:prstGeom>
            <a:solidFill>
              <a:srgbClr val="FFCC99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sv-SE"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3470" y="2750"/>
              <a:ext cx="1397" cy="531"/>
              <a:chOff x="3956" y="2944"/>
              <a:chExt cx="1397" cy="531"/>
            </a:xfrm>
          </p:grpSpPr>
          <p:sp>
            <p:nvSpPr>
              <p:cNvPr id="5151" name="Text Box 32"/>
              <p:cNvSpPr txBox="1">
                <a:spLocks noChangeArrowheads="1"/>
              </p:cNvSpPr>
              <p:nvPr/>
            </p:nvSpPr>
            <p:spPr bwMode="auto">
              <a:xfrm>
                <a:off x="3956" y="2944"/>
                <a:ext cx="1397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nb-NO" smtClean="0">
                    <a:ea typeface="Arial Unicode MS" pitchFamily="34" charset="-128"/>
                    <a:cs typeface="Arial Unicode MS" pitchFamily="34" charset="-128"/>
                  </a:rPr>
                  <a:t>Want to raise prio of this one!</a:t>
                </a:r>
                <a:endParaRPr lang="en-US"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52" name="Line 33"/>
              <p:cNvSpPr>
                <a:spLocks noChangeShapeType="1"/>
              </p:cNvSpPr>
              <p:nvPr/>
            </p:nvSpPr>
            <p:spPr bwMode="auto">
              <a:xfrm flipH="1">
                <a:off x="4105" y="3158"/>
                <a:ext cx="90" cy="3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sv-SE"/>
              </a:p>
            </p:txBody>
          </p:sp>
        </p:grpSp>
      </p:grp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1692279" y="2241534"/>
            <a:ext cx="2214570" cy="412750"/>
            <a:chOff x="1066" y="1764"/>
            <a:chExt cx="1395" cy="260"/>
          </a:xfrm>
        </p:grpSpPr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1066" y="1764"/>
              <a:ext cx="1395" cy="260"/>
              <a:chOff x="1066" y="1764"/>
              <a:chExt cx="1395" cy="260"/>
            </a:xfrm>
          </p:grpSpPr>
          <p:sp>
            <p:nvSpPr>
              <p:cNvPr id="5155" name="Rectangle 27"/>
              <p:cNvSpPr>
                <a:spLocks noChangeArrowheads="1"/>
              </p:cNvSpPr>
              <p:nvPr/>
            </p:nvSpPr>
            <p:spPr bwMode="auto">
              <a:xfrm>
                <a:off x="1066" y="1888"/>
                <a:ext cx="136" cy="136"/>
              </a:xfrm>
              <a:prstGeom prst="rect">
                <a:avLst/>
              </a:prstGeom>
              <a:solidFill>
                <a:srgbClr val="FFCCFF"/>
              </a:solidFill>
              <a:ln w="57150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sv-SE"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56" name="Text Box 30"/>
              <p:cNvSpPr txBox="1">
                <a:spLocks noChangeArrowheads="1"/>
              </p:cNvSpPr>
              <p:nvPr/>
            </p:nvSpPr>
            <p:spPr bwMode="auto">
              <a:xfrm>
                <a:off x="1552" y="1764"/>
                <a:ext cx="909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nb-NO" smtClean="0">
                    <a:ea typeface="Arial Unicode MS" pitchFamily="34" charset="-128"/>
                    <a:cs typeface="Arial Unicode MS" pitchFamily="34" charset="-128"/>
                  </a:rPr>
                  <a:t>Need this one too!</a:t>
                </a:r>
                <a:endParaRPr lang="en-US"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sp>
          <p:nvSpPr>
            <p:cNvPr id="5157" name="Line 37"/>
            <p:cNvSpPr>
              <a:spLocks noChangeShapeType="1"/>
            </p:cNvSpPr>
            <p:nvPr/>
          </p:nvSpPr>
          <p:spPr bwMode="auto">
            <a:xfrm flipH="1">
              <a:off x="1247" y="1888"/>
              <a:ext cx="272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38" name="AutoShape 94"/>
          <p:cNvSpPr>
            <a:spLocks noChangeArrowheads="1"/>
          </p:cNvSpPr>
          <p:nvPr/>
        </p:nvSpPr>
        <p:spPr bwMode="auto">
          <a:xfrm rot="10800000" flipH="1">
            <a:off x="5143504" y="714356"/>
            <a:ext cx="3357586" cy="1643074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39" name="Text Box 106"/>
          <p:cNvSpPr txBox="1">
            <a:spLocks noChangeArrowheads="1"/>
          </p:cNvSpPr>
          <p:nvPr/>
        </p:nvSpPr>
        <p:spPr bwMode="auto">
          <a:xfrm>
            <a:off x="5357818" y="785794"/>
            <a:ext cx="7745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Option #1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29288" y="1068157"/>
            <a:ext cx="278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”Change for free” as long as total scope doesn’t increase</a:t>
            </a:r>
            <a:endParaRPr lang="sv-S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animBg="1"/>
      <p:bldP spid="5147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6214523" y="2854046"/>
            <a:ext cx="2715308" cy="1802089"/>
            <a:chOff x="3651" y="2041"/>
            <a:chExt cx="2439" cy="1556"/>
          </a:xfrm>
        </p:grpSpPr>
        <p:pic>
          <p:nvPicPr>
            <p:cNvPr id="50" name="Picture 31" descr="money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651" y="2846"/>
              <a:ext cx="583" cy="751"/>
            </a:xfrm>
            <a:prstGeom prst="rect">
              <a:avLst/>
            </a:prstGeom>
            <a:noFill/>
          </p:spPr>
        </p:pic>
        <p:grpSp>
          <p:nvGrpSpPr>
            <p:cNvPr id="5" name="Group 32"/>
            <p:cNvGrpSpPr>
              <a:grpSpLocks/>
            </p:cNvGrpSpPr>
            <p:nvPr/>
          </p:nvGrpSpPr>
          <p:grpSpPr bwMode="auto">
            <a:xfrm>
              <a:off x="4324" y="2041"/>
              <a:ext cx="1766" cy="502"/>
              <a:chOff x="4324" y="2041"/>
              <a:chExt cx="1766" cy="502"/>
            </a:xfrm>
          </p:grpSpPr>
          <p:sp>
            <p:nvSpPr>
              <p:cNvPr id="52" name="AutoShape 35"/>
              <p:cNvSpPr>
                <a:spLocks noChangeArrowheads="1"/>
              </p:cNvSpPr>
              <p:nvPr/>
            </p:nvSpPr>
            <p:spPr bwMode="auto">
              <a:xfrm>
                <a:off x="4324" y="2044"/>
                <a:ext cx="1766" cy="499"/>
              </a:xfrm>
              <a:prstGeom prst="wedgeRectCallout">
                <a:avLst>
                  <a:gd name="adj1" fmla="val -35680"/>
                  <a:gd name="adj2" fmla="val 105103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sv-SE"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Text Box 36"/>
              <p:cNvSpPr txBox="1">
                <a:spLocks noChangeArrowheads="1"/>
              </p:cNvSpPr>
              <p:nvPr/>
            </p:nvSpPr>
            <p:spPr bwMode="auto">
              <a:xfrm>
                <a:off x="4370" y="2041"/>
                <a:ext cx="1656" cy="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mtClean="0">
                    <a:ea typeface="Arial Unicode MS" pitchFamily="34" charset="-128"/>
                    <a:cs typeface="Arial Unicode MS" pitchFamily="34" charset="-128"/>
                  </a:rPr>
                  <a:t>Customer saves 80% of remaining budget</a:t>
                </a:r>
                <a:endParaRPr lang="en-US"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pic>
          <p:nvPicPr>
            <p:cNvPr id="54" name="Picture 31" descr="money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293" y="2846"/>
              <a:ext cx="583" cy="751"/>
            </a:xfrm>
            <a:prstGeom prst="rect">
              <a:avLst/>
            </a:prstGeom>
            <a:noFill/>
          </p:spPr>
        </p:pic>
        <p:pic>
          <p:nvPicPr>
            <p:cNvPr id="55" name="Picture 31" descr="money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871" y="2846"/>
              <a:ext cx="583" cy="751"/>
            </a:xfrm>
            <a:prstGeom prst="rect">
              <a:avLst/>
            </a:prstGeom>
            <a:noFill/>
          </p:spPr>
        </p:pic>
        <p:pic>
          <p:nvPicPr>
            <p:cNvPr id="56" name="Picture 31" descr="money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507" y="2846"/>
              <a:ext cx="583" cy="751"/>
            </a:xfrm>
            <a:prstGeom prst="rect">
              <a:avLst/>
            </a:prstGeom>
            <a:noFill/>
          </p:spPr>
        </p:pic>
      </p:grp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4929741" y="2854280"/>
            <a:ext cx="1856965" cy="1814827"/>
            <a:chOff x="3844" y="2030"/>
            <a:chExt cx="1668" cy="1567"/>
          </a:xfrm>
        </p:grpSpPr>
        <p:pic>
          <p:nvPicPr>
            <p:cNvPr id="7199" name="Picture 31" descr="mone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44" y="2846"/>
              <a:ext cx="583" cy="751"/>
            </a:xfrm>
            <a:prstGeom prst="rect">
              <a:avLst/>
            </a:prstGeom>
            <a:noFill/>
          </p:spPr>
        </p:pic>
        <p:grpSp>
          <p:nvGrpSpPr>
            <p:cNvPr id="7" name="Group 32"/>
            <p:cNvGrpSpPr>
              <a:grpSpLocks/>
            </p:cNvGrpSpPr>
            <p:nvPr/>
          </p:nvGrpSpPr>
          <p:grpSpPr bwMode="auto">
            <a:xfrm>
              <a:off x="4036" y="2030"/>
              <a:ext cx="1476" cy="558"/>
              <a:chOff x="4036" y="2030"/>
              <a:chExt cx="1476" cy="558"/>
            </a:xfrm>
          </p:grpSpPr>
          <p:sp>
            <p:nvSpPr>
              <p:cNvPr id="2" name="AutoShape 35"/>
              <p:cNvSpPr>
                <a:spLocks noChangeArrowheads="1"/>
              </p:cNvSpPr>
              <p:nvPr/>
            </p:nvSpPr>
            <p:spPr bwMode="auto">
              <a:xfrm>
                <a:off x="4036" y="2033"/>
                <a:ext cx="1412" cy="555"/>
              </a:xfrm>
              <a:prstGeom prst="wedgeRectCallout">
                <a:avLst>
                  <a:gd name="adj1" fmla="val -31272"/>
                  <a:gd name="adj2" fmla="val 9778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endParaRPr lang="sv-SE"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" name="Text Box 36"/>
              <p:cNvSpPr txBox="1">
                <a:spLocks noChangeArrowheads="1"/>
              </p:cNvSpPr>
              <p:nvPr/>
            </p:nvSpPr>
            <p:spPr bwMode="auto">
              <a:xfrm>
                <a:off x="4036" y="2030"/>
                <a:ext cx="1476" cy="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mtClean="0">
                    <a:ea typeface="Arial Unicode MS" pitchFamily="34" charset="-128"/>
                    <a:cs typeface="Arial Unicode MS" pitchFamily="34" charset="-128"/>
                  </a:rPr>
                  <a:t>Supplier gets 20% av remaining budget</a:t>
                </a:r>
                <a:endParaRPr lang="en-US"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Early termination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 flipV="1">
            <a:off x="971550" y="1285860"/>
            <a:ext cx="0" cy="446405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sv-SE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 flipV="1">
            <a:off x="971550" y="5749910"/>
            <a:ext cx="76327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sv-SE"/>
          </a:p>
        </p:txBody>
      </p:sp>
      <p:sp>
        <p:nvSpPr>
          <p:cNvPr id="7173" name="Freeform 5"/>
          <p:cNvSpPr>
            <a:spLocks/>
          </p:cNvSpPr>
          <p:nvPr/>
        </p:nvSpPr>
        <p:spPr bwMode="auto">
          <a:xfrm>
            <a:off x="1258888" y="1357298"/>
            <a:ext cx="6769100" cy="4032250"/>
          </a:xfrm>
          <a:custGeom>
            <a:avLst/>
            <a:gdLst>
              <a:gd name="T0" fmla="*/ 0 w 4264"/>
              <a:gd name="T1" fmla="*/ 0 h 2223"/>
              <a:gd name="T2" fmla="*/ 2147483647 w 4264"/>
              <a:gd name="T3" fmla="*/ 2147483647 h 2223"/>
              <a:gd name="T4" fmla="*/ 2147483647 w 4264"/>
              <a:gd name="T5" fmla="*/ 2147483647 h 2223"/>
              <a:gd name="T6" fmla="*/ 2147483647 w 4264"/>
              <a:gd name="T7" fmla="*/ 2147483647 h 2223"/>
              <a:gd name="T8" fmla="*/ 0 60000 65536"/>
              <a:gd name="T9" fmla="*/ 0 60000 65536"/>
              <a:gd name="T10" fmla="*/ 0 60000 65536"/>
              <a:gd name="T11" fmla="*/ 0 60000 65536"/>
              <a:gd name="T12" fmla="*/ 0 w 4264"/>
              <a:gd name="T13" fmla="*/ 0 h 2223"/>
              <a:gd name="T14" fmla="*/ 4264 w 4264"/>
              <a:gd name="T15" fmla="*/ 2223 h 22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64" h="2223">
                <a:moveTo>
                  <a:pt x="0" y="0"/>
                </a:moveTo>
                <a:cubicBezTo>
                  <a:pt x="144" y="400"/>
                  <a:pt x="288" y="801"/>
                  <a:pt x="772" y="1134"/>
                </a:cubicBezTo>
                <a:cubicBezTo>
                  <a:pt x="1256" y="1467"/>
                  <a:pt x="2321" y="1814"/>
                  <a:pt x="2903" y="1996"/>
                </a:cubicBezTo>
                <a:cubicBezTo>
                  <a:pt x="3485" y="2178"/>
                  <a:pt x="4037" y="2185"/>
                  <a:pt x="4264" y="2223"/>
                </a:cubicBezTo>
              </a:path>
            </a:pathLst>
          </a:custGeom>
          <a:noFill/>
          <a:ln w="9525">
            <a:solidFill>
              <a:srgbClr val="CCCC00"/>
            </a:solidFill>
            <a:round/>
            <a:headEnd/>
            <a:tailEnd/>
          </a:ln>
        </p:spPr>
        <p:txBody>
          <a:bodyPr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260475" y="1644635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716463" y="4525948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547813" y="2220898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2052638" y="2941623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8" name="Rectangle 11"/>
          <p:cNvSpPr>
            <a:spLocks noChangeArrowheads="1"/>
          </p:cNvSpPr>
          <p:nvPr/>
        </p:nvSpPr>
        <p:spPr bwMode="auto">
          <a:xfrm>
            <a:off x="2341563" y="3300398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9" name="Rectangle 12"/>
          <p:cNvSpPr>
            <a:spLocks noChangeArrowheads="1"/>
          </p:cNvSpPr>
          <p:nvPr/>
        </p:nvSpPr>
        <p:spPr bwMode="auto">
          <a:xfrm>
            <a:off x="2700338" y="3517885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0" name="Rectangle 13"/>
          <p:cNvSpPr>
            <a:spLocks noChangeArrowheads="1"/>
          </p:cNvSpPr>
          <p:nvPr/>
        </p:nvSpPr>
        <p:spPr bwMode="auto">
          <a:xfrm>
            <a:off x="3060700" y="3733785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1" name="Rectangle 14"/>
          <p:cNvSpPr>
            <a:spLocks noChangeArrowheads="1"/>
          </p:cNvSpPr>
          <p:nvPr/>
        </p:nvSpPr>
        <p:spPr bwMode="auto">
          <a:xfrm>
            <a:off x="3492500" y="4021123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2" name="Rectangle 15"/>
          <p:cNvSpPr>
            <a:spLocks noChangeArrowheads="1"/>
          </p:cNvSpPr>
          <p:nvPr/>
        </p:nvSpPr>
        <p:spPr bwMode="auto">
          <a:xfrm>
            <a:off x="3924300" y="4165585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3" name="Rectangle 16"/>
          <p:cNvSpPr>
            <a:spLocks noChangeArrowheads="1"/>
          </p:cNvSpPr>
          <p:nvPr/>
        </p:nvSpPr>
        <p:spPr bwMode="auto">
          <a:xfrm>
            <a:off x="4284663" y="4308460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4" name="Rectangle 17"/>
          <p:cNvSpPr>
            <a:spLocks noChangeArrowheads="1"/>
          </p:cNvSpPr>
          <p:nvPr/>
        </p:nvSpPr>
        <p:spPr bwMode="auto">
          <a:xfrm>
            <a:off x="5219700" y="4741848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5" name="Rectangle 18"/>
          <p:cNvSpPr>
            <a:spLocks noChangeArrowheads="1"/>
          </p:cNvSpPr>
          <p:nvPr/>
        </p:nvSpPr>
        <p:spPr bwMode="auto">
          <a:xfrm>
            <a:off x="5651500" y="4884723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6" name="Rectangle 19"/>
          <p:cNvSpPr>
            <a:spLocks noChangeArrowheads="1"/>
          </p:cNvSpPr>
          <p:nvPr/>
        </p:nvSpPr>
        <p:spPr bwMode="auto">
          <a:xfrm>
            <a:off x="6011863" y="5029185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7" name="Rectangle 20"/>
          <p:cNvSpPr>
            <a:spLocks noChangeArrowheads="1"/>
          </p:cNvSpPr>
          <p:nvPr/>
        </p:nvSpPr>
        <p:spPr bwMode="auto">
          <a:xfrm>
            <a:off x="6877050" y="5173648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88" name="Rectangle 21"/>
          <p:cNvSpPr>
            <a:spLocks noChangeArrowheads="1"/>
          </p:cNvSpPr>
          <p:nvPr/>
        </p:nvSpPr>
        <p:spPr bwMode="auto">
          <a:xfrm>
            <a:off x="7451725" y="5245085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91" name="Rectangle 27"/>
          <p:cNvSpPr>
            <a:spLocks noChangeArrowheads="1"/>
          </p:cNvSpPr>
          <p:nvPr/>
        </p:nvSpPr>
        <p:spPr bwMode="auto">
          <a:xfrm>
            <a:off x="1692275" y="2581260"/>
            <a:ext cx="142875" cy="142875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v-SE"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3714761" y="3786174"/>
            <a:ext cx="1287465" cy="2052638"/>
            <a:chOff x="3197" y="2636"/>
            <a:chExt cx="811" cy="1293"/>
          </a:xfrm>
        </p:grpSpPr>
        <p:sp>
          <p:nvSpPr>
            <p:cNvPr id="7193" name="Line 28"/>
            <p:cNvSpPr>
              <a:spLocks noChangeShapeType="1"/>
            </p:cNvSpPr>
            <p:nvPr/>
          </p:nvSpPr>
          <p:spPr bwMode="auto">
            <a:xfrm>
              <a:off x="3470" y="2840"/>
              <a:ext cx="0" cy="108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194" name="Text Box 29"/>
            <p:cNvSpPr txBox="1">
              <a:spLocks noChangeArrowheads="1"/>
            </p:cNvSpPr>
            <p:nvPr/>
          </p:nvSpPr>
          <p:spPr bwMode="auto">
            <a:xfrm>
              <a:off x="3197" y="2636"/>
              <a:ext cx="811" cy="21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sz="1600" smtClean="0">
                  <a:ea typeface="Arial Unicode MS" pitchFamily="34" charset="-128"/>
                  <a:cs typeface="Arial Unicode MS" pitchFamily="34" charset="-128"/>
                </a:rPr>
                <a:t>End project!</a:t>
              </a:r>
              <a:endParaRPr lang="en-US" sz="1600"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4427538" y="4525948"/>
            <a:ext cx="3305175" cy="863600"/>
            <a:chOff x="3878" y="3340"/>
            <a:chExt cx="1043" cy="544"/>
          </a:xfrm>
        </p:grpSpPr>
        <p:sp>
          <p:nvSpPr>
            <p:cNvPr id="7196" name="Line 31"/>
            <p:cNvSpPr>
              <a:spLocks noChangeShapeType="1"/>
            </p:cNvSpPr>
            <p:nvPr/>
          </p:nvSpPr>
          <p:spPr bwMode="auto">
            <a:xfrm>
              <a:off x="3924" y="3340"/>
              <a:ext cx="997" cy="544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  <p:sp>
          <p:nvSpPr>
            <p:cNvPr id="7197" name="Line 32"/>
            <p:cNvSpPr>
              <a:spLocks noChangeShapeType="1"/>
            </p:cNvSpPr>
            <p:nvPr/>
          </p:nvSpPr>
          <p:spPr bwMode="auto">
            <a:xfrm flipH="1">
              <a:off x="3878" y="3385"/>
              <a:ext cx="952" cy="453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</p:spPr>
          <p:txBody>
            <a:bodyPr/>
            <a:lstStyle/>
            <a:p>
              <a:endParaRPr lang="sv-SE"/>
            </a:p>
          </p:txBody>
        </p:sp>
      </p:grpSp>
      <p:sp>
        <p:nvSpPr>
          <p:cNvPr id="38" name="AutoShape 94"/>
          <p:cNvSpPr>
            <a:spLocks noChangeArrowheads="1"/>
          </p:cNvSpPr>
          <p:nvPr/>
        </p:nvSpPr>
        <p:spPr bwMode="auto">
          <a:xfrm rot="10800000" flipH="1">
            <a:off x="5000628" y="714356"/>
            <a:ext cx="3357586" cy="1643074"/>
          </a:xfrm>
          <a:prstGeom prst="verticalScrol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sv-SE"/>
          </a:p>
        </p:txBody>
      </p:sp>
      <p:sp>
        <p:nvSpPr>
          <p:cNvPr id="39" name="Text Box 106"/>
          <p:cNvSpPr txBox="1">
            <a:spLocks noChangeArrowheads="1"/>
          </p:cNvSpPr>
          <p:nvPr/>
        </p:nvSpPr>
        <p:spPr bwMode="auto">
          <a:xfrm>
            <a:off x="5214942" y="785794"/>
            <a:ext cx="7745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1000" b="1" smtClean="0">
                <a:solidFill>
                  <a:schemeClr val="tx1"/>
                </a:solidFill>
                <a:latin typeface="Arial" charset="0"/>
              </a:rPr>
              <a:t>Option #2</a:t>
            </a:r>
            <a:endParaRPr lang="sv-SE" sz="10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86412" y="1068157"/>
            <a:ext cx="2857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mtClean="0"/>
              <a:t>”Early termination”</a:t>
            </a:r>
          </a:p>
          <a:p>
            <a:r>
              <a:rPr lang="sv-SE" smtClean="0"/>
              <a:t>Customer can end project early.</a:t>
            </a:r>
          </a:p>
          <a:p>
            <a:r>
              <a:rPr lang="sv-SE" smtClean="0"/>
              <a:t>Costs only 20% of remaining budget.</a:t>
            </a:r>
          </a:p>
        </p:txBody>
      </p:sp>
      <p:sp>
        <p:nvSpPr>
          <p:cNvPr id="57" name="Text Box 24"/>
          <p:cNvSpPr txBox="1">
            <a:spLocks noChangeArrowheads="1"/>
          </p:cNvSpPr>
          <p:nvPr/>
        </p:nvSpPr>
        <p:spPr bwMode="auto">
          <a:xfrm>
            <a:off x="357158" y="3071810"/>
            <a:ext cx="5774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nb-NO" sz="1800" smtClean="0">
                <a:ea typeface="Arial Unicode MS" pitchFamily="34" charset="-128"/>
                <a:cs typeface="Arial Unicode MS" pitchFamily="34" charset="-128"/>
              </a:rPr>
              <a:t>ROI</a:t>
            </a:r>
            <a:endParaRPr lang="en-US" sz="18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8" name="Text Box 25"/>
          <p:cNvSpPr txBox="1">
            <a:spLocks noChangeArrowheads="1"/>
          </p:cNvSpPr>
          <p:nvPr/>
        </p:nvSpPr>
        <p:spPr bwMode="auto">
          <a:xfrm>
            <a:off x="2643174" y="5786454"/>
            <a:ext cx="6880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1800">
                <a:ea typeface="Arial Unicode MS" pitchFamily="34" charset="-128"/>
                <a:cs typeface="Arial Unicode MS" pitchFamily="34" charset="-128"/>
              </a:rPr>
              <a:t>Time</a:t>
            </a:r>
            <a:endParaRPr lang="en-US" sz="1800"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285752" y="4002073"/>
            <a:ext cx="8102601" cy="584200"/>
            <a:chOff x="180" y="2783"/>
            <a:chExt cx="5104" cy="368"/>
          </a:xfrm>
        </p:grpSpPr>
        <p:sp>
          <p:nvSpPr>
            <p:cNvPr id="7204" name="Line 36"/>
            <p:cNvSpPr>
              <a:spLocks noChangeShapeType="1"/>
            </p:cNvSpPr>
            <p:nvPr/>
          </p:nvSpPr>
          <p:spPr bwMode="auto">
            <a:xfrm>
              <a:off x="612" y="2976"/>
              <a:ext cx="467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sv-SE">
                <a:solidFill>
                  <a:srgbClr val="FF0000"/>
                </a:solidFill>
              </a:endParaRPr>
            </a:p>
          </p:txBody>
        </p:sp>
        <p:sp>
          <p:nvSpPr>
            <p:cNvPr id="7205" name="Text Box 37"/>
            <p:cNvSpPr txBox="1">
              <a:spLocks noChangeArrowheads="1"/>
            </p:cNvSpPr>
            <p:nvPr/>
          </p:nvSpPr>
          <p:spPr bwMode="auto">
            <a:xfrm>
              <a:off x="180" y="2783"/>
              <a:ext cx="44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ROI</a:t>
              </a:r>
            </a:p>
            <a:p>
              <a:r>
                <a:rPr lang="en-US" sz="1600">
                  <a:solidFill>
                    <a:srgbClr val="FF0000"/>
                  </a:solidFill>
                </a:rPr>
                <a:t>cutoff</a:t>
              </a: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857488" y="1214422"/>
            <a:ext cx="171393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/>
            <a:r>
              <a:rPr lang="sv-SE" sz="1400" smtClean="0"/>
              <a:t>Plan: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sv-SE" sz="1400" smtClean="0"/>
              <a:t>Price: 10 M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sv-SE" sz="1400" smtClean="0"/>
              <a:t>Time: 12 months</a:t>
            </a:r>
          </a:p>
          <a:p>
            <a:pPr marL="177800" indent="-177800"/>
            <a:endParaRPr lang="sv-SE" sz="1400" smtClean="0"/>
          </a:p>
          <a:p>
            <a:pPr marL="177800" indent="-177800"/>
            <a:r>
              <a:rPr lang="sv-SE" sz="1400" smtClean="0"/>
              <a:t>Result: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sv-SE" sz="1400" smtClean="0"/>
              <a:t>Price: 5+1 M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sv-SE" sz="1400" smtClean="0"/>
              <a:t>Time: 6 months </a:t>
            </a:r>
          </a:p>
          <a:p>
            <a:pPr marL="177800" indent="-177800"/>
            <a:endParaRPr lang="sv-SE" sz="14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1.7|5.3|1.1|9.9|6|0.9|16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1.7|5.3|1.1|9.9|6|0.9|16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5|1.9|3.1|5.6|32.4"/>
</p:tagLst>
</file>

<file path=ppt/theme/theme1.xml><?xml version="1.0" encoding="utf-8"?>
<a:theme xmlns:a="http://schemas.openxmlformats.org/drawingml/2006/main" name="Crisp_ENG">
  <a:themeElements>
    <a:clrScheme name="Crisp_ENG 13">
      <a:dk1>
        <a:srgbClr val="237D9C"/>
      </a:dk1>
      <a:lt1>
        <a:srgbClr val="FFFFFF"/>
      </a:lt1>
      <a:dk2>
        <a:srgbClr val="3B515F"/>
      </a:dk2>
      <a:lt2>
        <a:srgbClr val="808080"/>
      </a:lt2>
      <a:accent1>
        <a:srgbClr val="F1F1F1"/>
      </a:accent1>
      <a:accent2>
        <a:srgbClr val="00759F"/>
      </a:accent2>
      <a:accent3>
        <a:srgbClr val="FFFFFF"/>
      </a:accent3>
      <a:accent4>
        <a:srgbClr val="1C6A85"/>
      </a:accent4>
      <a:accent5>
        <a:srgbClr val="F7F7F7"/>
      </a:accent5>
      <a:accent6>
        <a:srgbClr val="006990"/>
      </a:accent6>
      <a:hlink>
        <a:srgbClr val="237D9C"/>
      </a:hlink>
      <a:folHlink>
        <a:srgbClr val="237D9C"/>
      </a:folHlink>
    </a:clrScheme>
    <a:fontScheme name="Crisp_ENG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215773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215773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Crisp_E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isp_E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isp_E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isp_E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isp_E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isp_E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isp_E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isp_E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isp_E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isp_E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isp_E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isp_E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isp_ENG 13">
        <a:dk1>
          <a:srgbClr val="237D9C"/>
        </a:dk1>
        <a:lt1>
          <a:srgbClr val="FFFFFF"/>
        </a:lt1>
        <a:dk2>
          <a:srgbClr val="3B515F"/>
        </a:dk2>
        <a:lt2>
          <a:srgbClr val="808080"/>
        </a:lt2>
        <a:accent1>
          <a:srgbClr val="F1F1F1"/>
        </a:accent1>
        <a:accent2>
          <a:srgbClr val="00759F"/>
        </a:accent2>
        <a:accent3>
          <a:srgbClr val="FFFFFF"/>
        </a:accent3>
        <a:accent4>
          <a:srgbClr val="1C6A85"/>
        </a:accent4>
        <a:accent5>
          <a:srgbClr val="F7F7F7"/>
        </a:accent5>
        <a:accent6>
          <a:srgbClr val="006990"/>
        </a:accent6>
        <a:hlink>
          <a:srgbClr val="237D9C"/>
        </a:hlink>
        <a:folHlink>
          <a:srgbClr val="237D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Crisp_ENG</Template>
  <TotalTime>88697</TotalTime>
  <Words>11118</Words>
  <Application>Microsoft Macintosh PowerPoint</Application>
  <PresentationFormat>On-screen Show (4:3)</PresentationFormat>
  <Paragraphs>3321</Paragraphs>
  <Slides>171</Slides>
  <Notes>152</Notes>
  <HiddenSlides>4</HiddenSlides>
  <MMClips>1</MMClips>
  <ScaleCrop>false</ScaleCrop>
  <HeadingPairs>
    <vt:vector size="8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171</vt:i4>
      </vt:variant>
      <vt:variant>
        <vt:lpstr>Custom Shows</vt:lpstr>
      </vt:variant>
      <vt:variant>
        <vt:i4>1</vt:i4>
      </vt:variant>
    </vt:vector>
  </HeadingPairs>
  <TitlesOfParts>
    <vt:vector size="174" baseType="lpstr">
      <vt:lpstr>Crisp_ENG</vt:lpstr>
      <vt:lpstr>Visio</vt:lpstr>
      <vt:lpstr>PowerPoint Presentation</vt:lpstr>
      <vt:lpstr>PowerPoint Presentation</vt:lpstr>
      <vt:lpstr>Agile &amp; Lean software development Henrik’s master slide deck  </vt:lpstr>
      <vt:lpstr>Who am I?</vt:lpstr>
      <vt:lpstr>CSM course objectives</vt:lpstr>
      <vt:lpstr>PowerPoint Presentation</vt:lpstr>
      <vt:lpstr>What have we learned?</vt:lpstr>
      <vt:lpstr>Most IT projects don’t succeed</vt:lpstr>
      <vt:lpstr>How estimates are affected by specification length</vt:lpstr>
      <vt:lpstr>How estimates are affected by irrelevant information</vt:lpstr>
      <vt:lpstr>How estimates are affected by extra requirements</vt:lpstr>
      <vt:lpstr>How estimates are affected by anchoring</vt:lpstr>
      <vt:lpstr>Handovers</vt:lpstr>
      <vt:lpstr>PowerPoint Presentation</vt:lpstr>
      <vt:lpstr>We tend to build the wrong thing</vt:lpstr>
      <vt:lpstr>Less is more</vt:lpstr>
      <vt:lpstr>How long does it take to find &amp; fix a bug… </vt:lpstr>
      <vt:lpstr>Value vs Size</vt:lpstr>
      <vt:lpstr>Working smart is more important than working hard </vt:lpstr>
      <vt:lpstr>What have we learned?</vt:lpstr>
      <vt:lpstr>Agile in a nutshell</vt:lpstr>
      <vt:lpstr>Agile Manifesto</vt:lpstr>
      <vt:lpstr>Agile Manifesto</vt:lpstr>
      <vt:lpstr>Principles behind the Agile Manifesto</vt:lpstr>
      <vt:lpstr>Agile ”umbrella”</vt:lpstr>
      <vt:lpstr>Many SW projects are like a cannon ball</vt:lpstr>
      <vt:lpstr>Agile is like a homing missile</vt:lpstr>
      <vt:lpstr>Timeboxing</vt:lpstr>
      <vt:lpstr>Planning is easier with frequent releases</vt:lpstr>
      <vt:lpstr>Scrum in a nutshell</vt:lpstr>
      <vt:lpstr>Do you...</vt:lpstr>
      <vt:lpstr>Scrum in a nutshell</vt:lpstr>
      <vt:lpstr>Scrum overview – structure</vt:lpstr>
      <vt:lpstr>Typical sprint</vt:lpstr>
      <vt:lpstr>Backlog management</vt:lpstr>
      <vt:lpstr>Velocity</vt:lpstr>
      <vt:lpstr>Backlog creation &amp; grooming – sample schedule</vt:lpstr>
      <vt:lpstr>PowerPoint Presentation</vt:lpstr>
      <vt:lpstr>Alternatives to Sprints</vt:lpstr>
      <vt:lpstr>PowerPoint Presentation</vt:lpstr>
      <vt:lpstr>Simulation: Ball points game</vt:lpstr>
      <vt:lpstr>Exercise – Ball points game</vt:lpstr>
      <vt:lpstr>Scrum scaling example</vt:lpstr>
      <vt:lpstr>Example: Simplest possible Scrum organization</vt:lpstr>
      <vt:lpstr>Example: multiple teams</vt:lpstr>
      <vt:lpstr>Example: multiple product owners</vt:lpstr>
      <vt:lpstr>Virtual teams - examples</vt:lpstr>
      <vt:lpstr>Case study: Stopping a death march</vt:lpstr>
      <vt:lpstr>PowerPoint Presentation</vt:lpstr>
      <vt:lpstr>Symptom: Long, detailed requirements specifications</vt:lpstr>
      <vt:lpstr>Symptom: Lack of trust &amp; commitment</vt:lpstr>
      <vt:lpstr>Strategy: Implement Scrum</vt:lpstr>
      <vt:lpstr>Step 1: Change Definition of Done</vt:lpstr>
      <vt:lpstr>Create a product backlog</vt:lpstr>
      <vt:lpstr>Estimate product backlog</vt:lpstr>
      <vt:lpstr>Execute 2 sprints</vt:lpstr>
      <vt:lpstr>PowerPoint Presentation</vt:lpstr>
      <vt:lpstr>Visualize the problem</vt:lpstr>
      <vt:lpstr>Act </vt:lpstr>
      <vt:lpstr>PowerPoint Presentation</vt:lpstr>
      <vt:lpstr>Case 3: Take-away points</vt:lpstr>
      <vt:lpstr>Communication &amp; Documentation</vt:lpstr>
      <vt:lpstr>Communication effectiveness</vt:lpstr>
      <vt:lpstr>Travel light as few documents as possible – but not fewer as short documents as possible – but not shorter</vt:lpstr>
      <vt:lpstr>Product backlog &amp; user stories</vt:lpstr>
      <vt:lpstr>Product backlog</vt:lpstr>
      <vt:lpstr>User story</vt:lpstr>
      <vt:lpstr>PowerPoint Presentation</vt:lpstr>
      <vt:lpstr>PowerPoint Presentation</vt:lpstr>
      <vt:lpstr>Breaking down user stories</vt:lpstr>
      <vt:lpstr>Breaking down the Product backlog</vt:lpstr>
      <vt:lpstr>PowerPoint Presentation</vt:lpstr>
      <vt:lpstr>Splitting stories and breaking out tasks</vt:lpstr>
      <vt:lpstr>Estimating</vt:lpstr>
      <vt:lpstr>Planning poker</vt:lpstr>
      <vt:lpstr>Example: estimation paradox</vt:lpstr>
      <vt:lpstr>Agile estimating strategy</vt:lpstr>
      <vt:lpstr>Choose your level of detail. Start simple.</vt:lpstr>
      <vt:lpstr>Definition of Done </vt:lpstr>
      <vt:lpstr>Release planning</vt:lpstr>
      <vt:lpstr>Iterative &amp; Incremental development</vt:lpstr>
      <vt:lpstr>Trim the tail</vt:lpstr>
      <vt:lpstr>Release cycles</vt:lpstr>
      <vt:lpstr>Release cycles</vt:lpstr>
      <vt:lpstr>Release plan </vt:lpstr>
      <vt:lpstr>Measuring velocity</vt:lpstr>
      <vt:lpstr>PowerPoint Presentation</vt:lpstr>
      <vt:lpstr>Release planning – fixed scope</vt:lpstr>
      <vt:lpstr>Release planning gone wrong</vt:lpstr>
      <vt:lpstr>PowerPoint Presentation</vt:lpstr>
      <vt:lpstr>Example: evolution of a product backlog</vt:lpstr>
      <vt:lpstr>Estimating velocity without history</vt:lpstr>
      <vt:lpstr>Agile contracts</vt:lpstr>
      <vt:lpstr>Timeboxing</vt:lpstr>
      <vt:lpstr>PowerPoint Presentation</vt:lpstr>
      <vt:lpstr>Contracts</vt:lpstr>
      <vt:lpstr>Money for nothing, change for free</vt:lpstr>
      <vt:lpstr>Change for free</vt:lpstr>
      <vt:lpstr>Early termination</vt:lpstr>
      <vt:lpstr>Money for nothing, change for free</vt:lpstr>
      <vt:lpstr>Contracts</vt:lpstr>
      <vt:lpstr>Team</vt:lpstr>
      <vt:lpstr>Teamwork</vt:lpstr>
      <vt:lpstr>Cross functional team Doesn’t mean everyone has to know everything</vt:lpstr>
      <vt:lpstr>Basic truths about teams</vt:lpstr>
      <vt:lpstr>Optimum team size</vt:lpstr>
      <vt:lpstr>Motivation</vt:lpstr>
      <vt:lpstr>Sprint planning</vt:lpstr>
      <vt:lpstr>Sprint planning meeting - example</vt:lpstr>
      <vt:lpstr>The sprint commitment</vt:lpstr>
      <vt:lpstr>PowerPoint Presentation</vt:lpstr>
      <vt:lpstr>Sprint backlog &amp; daily scrum</vt:lpstr>
      <vt:lpstr>Sprint backlog – day 0</vt:lpstr>
      <vt:lpstr>Daily Scrum meeting</vt:lpstr>
      <vt:lpstr>Sprint backlog – after 1st meeting</vt:lpstr>
      <vt:lpstr>Sprint burndown chart</vt:lpstr>
      <vt:lpstr>Sprint backlog – day X</vt:lpstr>
      <vt:lpstr>Care about the whole product</vt:lpstr>
      <vt:lpstr>Physical or Digital?</vt:lpstr>
      <vt:lpstr>PowerPoint Presentation</vt:lpstr>
      <vt:lpstr>Taskboard warning signs</vt:lpstr>
      <vt:lpstr>Warning sign #1</vt:lpstr>
      <vt:lpstr>Warning sign #2</vt:lpstr>
      <vt:lpstr>Warning sign #3</vt:lpstr>
      <vt:lpstr>Spot at least 4 warning signs</vt:lpstr>
      <vt:lpstr>Taskboards outside of SW dev</vt:lpstr>
      <vt:lpstr>PowerPoint Presentation</vt:lpstr>
      <vt:lpstr>PowerPoint Presentation</vt:lpstr>
      <vt:lpstr>Recommendation:</vt:lpstr>
      <vt:lpstr>PowerPoint Presentation</vt:lpstr>
      <vt:lpstr>PowerPoint Presentation</vt:lpstr>
      <vt:lpstr>PowerPoint Presentation</vt:lpstr>
      <vt:lpstr>Ending the sprint (review &amp; retrospective)</vt:lpstr>
      <vt:lpstr>Sprint demo</vt:lpstr>
      <vt:lpstr>Retrospective</vt:lpstr>
      <vt:lpstr>Sprint retrospective</vt:lpstr>
      <vt:lpstr>Sprint retrospective</vt:lpstr>
      <vt:lpstr>Sprint retrospective</vt:lpstr>
      <vt:lpstr>PowerPoint Presentation</vt:lpstr>
      <vt:lpstr>PowerPoint Presentation</vt:lpstr>
      <vt:lpstr>PowerPoint Presentation</vt:lpstr>
      <vt:lpstr>Top 3 impediments</vt:lpstr>
      <vt:lpstr>Developer happiness index</vt:lpstr>
      <vt:lpstr>PowerPoint Presentation</vt:lpstr>
      <vt:lpstr>Testing</vt:lpstr>
      <vt:lpstr>Quality</vt:lpstr>
      <vt:lpstr>Testing – ideal case</vt:lpstr>
      <vt:lpstr>Testing – common alternative</vt:lpstr>
      <vt:lpstr>Velocity &amp; technical debt</vt:lpstr>
      <vt:lpstr>Velocity calibration</vt:lpstr>
      <vt:lpstr>Technical debt</vt:lpstr>
      <vt:lpstr>Dealing with technical debt</vt:lpstr>
      <vt:lpstr>Compare for understanding, not judgement</vt:lpstr>
      <vt:lpstr>Lean &amp; Agile process toolkits</vt:lpstr>
      <vt:lpstr>Compare for understanding, not judgement</vt:lpstr>
      <vt:lpstr>Multiple teams (scaling)</vt:lpstr>
      <vt:lpstr>Virtual teams - examples</vt:lpstr>
      <vt:lpstr>Scaling - multiple teams Avoid splitting a single story between multiple teams</vt:lpstr>
      <vt:lpstr>Team subdivision</vt:lpstr>
      <vt:lpstr>Scrum topology</vt:lpstr>
      <vt:lpstr>Scrum topology</vt:lpstr>
      <vt:lpstr>How to form teams?</vt:lpstr>
      <vt:lpstr>Who defines the teams?</vt:lpstr>
      <vt:lpstr>Self-organizing to form new teams</vt:lpstr>
      <vt:lpstr>Product backlog – 1 or many?</vt:lpstr>
      <vt:lpstr>Multi-team sprint planning</vt:lpstr>
      <vt:lpstr>Just before the meeting starts</vt:lpstr>
      <vt:lpstr>Sprint demo</vt:lpstr>
      <vt:lpstr>Goals &amp; priorities</vt:lpstr>
      <vt:lpstr>Preliminary backlog allocation</vt:lpstr>
      <vt:lpstr>Perfection is a direction, not a place</vt:lpstr>
      <vt:lpstr>Test show</vt:lpstr>
    </vt:vector>
  </TitlesOfParts>
  <Company>Netbreeze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&lt;Prop: Subject&gt;</dc:subject>
  <dc:creator>Henrik</dc:creator>
  <cp:lastModifiedBy>Bruno Sbille</cp:lastModifiedBy>
  <cp:revision>665</cp:revision>
  <cp:lastPrinted>2012-05-07T18:56:17Z</cp:lastPrinted>
  <dcterms:created xsi:type="dcterms:W3CDTF">2011-06-23T14:06:57Z</dcterms:created>
  <dcterms:modified xsi:type="dcterms:W3CDTF">2016-06-23T16:42:46Z</dcterms:modified>
</cp:coreProperties>
</file>